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410" r:id="rId8"/>
    <p:sldId id="411" r:id="rId9"/>
    <p:sldId id="412" r:id="rId10"/>
    <p:sldId id="414" r:id="rId11"/>
    <p:sldId id="415" r:id="rId12"/>
    <p:sldId id="462" r:id="rId13"/>
    <p:sldId id="463" r:id="rId14"/>
    <p:sldId id="464" r:id="rId15"/>
    <p:sldId id="413" r:id="rId16"/>
    <p:sldId id="465" r:id="rId17"/>
    <p:sldId id="417" r:id="rId18"/>
    <p:sldId id="418" r:id="rId19"/>
    <p:sldId id="476" r:id="rId20"/>
    <p:sldId id="477" r:id="rId21"/>
    <p:sldId id="419" r:id="rId22"/>
    <p:sldId id="421" r:id="rId23"/>
    <p:sldId id="422" r:id="rId24"/>
    <p:sldId id="423" r:id="rId25"/>
    <p:sldId id="471" r:id="rId26"/>
    <p:sldId id="472" r:id="rId27"/>
    <p:sldId id="475" r:id="rId28"/>
    <p:sldId id="474" r:id="rId29"/>
    <p:sldId id="424" r:id="rId30"/>
    <p:sldId id="426" r:id="rId31"/>
    <p:sldId id="427" r:id="rId32"/>
    <p:sldId id="428" r:id="rId33"/>
    <p:sldId id="47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80681-E2E0-4A62-B5F3-0263BA7252D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8C324-FBC7-4CDA-A286-0DCEC9F459E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279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>
            <a:extLst>
              <a:ext uri="{FF2B5EF4-FFF2-40B4-BE49-F238E27FC236}">
                <a16:creationId xmlns:a16="http://schemas.microsoft.com/office/drawing/2014/main" id="{9A66CAA2-ADAF-2A7D-C072-7B77ADA7F7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>
            <a:extLst>
              <a:ext uri="{FF2B5EF4-FFF2-40B4-BE49-F238E27FC236}">
                <a16:creationId xmlns:a16="http://schemas.microsoft.com/office/drawing/2014/main" id="{2DB5B1D6-0BE2-3AA7-A1B7-FEF55F140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EE803037-404F-EB7E-C6A5-76B8855B76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4901F1-49BB-4FDE-8D29-C0EE382C28B9}" type="slidenum">
              <a:rPr lang="en-US" altLang="en-US" sz="1200"/>
              <a:pPr/>
              <a:t>23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06B73889-A8D4-32BB-B296-940740C0DB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4986C846-DC0A-DF8B-4C22-CA3C641BE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E518B214-1856-EE2F-54AB-E783297457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6C7951-4C97-4C4A-8DF1-386316E6D60E}" type="slidenum">
              <a:rPr lang="en-US" altLang="en-US" sz="1200"/>
              <a:pPr/>
              <a:t>24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>
            <a:extLst>
              <a:ext uri="{FF2B5EF4-FFF2-40B4-BE49-F238E27FC236}">
                <a16:creationId xmlns:a16="http://schemas.microsoft.com/office/drawing/2014/main" id="{D7B95EF6-F67F-DA85-C82A-470EFA187A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>
            <a:extLst>
              <a:ext uri="{FF2B5EF4-FFF2-40B4-BE49-F238E27FC236}">
                <a16:creationId xmlns:a16="http://schemas.microsoft.com/office/drawing/2014/main" id="{FA9E8B96-6DC8-573C-D10D-E693A20C8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  <p:sp>
        <p:nvSpPr>
          <p:cNvPr id="89092" name="Slide Number Placeholder 3">
            <a:extLst>
              <a:ext uri="{FF2B5EF4-FFF2-40B4-BE49-F238E27FC236}">
                <a16:creationId xmlns:a16="http://schemas.microsoft.com/office/drawing/2014/main" id="{620354CC-2B41-B26E-9B04-F9B80BEF2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1E566C-178A-4953-B15D-6C88346DE275}" type="slidenum">
              <a:rPr lang="en-US" altLang="en-US" sz="1200"/>
              <a:pPr/>
              <a:t>30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10DA-2934-D504-9758-8B184A804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5CE38-41C7-1751-2253-0A84FB6DA5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91828-DD96-3DD5-2728-1D257A2B0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AEC73-DD9E-6D78-3B18-F685B718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AD1BB-A0E3-6A18-77AA-A551D763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48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8B49D-1793-09CD-807B-2F872AA7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E6814-C5D4-1C46-D19B-181808427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0B53D-3D01-B3A4-1F9A-AA192728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28C1-ABA2-6B5C-8799-25938FD91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3279-0F0E-5636-9AE9-FF6787B6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94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CB3604-9850-634A-9C72-2EFE9A60F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D71E0-9C27-CAB6-7F53-C1C26933F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991A5-8F55-DE71-0D0F-CC3977F1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7DB35-7EED-3212-7055-170BF769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1AF-D950-2C08-F5B9-543C61BA2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559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1"/>
            <a:ext cx="52832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2832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E5D00-2DF6-D14F-F14C-39F1ABBA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352B1-4C02-FF17-CA7D-15004705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E8436-8EA1-4DC2-8A24-9E3546297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1CBCD66-0545-4DA1-AB58-49B3BDC360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62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EFE6-C665-EF2A-4689-A7522C496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DF974-6873-6E83-34D8-E01C978F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88F13-7346-70F1-CB0E-9D764ED2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04674-26DF-E3E3-5F52-0137EA0F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5BC0F-515D-7E7F-459B-5FFD032B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0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4F635-2377-DCF9-02E6-10C31AE46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F2250-6428-C995-E380-2E59FAC8B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CC8A5-9898-8148-FD2F-CE750223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728E-7815-825E-E4F7-6E8A3E06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9AF7A-18AA-BA7A-6653-C2979A8B6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26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DCF4D-1DC7-D963-E8AD-CBB6F91A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91B0A-7D24-2D43-385F-136653702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D5C9F6-58F1-7706-21C1-49A345C5A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2C364-393C-DAC7-8EF5-3D8BFCA67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65F50-4684-A112-2AA5-58B11597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13136-B070-C73A-FAB1-9CF70E45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029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C8EB-44BE-382F-28E0-0E096007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3A9F4-C70C-85DA-ACAF-93355EF6A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49E32-3796-4D8B-0AF4-FCE375B75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0601E-B9A7-B1F8-AEF3-DFBC7323E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D4FF6E-B659-D581-99D4-CA11FB4D1D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2D6D7-EF73-D228-CCF1-1F5F05287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FC9EAD-76E4-0958-F130-43AB06DD3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44EF5-C579-9565-7685-FE290114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99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CDBD6-8890-E973-6216-FAD55458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57543C-FA0B-27BF-5D90-28E70470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02E71-EBA8-2D8A-8665-943E301C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9D90F-C78F-8223-234F-1C264DB6E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927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FCDAC-BDCA-F71A-7908-F38531ACE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22DE6-5F45-7900-221E-B246827F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6F4F5-65A9-E656-AA4E-0D0B648A3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0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6C529-C389-2F4C-A269-6D59FA67E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5046-31BA-73D9-A444-0863A064C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B0697-701F-38EA-2A26-04BE6C37F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66E9E-C175-D4E4-9688-A4D50C5C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686F2-996D-66B0-FB07-F7A8668E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BD107-B98C-E400-A02C-ED1EAA87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047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BB5B-43DF-6C0A-F541-618B43DA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3FC980-D127-9099-64C5-63E51D293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803A86-61E3-D22C-66E0-79D4F0A08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79563-A97B-C66B-9996-A11471B4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0C461-2306-5200-EE89-CC7C44C2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D4572-22D3-2A79-9C72-A6BDE0AD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113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4646A0-E8BB-9508-D646-D26A8ACC5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9D133-3C18-0657-7E3B-97B66BEA0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569CE-BDD9-7803-0B63-8C6D237A6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D06F35-8BBE-4042-8BB9-2E2C174545A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27ABC-4B8D-B273-FABB-64917D84B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3CFE-6E48-EF0C-939B-DDCE69042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0985DC-DAC2-4F3F-BE7C-48A55F75B3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907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24108-A089-9866-1A1E-31E117A5C2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6000" dirty="0"/>
              <a:t>Java Crypto Programming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349A4-26CE-E966-0F8B-BA5756D3F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20682"/>
          </a:xfrm>
        </p:spPr>
        <p:txBody>
          <a:bodyPr>
            <a:noAutofit/>
          </a:bodyPr>
          <a:lstStyle/>
          <a:p>
            <a:r>
              <a:rPr lang="en-IN" sz="1800" dirty="0" err="1">
                <a:latin typeface="+mj-lt"/>
              </a:rPr>
              <a:t>Dr.</a:t>
            </a:r>
            <a:r>
              <a:rPr lang="en-IN" sz="1800" dirty="0">
                <a:latin typeface="+mj-lt"/>
              </a:rPr>
              <a:t> Balaji Rajendran</a:t>
            </a:r>
          </a:p>
          <a:p>
            <a:r>
              <a:rPr lang="en-IN" sz="1800" dirty="0">
                <a:latin typeface="+mj-lt"/>
              </a:rPr>
              <a:t>Scientist ‘F’</a:t>
            </a:r>
          </a:p>
          <a:p>
            <a:r>
              <a:rPr lang="en-IN" sz="1800" dirty="0">
                <a:latin typeface="+mj-lt"/>
              </a:rPr>
              <a:t>Resilient Information Systems and Engineering (RISE) </a:t>
            </a:r>
          </a:p>
          <a:p>
            <a:r>
              <a:rPr lang="en-IN" sz="1800" dirty="0">
                <a:latin typeface="+mj-lt"/>
              </a:rPr>
              <a:t>Centre for Development of Advanced Computing (C-DAC)</a:t>
            </a:r>
          </a:p>
          <a:p>
            <a:r>
              <a:rPr lang="en-IN" sz="1800" dirty="0">
                <a:latin typeface="+mj-lt"/>
              </a:rPr>
              <a:t>Bangalore</a:t>
            </a:r>
          </a:p>
          <a:p>
            <a:endParaRPr lang="en-IN" sz="1800" dirty="0">
              <a:latin typeface="+mj-lt"/>
            </a:endParaRPr>
          </a:p>
          <a:p>
            <a:r>
              <a:rPr lang="en-IN" sz="1800" dirty="0">
                <a:latin typeface="+mj-lt"/>
              </a:rPr>
              <a:t>India  International Centre, New Delhi</a:t>
            </a:r>
          </a:p>
          <a:p>
            <a:r>
              <a:rPr lang="en-IN" sz="1800" dirty="0">
                <a:latin typeface="+mj-lt"/>
              </a:rPr>
              <a:t>27</a:t>
            </a:r>
            <a:r>
              <a:rPr lang="en-IN" sz="1800" baseline="30000" dirty="0">
                <a:latin typeface="+mj-lt"/>
              </a:rPr>
              <a:t>th</a:t>
            </a:r>
            <a:r>
              <a:rPr lang="en-IN" sz="1800" dirty="0">
                <a:latin typeface="+mj-lt"/>
              </a:rPr>
              <a:t> February 2024</a:t>
            </a:r>
          </a:p>
        </p:txBody>
      </p:sp>
    </p:spTree>
    <p:extLst>
      <p:ext uri="{BB962C8B-B14F-4D97-AF65-F5344CB8AC3E}">
        <p14:creationId xmlns:p14="http://schemas.microsoft.com/office/powerpoint/2010/main" val="4292180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0C85AC1-D9CA-1A10-C08A-D4DE5310B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en-US" altLang="en-US" dirty="0"/>
              <a:t>Example – Symmetric Key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82A707D-752C-A8C7-7B7D-F3DAE52CA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9440" y="1447799"/>
            <a:ext cx="11094720" cy="504507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java.io.*;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java.security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6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Example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[]) throws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 try 	{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	byte[]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plainText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[0].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getBytes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("UTF8");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Key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KeyGenerator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kg =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KeyGenerator.getInstance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("DES");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SecretKey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secretKey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kg.generateKey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("Key:"+ new </a:t>
            </a:r>
            <a:r>
              <a:rPr lang="en-US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(1,	</a:t>
            </a:r>
            <a:r>
              <a:rPr lang="en-US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secretKey.getEncoded</a:t>
            </a:r>
            <a:r>
              <a:rPr lang="en-US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()).</a:t>
            </a:r>
            <a:r>
              <a:rPr lang="en-US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(16));</a:t>
            </a:r>
            <a:endParaRPr lang="en-IN" altLang="en-US" sz="6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IN" altLang="en-US" sz="6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6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Cipher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	Cipher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desCipher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Cipher.getInstance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("DES/ECB/PKCS5Padding");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desCipher.init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Cipher.ENCRYPT_MODE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6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secretKey</a:t>
            </a:r>
            <a:r>
              <a:rPr lang="en-IN" altLang="en-US" sz="6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E71EE1D-E34D-B02B-3609-94200956B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A30514B-3892-608A-E88D-E1E2C24321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524000"/>
            <a:ext cx="77724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Encrypt the plaintext using the secret key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("Start Encryption");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byte[]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desCipher.doFinal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plainText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 "Finish encryption:"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 new String(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"UTF8")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Initializes the Cipher object.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desCipher.init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Cipher.DECRYPT_MODE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secretKey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Decrypt the ciphertext using the same secret key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("Start Decryption")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byte[]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NewPlainText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desCipher.doFinal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 "Finish decryption: "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 new String(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NewPlainText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"UTF8")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catch(Exception e){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("Error");}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4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48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48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48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>
            <a:extLst>
              <a:ext uri="{FF2B5EF4-FFF2-40B4-BE49-F238E27FC236}">
                <a16:creationId xmlns:a16="http://schemas.microsoft.com/office/drawing/2014/main" id="{6C5E8DFB-BDBB-767C-9DA4-E9607FCE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2</a:t>
            </a:r>
          </a:p>
        </p:txBody>
      </p:sp>
      <p:sp>
        <p:nvSpPr>
          <p:cNvPr id="65539" name="Content Placeholder 2">
            <a:extLst>
              <a:ext uri="{FF2B5EF4-FFF2-40B4-BE49-F238E27FC236}">
                <a16:creationId xmlns:a16="http://schemas.microsoft.com/office/drawing/2014/main" id="{0B8995DF-4B48-23C2-9FD3-855D6838B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javax.crypto.Cipher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javax.crypto.BadPaddingException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javax.crypto.IllegalBlockSizeException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javax.crypto.KeyGenerator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java.security.Key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java.security.InvalidKeyException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java.math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buFontTx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SymmetricCiphers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buFontTx/>
              <a:buNone/>
            </a:pPr>
            <a:r>
              <a:rPr lang="nb-NO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nb-NO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String </a:t>
            </a:r>
            <a:r>
              <a:rPr lang="nb-NO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algorithm = "DESede"; //AES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static Key </a:t>
            </a:r>
            <a:r>
              <a:rPr lang="en-US" altLang="en-US" sz="1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</a:t>
            </a:r>
            <a:r>
              <a:rPr lang="en-US" alt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static Cipher </a:t>
            </a:r>
            <a:r>
              <a:rPr lang="en-US" altLang="en-US" sz="1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</a:t>
            </a:r>
            <a:r>
              <a:rPr lang="en-US" alt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null;     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3FB3A05A-B784-4808-75F0-AAB7E49E1B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23.</a:t>
            </a:r>
            <a:fld id="{F1049309-73FF-499C-8418-D6EB0FF8039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65541" name="Date Placeholder 4">
            <a:extLst>
              <a:ext uri="{FF2B5EF4-FFF2-40B4-BE49-F238E27FC236}">
                <a16:creationId xmlns:a16="http://schemas.microsoft.com/office/drawing/2014/main" id="{E513E4F2-BEAD-4AA1-086D-AEE082370B04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© 2013, C-DAC</a:t>
            </a:r>
          </a:p>
        </p:txBody>
      </p:sp>
      <p:sp>
        <p:nvSpPr>
          <p:cNvPr id="65542" name="Footer Placeholder 5">
            <a:extLst>
              <a:ext uri="{FF2B5EF4-FFF2-40B4-BE49-F238E27FC236}">
                <a16:creationId xmlns:a16="http://schemas.microsoft.com/office/drawing/2014/main" id="{26C9F730-1A70-FB10-F85E-824CF558CB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Core Java Library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>
            <a:extLst>
              <a:ext uri="{FF2B5EF4-FFF2-40B4-BE49-F238E27FC236}">
                <a16:creationId xmlns:a16="http://schemas.microsoft.com/office/drawing/2014/main" id="{CD6EC9B7-95DA-A0B1-9835-85233FB1E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2  – Continued …</a:t>
            </a:r>
          </a:p>
        </p:txBody>
      </p:sp>
      <p:sp>
        <p:nvSpPr>
          <p:cNvPr id="66563" name="Content Placeholder 2">
            <a:extLst>
              <a:ext uri="{FF2B5EF4-FFF2-40B4-BE49-F238E27FC236}">
                <a16:creationId xmlns:a16="http://schemas.microsoft.com/office/drawing/2014/main" id="{F324F7D0-8894-2FF2-74D4-4721F422D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800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void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throws Exception {</a:t>
            </a:r>
          </a:p>
          <a:p>
            <a:pPr>
              <a:buFontTx/>
              <a:buNone/>
            </a:pP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key = </a:t>
            </a:r>
            <a:r>
              <a:rPr lang="en-US" alt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KeyGenerator.getInstance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(algorithm).</a:t>
            </a:r>
            <a:r>
              <a:rPr lang="en-US" alt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generateKey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cipher = </a:t>
            </a:r>
            <a:r>
              <a:rPr lang="en-US" alt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Cipher.getInstance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(algorithm);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throws Exception {</a:t>
            </a:r>
          </a:p>
          <a:p>
            <a:pPr>
              <a:buFontTx/>
              <a:buNone/>
            </a:pP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byte[]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encryptionBytes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String input = "Hello.";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alt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("Input Text: " + input);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("Key: "+ new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key.getEncoded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()).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(16));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encryptionBytes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encrypt(input);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alt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("Encrypted Text:" + 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alt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alt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encryptionBytes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US" altLang="en-US" sz="16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alt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(16)); 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alt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("Decrypted Text:" + decrypt(</a:t>
            </a:r>
            <a:r>
              <a:rPr lang="en-US" alt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encryptionBytes</a:t>
            </a:r>
            <a:r>
              <a:rPr lang="en-US" alt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46C07EC0-3CEA-3B6A-A394-2155BF75BC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23.</a:t>
            </a:r>
            <a:fld id="{DCF65A8F-493C-4A80-9545-A1E27BA0AB6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66565" name="Date Placeholder 4">
            <a:extLst>
              <a:ext uri="{FF2B5EF4-FFF2-40B4-BE49-F238E27FC236}">
                <a16:creationId xmlns:a16="http://schemas.microsoft.com/office/drawing/2014/main" id="{E62D6608-5A5C-20F4-544A-4E98964E89B8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© 2013, C-DAC</a:t>
            </a:r>
          </a:p>
        </p:txBody>
      </p:sp>
      <p:sp>
        <p:nvSpPr>
          <p:cNvPr id="66566" name="Footer Placeholder 5">
            <a:extLst>
              <a:ext uri="{FF2B5EF4-FFF2-40B4-BE49-F238E27FC236}">
                <a16:creationId xmlns:a16="http://schemas.microsoft.com/office/drawing/2014/main" id="{1FB3731C-ADB6-9F8E-D4E8-DED131EE12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Core Java Library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79246EED-BDB9-E224-E69D-89A24A759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838200"/>
          </a:xfrm>
        </p:spPr>
        <p:txBody>
          <a:bodyPr/>
          <a:lstStyle/>
          <a:p>
            <a:r>
              <a:rPr lang="en-US" altLang="en-US"/>
              <a:t>Example – 2  – Continued …</a:t>
            </a:r>
          </a:p>
        </p:txBody>
      </p:sp>
      <p:sp>
        <p:nvSpPr>
          <p:cNvPr id="67587" name="Content Placeholder 2">
            <a:extLst>
              <a:ext uri="{FF2B5EF4-FFF2-40B4-BE49-F238E27FC236}">
                <a16:creationId xmlns:a16="http://schemas.microsoft.com/office/drawing/2014/main" id="{6FED3D24-8F47-3992-06A5-B0882DD2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1447800"/>
            <a:ext cx="10596880" cy="4876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byte[] encrypt(String input)throws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InvalidKeyException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BadPaddingException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IllegalBlockSizeException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cipher.init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Cipher.ENCRYPT_MODE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key);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byte[]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input.getBytes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altLang="en-US" sz="1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cipher.doFinal</a:t>
            </a:r>
            <a:r>
              <a:rPr lang="en-US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inputBytes</a:t>
            </a:r>
            <a:r>
              <a:rPr lang="en-US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String decrypt(byte[]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encryptionBytes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throws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InvalidKeyException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BadPaddingException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IllegalBlockSizeException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buFontTx/>
              <a:buNone/>
            </a:pPr>
            <a:r>
              <a:rPr lang="en-US" alt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cipher.init</a:t>
            </a:r>
            <a:r>
              <a:rPr lang="en-US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Cipher.DECRYPT_MODE</a:t>
            </a:r>
            <a:r>
              <a:rPr lang="en-US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, key);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byte[]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recoveredBytes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cipher.doFinal</a:t>
            </a:r>
            <a:r>
              <a:rPr lang="en-US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encryptionBytes</a:t>
            </a:r>
            <a:r>
              <a:rPr lang="en-US" altLang="en-US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String recovered = new String(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recoveredBytes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recovered;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3507EBEF-BD78-C40E-BEE3-F3719E6C7E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23.</a:t>
            </a:r>
            <a:fld id="{82D6508F-2048-41D7-8743-FA0AD12014B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67589" name="Date Placeholder 4">
            <a:extLst>
              <a:ext uri="{FF2B5EF4-FFF2-40B4-BE49-F238E27FC236}">
                <a16:creationId xmlns:a16="http://schemas.microsoft.com/office/drawing/2014/main" id="{7850CA5F-A242-C23D-5981-46A074E5169A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© 2013, C-DAC</a:t>
            </a:r>
          </a:p>
        </p:txBody>
      </p:sp>
      <p:sp>
        <p:nvSpPr>
          <p:cNvPr id="67590" name="Footer Placeholder 5">
            <a:extLst>
              <a:ext uri="{FF2B5EF4-FFF2-40B4-BE49-F238E27FC236}">
                <a16:creationId xmlns:a16="http://schemas.microsoft.com/office/drawing/2014/main" id="{3E9B97EB-F2B3-BB03-C4DE-97D97A065F6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Core Java Library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F074A-AF65-15E5-A8A2-0F5FEB84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Symmetric Key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8D3A3-170E-77C9-0F0B-BC34F249C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800" dirty="0"/>
              <a:t>Symmetric approach uses single (shared) key for encryption &amp; decryption</a:t>
            </a:r>
          </a:p>
          <a:p>
            <a:pPr lvl="1">
              <a:spcAft>
                <a:spcPts val="1200"/>
              </a:spcAft>
            </a:pPr>
            <a:r>
              <a:rPr lang="en-US" altLang="en-US" dirty="0"/>
              <a:t>Same key was used in encryption &amp; decryption</a:t>
            </a:r>
          </a:p>
          <a:p>
            <a:pPr lvl="1">
              <a:spcAft>
                <a:spcPts val="1200"/>
              </a:spcAft>
            </a:pPr>
            <a:r>
              <a:rPr lang="en-US" altLang="en-US" dirty="0"/>
              <a:t>Key Sharing among untrusted entities is a challenge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2155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6D935-C73D-11CA-32E6-3394EF30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Asymmetric Key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489A-BA41-1173-BD59-C8AFE6BE6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Asymmetric System uses two different keys.</a:t>
            </a:r>
          </a:p>
          <a:p>
            <a:pPr lvl="1"/>
            <a:r>
              <a:rPr lang="en-US" altLang="en-US" sz="2000" dirty="0"/>
              <a:t>Public key</a:t>
            </a:r>
          </a:p>
          <a:p>
            <a:pPr lvl="1"/>
            <a:r>
              <a:rPr lang="en-US" altLang="en-US" sz="2000" dirty="0"/>
              <a:t>Private key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sz="2400" dirty="0"/>
              <a:t>One for encryption &amp; other for decryption.</a:t>
            </a:r>
          </a:p>
          <a:p>
            <a:endParaRPr lang="en-US" altLang="en-US" sz="2400" dirty="0"/>
          </a:p>
          <a:p>
            <a:r>
              <a:rPr lang="en-US" altLang="en-US" sz="2400" dirty="0"/>
              <a:t>We require to do the following things.</a:t>
            </a:r>
          </a:p>
          <a:p>
            <a:pPr lvl="1"/>
            <a:r>
              <a:rPr lang="en-US" altLang="en-US" sz="2000" dirty="0"/>
              <a:t>Generate Public key</a:t>
            </a:r>
          </a:p>
          <a:p>
            <a:pPr lvl="1"/>
            <a:r>
              <a:rPr lang="en-US" altLang="en-US" sz="2000" dirty="0"/>
              <a:t>Generate Private key</a:t>
            </a:r>
          </a:p>
          <a:p>
            <a:pPr lvl="1"/>
            <a:r>
              <a:rPr lang="en-US" altLang="en-US" sz="2000" dirty="0"/>
              <a:t>Encrypt message with Public key</a:t>
            </a:r>
          </a:p>
          <a:p>
            <a:pPr lvl="1"/>
            <a:r>
              <a:rPr lang="en-US" altLang="en-US" sz="2000" dirty="0"/>
              <a:t>Decrypt message with Private key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128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574E137-30F9-D54F-5742-E9577D5DE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Generating Public &amp; Private Keys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CF8D45C-A9F1-1BB4-CA59-41CFF9D1D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8153400" cy="4495800"/>
          </a:xfrm>
        </p:spPr>
        <p:txBody>
          <a:bodyPr/>
          <a:lstStyle/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KeyPairGenerator.getInstance(“RSA”)</a:t>
            </a:r>
          </a:p>
          <a:p>
            <a:endParaRPr lang="en-US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KeyPairGenerator.initialize(1024)</a:t>
            </a:r>
          </a:p>
          <a:p>
            <a:endParaRPr lang="en-US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KeyPairGenerator.generateKeyPair()</a:t>
            </a:r>
          </a:p>
          <a:p>
            <a:endParaRPr lang="en-US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KeyPair</a:t>
            </a:r>
          </a:p>
          <a:p>
            <a:pPr lvl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KeyPair.getPublic()</a:t>
            </a:r>
          </a:p>
          <a:p>
            <a:pPr lvl="1"/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KeyPair.getPrivate()</a:t>
            </a:r>
            <a:endParaRPr lang="en-IN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06C8CC4-BD14-9A93-147E-BA50D7BA5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Example - Asymmetric Key Gen</a:t>
            </a:r>
            <a:endParaRPr lang="en-IN" altLang="en-US" sz="4000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3197334-07F0-0D50-24C0-C1E4B8A4C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600200"/>
            <a:ext cx="80772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import java.io.*;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import java.security.*;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import javax.crypto.*;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class example2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	public static void main (String args[])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try{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      	// Generate an RSA key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      System.out.println( "\nStart generating RSA key" 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      KeyPairGenerator keyGen = KeyPairGenerator.getInstance("RSA");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keyGen.initialize(1024);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KeyPair key = keyGen.generateKeyPair();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IN" altLang="en-US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System.out.println( "Finish generating RSA key" 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System.out.println( "Private Key :" + </a:t>
            </a:r>
            <a:r>
              <a:rPr lang="en-IN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key.getPrivate()</a:t>
            </a: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System.out.println("Public Key :" +   </a:t>
            </a:r>
            <a:r>
              <a:rPr lang="en-IN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key.getPublic()</a:t>
            </a: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		catch(Exception e){System.out.println("ERROR");}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64925-7EBA-06A9-FF89-DBEC2C7D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RSA Public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08AB-0C38-C055-170B-02C3D38C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795F3D0-8EEF-2FEF-FBCB-2033160FD3CA}"/>
              </a:ext>
            </a:extLst>
          </p:cNvPr>
          <p:cNvGrpSpPr/>
          <p:nvPr/>
        </p:nvGrpSpPr>
        <p:grpSpPr>
          <a:xfrm>
            <a:off x="1330960" y="1610360"/>
            <a:ext cx="8991600" cy="4899025"/>
            <a:chOff x="609600" y="1610360"/>
            <a:chExt cx="8991600" cy="4899025"/>
          </a:xfrm>
        </p:grpSpPr>
        <p:sp>
          <p:nvSpPr>
            <p:cNvPr id="4" name="Text Box 8">
              <a:extLst>
                <a:ext uri="{FF2B5EF4-FFF2-40B4-BE49-F238E27FC236}">
                  <a16:creationId xmlns:a16="http://schemas.microsoft.com/office/drawing/2014/main" id="{63CDDFB2-5CF1-68A4-E280-E4D4F3624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7475" y="6176010"/>
              <a:ext cx="2695575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IN" altLang="en-US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5AA1836-2B8B-1ABA-3CDD-DEF693621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000" y="1610360"/>
              <a:ext cx="7543800" cy="487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endPara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E2DCE673-1145-B5BE-475B-26D48FE7F7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1610360"/>
              <a:ext cx="7315200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Left Brace 8">
              <a:extLst>
                <a:ext uri="{FF2B5EF4-FFF2-40B4-BE49-F238E27FC236}">
                  <a16:creationId xmlns:a16="http://schemas.microsoft.com/office/drawing/2014/main" id="{7EFC419C-CCBA-12C3-9AD3-9BD4ECE9A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200" y="2143760"/>
              <a:ext cx="228600" cy="838200"/>
            </a:xfrm>
            <a:prstGeom prst="leftBrace">
              <a:avLst>
                <a:gd name="adj1" fmla="val 8335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DC0522EF-AE42-9789-E84B-EB3B563F6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00" y="237236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HEADER</a:t>
              </a:r>
            </a:p>
          </p:txBody>
        </p:sp>
        <p:sp>
          <p:nvSpPr>
            <p:cNvPr id="9" name="Oval 10">
              <a:extLst>
                <a:ext uri="{FF2B5EF4-FFF2-40B4-BE49-F238E27FC236}">
                  <a16:creationId xmlns:a16="http://schemas.microsoft.com/office/drawing/2014/main" id="{4AF78573-132A-8B20-485A-3287B1DF6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2524760"/>
              <a:ext cx="1219200" cy="6096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63500" algn="ctr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0" name="Oval 11">
              <a:extLst>
                <a:ext uri="{FF2B5EF4-FFF2-40B4-BE49-F238E27FC236}">
                  <a16:creationId xmlns:a16="http://schemas.microsoft.com/office/drawing/2014/main" id="{8438DA1F-3774-F0A6-7471-B965EDF0B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0" y="5115560"/>
              <a:ext cx="1219200" cy="685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63500" algn="ctr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1" name="Left Brace 12">
              <a:extLst>
                <a:ext uri="{FF2B5EF4-FFF2-40B4-BE49-F238E27FC236}">
                  <a16:creationId xmlns:a16="http://schemas.microsoft.com/office/drawing/2014/main" id="{E9440723-B6ED-AA52-112F-75D704631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200" y="3058160"/>
              <a:ext cx="228600" cy="2590800"/>
            </a:xfrm>
            <a:prstGeom prst="leftBrace">
              <a:avLst>
                <a:gd name="adj1" fmla="val 8343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E30657D1-DE79-496D-8AD3-ADAD3DA58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" y="4201160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MODULUS</a:t>
              </a:r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F8957717-1E59-5012-694B-78D2E9B5A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7400" y="1610360"/>
              <a:ext cx="1981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SEPERATOR</a:t>
              </a:r>
            </a:p>
          </p:txBody>
        </p:sp>
        <p:sp>
          <p:nvSpPr>
            <p:cNvPr id="14" name="Rectangle 15">
              <a:extLst>
                <a:ext uri="{FF2B5EF4-FFF2-40B4-BE49-F238E27FC236}">
                  <a16:creationId xmlns:a16="http://schemas.microsoft.com/office/drawing/2014/main" id="{2774A64B-F66B-260D-4890-B09B1704D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3600" y="5344160"/>
              <a:ext cx="2438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PUBLIC EXPONENT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3865A56-DBA8-5284-BBD5-FFCF37981683}"/>
                </a:ext>
              </a:extLst>
            </p:cNvPr>
            <p:cNvCxnSpPr/>
            <p:nvPr/>
          </p:nvCxnSpPr>
          <p:spPr bwMode="auto">
            <a:xfrm flipH="1">
              <a:off x="5029200" y="5496560"/>
              <a:ext cx="914400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26E4A8B-BA9A-4A81-8FE8-C3B27E2666C8}"/>
                </a:ext>
              </a:extLst>
            </p:cNvPr>
            <p:cNvCxnSpPr>
              <a:stCxn id="13" idx="1"/>
              <a:endCxn id="9" idx="6"/>
            </p:cNvCxnSpPr>
            <p:nvPr/>
          </p:nvCxnSpPr>
          <p:spPr bwMode="auto">
            <a:xfrm flipH="1">
              <a:off x="4343400" y="1800860"/>
              <a:ext cx="1524000" cy="10287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366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4A08A-D0D6-A1ED-E1A5-65681E6E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Java Cryptography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B9201-2F84-80AD-6734-1E717BA98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altLang="en-US" dirty="0"/>
              <a:t>“Provider” Architecture that provides set of APIs for:</a:t>
            </a:r>
          </a:p>
          <a:p>
            <a:pPr lvl="1"/>
            <a:r>
              <a:rPr lang="en-IN" altLang="en-US" dirty="0"/>
              <a:t>Digital Signatures, Message Digests, Encryption, Decryption, Certificates &amp; Certificate Validation etc… </a:t>
            </a:r>
          </a:p>
          <a:p>
            <a:pPr lvl="1"/>
            <a:r>
              <a:rPr lang="en-IN" altLang="en-US" dirty="0"/>
              <a:t>Term “CSP” is used</a:t>
            </a:r>
          </a:p>
          <a:p>
            <a:r>
              <a:rPr lang="en-IN" altLang="en-US" dirty="0"/>
              <a:t>Implementation Independence</a:t>
            </a:r>
          </a:p>
          <a:p>
            <a:pPr lvl="1"/>
            <a:r>
              <a:rPr lang="en-IN" altLang="en-US" dirty="0"/>
              <a:t>Applications need not implement security algorithms</a:t>
            </a:r>
          </a:p>
          <a:p>
            <a:pPr lvl="2"/>
            <a:r>
              <a:rPr lang="en-IN" altLang="en-US" dirty="0"/>
              <a:t>They can simply request for services from the provider</a:t>
            </a:r>
          </a:p>
          <a:p>
            <a:r>
              <a:rPr lang="en-IN" altLang="en-US" dirty="0"/>
              <a:t>Algorithm Independence</a:t>
            </a:r>
          </a:p>
          <a:p>
            <a:pPr lvl="1"/>
            <a:r>
              <a:rPr lang="en-IN" altLang="en-US" dirty="0"/>
              <a:t>Achieved by types of Cryptographic Engines (services) and defining classes that provide the functionality</a:t>
            </a:r>
          </a:p>
          <a:p>
            <a:pPr lvl="1"/>
            <a:r>
              <a:rPr lang="en-IN" altLang="en-US" dirty="0"/>
              <a:t>These classes are called “Engine Classes”</a:t>
            </a:r>
          </a:p>
          <a:p>
            <a:pPr lvl="1"/>
            <a:r>
              <a:rPr lang="en-IN" altLang="en-US" dirty="0"/>
              <a:t>Examples: </a:t>
            </a:r>
            <a:r>
              <a:rPr lang="en-IN" altLang="en-US" dirty="0" err="1"/>
              <a:t>MessageDigest</a:t>
            </a:r>
            <a:r>
              <a:rPr lang="en-IN" altLang="en-US" dirty="0"/>
              <a:t>, Signature, </a:t>
            </a:r>
            <a:r>
              <a:rPr lang="en-IN" altLang="en-US" dirty="0" err="1"/>
              <a:t>KeyFactory</a:t>
            </a:r>
            <a:r>
              <a:rPr lang="en-IN" altLang="en-US" dirty="0"/>
              <a:t>, </a:t>
            </a:r>
            <a:r>
              <a:rPr lang="en-IN" altLang="en-US" dirty="0" err="1"/>
              <a:t>KeyPairgenerator</a:t>
            </a:r>
            <a:r>
              <a:rPr lang="en-IN" altLang="en-US" dirty="0"/>
              <a:t> etc…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1877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09EF3-B568-3DE9-7267-8FA58F7B9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9152"/>
          </a:xfrm>
        </p:spPr>
        <p:txBody>
          <a:bodyPr/>
          <a:lstStyle/>
          <a:p>
            <a:r>
              <a:rPr lang="en-IN" dirty="0"/>
              <a:t>RSA Private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61485-88C4-F448-4173-1D8162948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6A219A2-79F3-2E79-7516-65B4B8AE5BDE}"/>
              </a:ext>
            </a:extLst>
          </p:cNvPr>
          <p:cNvGrpSpPr/>
          <p:nvPr/>
        </p:nvGrpSpPr>
        <p:grpSpPr>
          <a:xfrm>
            <a:off x="1122680" y="1214120"/>
            <a:ext cx="9220200" cy="5181600"/>
            <a:chOff x="1122680" y="1214120"/>
            <a:chExt cx="9220200" cy="5181600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33FE6EA2-9AF0-659A-CFBF-A89114ADF3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2880" y="1595120"/>
              <a:ext cx="7620000" cy="472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Oval 6">
              <a:extLst>
                <a:ext uri="{FF2B5EF4-FFF2-40B4-BE49-F238E27FC236}">
                  <a16:creationId xmlns:a16="http://schemas.microsoft.com/office/drawing/2014/main" id="{C4D930F0-309D-ABAD-3BF6-46CBCB830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680" y="1671320"/>
              <a:ext cx="1524000" cy="3810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63500" algn="ctr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51E48C6A-D841-8425-F49B-A4E127A7C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080" y="1747520"/>
              <a:ext cx="533400" cy="2286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63500" algn="ctr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7" name="Oval 8">
              <a:extLst>
                <a:ext uri="{FF2B5EF4-FFF2-40B4-BE49-F238E27FC236}">
                  <a16:creationId xmlns:a16="http://schemas.microsoft.com/office/drawing/2014/main" id="{C76D207D-9EF3-0731-BB25-7B57F0C34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0880" y="2585720"/>
              <a:ext cx="1219200" cy="3810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63500" algn="ctr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8" name="Oval 9">
              <a:extLst>
                <a:ext uri="{FF2B5EF4-FFF2-40B4-BE49-F238E27FC236}">
                  <a16:creationId xmlns:a16="http://schemas.microsoft.com/office/drawing/2014/main" id="{5D05E117-EE63-E37E-ADEF-5C710F670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2080" y="5405120"/>
              <a:ext cx="1066800" cy="2286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63500" algn="ctr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9" name="Left Brace 10">
              <a:extLst>
                <a:ext uri="{FF2B5EF4-FFF2-40B4-BE49-F238E27FC236}">
                  <a16:creationId xmlns:a16="http://schemas.microsoft.com/office/drawing/2014/main" id="{7E93147C-9082-42D7-20E9-8DE802631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1976120"/>
              <a:ext cx="228600" cy="838200"/>
            </a:xfrm>
            <a:prstGeom prst="leftBrace">
              <a:avLst>
                <a:gd name="adj1" fmla="val 8335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0" name="Left Brace 11">
              <a:extLst>
                <a:ext uri="{FF2B5EF4-FFF2-40B4-BE49-F238E27FC236}">
                  <a16:creationId xmlns:a16="http://schemas.microsoft.com/office/drawing/2014/main" id="{CD86E383-9D35-4B41-C6B0-8391D4110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2890520"/>
              <a:ext cx="228600" cy="838200"/>
            </a:xfrm>
            <a:prstGeom prst="leftBrace">
              <a:avLst>
                <a:gd name="adj1" fmla="val 8335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1" name="Left Brace 12">
              <a:extLst>
                <a:ext uri="{FF2B5EF4-FFF2-40B4-BE49-F238E27FC236}">
                  <a16:creationId xmlns:a16="http://schemas.microsoft.com/office/drawing/2014/main" id="{B2A412B8-926E-9A86-B9C1-10EB932A3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3804920"/>
              <a:ext cx="228600" cy="3810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2" name="Left Brace 13">
              <a:extLst>
                <a:ext uri="{FF2B5EF4-FFF2-40B4-BE49-F238E27FC236}">
                  <a16:creationId xmlns:a16="http://schemas.microsoft.com/office/drawing/2014/main" id="{099B4D8E-4F3C-BE45-15A1-19C255F3D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4262120"/>
              <a:ext cx="228600" cy="3810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3" name="Left Brace 14">
              <a:extLst>
                <a:ext uri="{FF2B5EF4-FFF2-40B4-BE49-F238E27FC236}">
                  <a16:creationId xmlns:a16="http://schemas.microsoft.com/office/drawing/2014/main" id="{74757DE9-F5C1-7790-1D0F-433562869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4719320"/>
              <a:ext cx="228600" cy="3810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4" name="Left Brace 15">
              <a:extLst>
                <a:ext uri="{FF2B5EF4-FFF2-40B4-BE49-F238E27FC236}">
                  <a16:creationId xmlns:a16="http://schemas.microsoft.com/office/drawing/2014/main" id="{F5F0EB2A-BBA4-CAF9-BF21-A6D2E441C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5176520"/>
              <a:ext cx="228600" cy="3810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5" name="Left Brace 16">
              <a:extLst>
                <a:ext uri="{FF2B5EF4-FFF2-40B4-BE49-F238E27FC236}">
                  <a16:creationId xmlns:a16="http://schemas.microsoft.com/office/drawing/2014/main" id="{19A44DE6-BEEA-746B-CA4D-B45C6DDE7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280" y="5633720"/>
              <a:ext cx="228600" cy="3810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425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endParaRPr lang="en-US" altLang="en-US" sz="2000">
                <a:solidFill>
                  <a:schemeClr val="bg1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16" name="Rectangle 17">
              <a:extLst>
                <a:ext uri="{FF2B5EF4-FFF2-40B4-BE49-F238E27FC236}">
                  <a16:creationId xmlns:a16="http://schemas.microsoft.com/office/drawing/2014/main" id="{BB504CEE-B3FD-0B56-E050-031051733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80" y="220472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MODULUS</a:t>
              </a:r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7B28F119-19E9-1449-A9E0-FB32C9505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080" y="121412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HEADER</a:t>
              </a: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61D2DECF-1EFC-A639-A206-6A448701E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080" y="1214120"/>
              <a:ext cx="2590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ALGORITHM VERSION</a:t>
              </a:r>
            </a:p>
          </p:txBody>
        </p:sp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DEB188B1-9C01-DA3B-955E-4D36168F7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0080" y="1214120"/>
              <a:ext cx="2286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PUBLIC EXPONENT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AD27AC05-B4FD-F5E4-3AA7-0EEAD6CB0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880" y="3119120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PRIVATE COMPONENT</a:t>
              </a:r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DDFBA318-3C73-7A9A-8E0A-39C7199BE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680" y="380492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PRIME 1</a:t>
              </a:r>
            </a:p>
          </p:txBody>
        </p: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1FD6B9E6-9275-5EE3-68F3-58A66036E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680" y="426212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PRIME 2</a:t>
              </a:r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F5D549E8-8B72-F988-63F0-F9A4BB9E8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680" y="4719320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EXPONENT 1</a:t>
              </a:r>
            </a:p>
          </p:txBody>
        </p:sp>
        <p:sp>
          <p:nvSpPr>
            <p:cNvPr id="24" name="Rectangle 26">
              <a:extLst>
                <a:ext uri="{FF2B5EF4-FFF2-40B4-BE49-F238E27FC236}">
                  <a16:creationId xmlns:a16="http://schemas.microsoft.com/office/drawing/2014/main" id="{070E7945-1A08-69DB-0B1F-3FEB64FAA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680" y="5633720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COEFFICIENT</a:t>
              </a:r>
            </a:p>
          </p:txBody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149B9EF-D563-B0D2-C3E9-92A891CAB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680" y="5176520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EXPONENT 2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CC45A48-BC28-6D02-CCC1-D5A58BFD4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3480" y="6090920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57200"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Arial" panose="020B0604020202020204" pitchFamily="34" charset="0"/>
                <a:buNone/>
              </a:pPr>
              <a:r>
                <a:rPr lang="en-US" alt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SEPERATOR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4449401-9CB5-D0C1-6EFA-525104ED7496}"/>
                </a:ext>
              </a:extLst>
            </p:cNvPr>
            <p:cNvCxnSpPr>
              <a:endCxn id="8" idx="4"/>
            </p:cNvCxnSpPr>
            <p:nvPr/>
          </p:nvCxnSpPr>
          <p:spPr bwMode="auto">
            <a:xfrm flipV="1">
              <a:off x="8285480" y="5633720"/>
              <a:ext cx="0" cy="5334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706A935-A76E-48F6-BBF0-BFFAC29E659B}"/>
                </a:ext>
              </a:extLst>
            </p:cNvPr>
            <p:cNvCxnSpPr/>
            <p:nvPr/>
          </p:nvCxnSpPr>
          <p:spPr bwMode="auto">
            <a:xfrm>
              <a:off x="3332480" y="1442720"/>
              <a:ext cx="0" cy="228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84A00C0D-563A-B745-B794-18B9380F1A1D}"/>
                </a:ext>
              </a:extLst>
            </p:cNvPr>
            <p:cNvCxnSpPr/>
            <p:nvPr/>
          </p:nvCxnSpPr>
          <p:spPr bwMode="auto">
            <a:xfrm>
              <a:off x="4932680" y="1442720"/>
              <a:ext cx="0" cy="3048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4A95F04-13C9-D057-44BA-B912DA8CAD67}"/>
                </a:ext>
              </a:extLst>
            </p:cNvPr>
            <p:cNvCxnSpPr>
              <a:endCxn id="7" idx="0"/>
            </p:cNvCxnSpPr>
            <p:nvPr/>
          </p:nvCxnSpPr>
          <p:spPr bwMode="auto">
            <a:xfrm flipH="1">
              <a:off x="6380480" y="1518920"/>
              <a:ext cx="1600200" cy="10668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369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DFF4FB3-7111-1576-3061-0C41A40259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Encryption &amp; Decryption Example.</a:t>
            </a:r>
            <a:endParaRPr lang="en-IN" altLang="en-US" sz="3600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25B6C1A-7F5C-BBAC-6EBB-21D9DDF28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4478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public static byte[] encrypt(String text, KeyPair key)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	byte[] cipherText = null;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final Cipher cipher =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Cipher.getInstance(“RSA”)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cipher.init(Cipher.ENCRYPT_MODE, key.getPublic());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cipherText = cipher.doFinal(text.getBytes());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catch (Exception e) { e.printStackTrace(); } return cipherText;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B1BCC37-CBA8-BC86-3E04-F93BDE940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Message Digest</a:t>
            </a:r>
            <a:endParaRPr lang="en-IN" altLang="en-US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7599FD96-D5D4-ABDA-B625-DCC2865D9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java.security.MessageDigest</a:t>
            </a:r>
          </a:p>
          <a:p>
            <a:r>
              <a:rPr lang="en-US" altLang="en-US"/>
              <a:t>MessageDigest.getInstance(“MD5”);</a:t>
            </a:r>
          </a:p>
          <a:p>
            <a:r>
              <a:rPr lang="en-US" altLang="en-US"/>
              <a:t>MessageDigest.update(plain text);</a:t>
            </a:r>
          </a:p>
          <a:p>
            <a:r>
              <a:rPr lang="en-US" altLang="en-US"/>
              <a:t>MessageDigest.digest()</a:t>
            </a:r>
            <a:endParaRPr lang="en-I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98C5AA6-F783-5552-B955-9B444BC0E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Message Digest Example</a:t>
            </a:r>
            <a:endParaRPr lang="en-IN" altLang="en-US" sz="4000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6E0B544-656B-4D67-033D-532756F36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518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IN" altLang="en-US" sz="1600" dirty="0">
              <a:latin typeface="Courier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java.security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java.math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lnSpc>
                <a:spcPct val="80000"/>
              </a:lnSpc>
              <a:buFontTx/>
              <a:buNone/>
            </a:pPr>
            <a:endParaRPr lang="en-IN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Message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 (String[]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)throws 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MessageDigest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md =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MessageDigest.getInstance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("MD5");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String text = “password123”;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byte[]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plainText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text.getBytes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("UTF8");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  </a:t>
            </a:r>
            <a:r>
              <a:rPr lang="en-IN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md.update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plainText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//updates input to Digest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  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byte[] </a:t>
            </a:r>
            <a:r>
              <a:rPr lang="en-IN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mdbytes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md.digest</a:t>
            </a:r>
            <a:r>
              <a:rPr lang="en-IN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//completes hash operation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	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b = new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 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(“Message Digest=“ + </a:t>
            </a:r>
            <a:r>
              <a:rPr lang="en-IN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b.toString</a:t>
            </a: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(16));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IN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Message Digest = 482c811da5d5b4bc6d497ffa98491e38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/>
              <a:t>//SHA-1, SHA-256, SHA-384, SHA-512 are other algorithms supported</a:t>
            </a:r>
            <a:endParaRPr lang="en-I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D1E409CD-7AA1-CC04-2F38-7618C71D1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Digital Signature</a:t>
            </a:r>
            <a:endParaRPr lang="en-IN" alt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B480E2B9-C9BB-01A0-D979-E01D45527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7391400" cy="4495800"/>
          </a:xfrm>
        </p:spPr>
        <p:txBody>
          <a:bodyPr/>
          <a:lstStyle/>
          <a:p>
            <a:r>
              <a:rPr lang="en-US" altLang="en-US" sz="2400"/>
              <a:t>Java.security.Signature</a:t>
            </a:r>
          </a:p>
          <a:p>
            <a:r>
              <a:rPr lang="en-US" altLang="en-US" sz="2400"/>
              <a:t>Generating Signature:</a:t>
            </a:r>
          </a:p>
          <a:p>
            <a:pPr lvl="1"/>
            <a:r>
              <a:rPr lang="en-US" altLang="en-US" sz="2000"/>
              <a:t>Signature.getInstance(“SHA1withDSA”,”SUN”);</a:t>
            </a:r>
          </a:p>
          <a:p>
            <a:pPr lvl="1"/>
            <a:r>
              <a:rPr lang="en-US" altLang="en-US" sz="2000"/>
              <a:t>Signature.initSign(private key);</a:t>
            </a:r>
          </a:p>
          <a:p>
            <a:pPr lvl="1"/>
            <a:r>
              <a:rPr lang="en-US" altLang="en-US" sz="2000"/>
              <a:t>Signature.update(Message, length);</a:t>
            </a:r>
          </a:p>
          <a:p>
            <a:pPr lvl="1"/>
            <a:r>
              <a:rPr lang="en-US" altLang="en-US" sz="2000"/>
              <a:t>Signature.sign();</a:t>
            </a:r>
          </a:p>
          <a:p>
            <a:r>
              <a:rPr lang="en-US" altLang="en-US" sz="2400"/>
              <a:t>Verify Digital Signature:</a:t>
            </a:r>
          </a:p>
          <a:p>
            <a:pPr lvl="1"/>
            <a:r>
              <a:rPr lang="en-US" altLang="en-US" sz="2000"/>
              <a:t>Signature.getInstance(“SHA1withDSA”,”SUN”);</a:t>
            </a:r>
          </a:p>
          <a:p>
            <a:pPr lvl="1"/>
            <a:r>
              <a:rPr lang="en-US" altLang="en-US" sz="2000"/>
              <a:t>Signature.initVerify(public Key);</a:t>
            </a:r>
          </a:p>
          <a:p>
            <a:pPr lvl="1"/>
            <a:r>
              <a:rPr lang="en-US" altLang="en-US" sz="2000"/>
              <a:t>Signature.update(Message, length);</a:t>
            </a:r>
          </a:p>
          <a:p>
            <a:pPr lvl="1"/>
            <a:r>
              <a:rPr lang="en-US" altLang="en-US" sz="2000"/>
              <a:t>Signature.verify(Signature);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44C6683E-99E9-2078-2024-CCFE707D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Signature - Example</a:t>
            </a:r>
          </a:p>
        </p:txBody>
      </p:sp>
      <p:sp>
        <p:nvSpPr>
          <p:cNvPr id="82947" name="Content Placeholder 2">
            <a:extLst>
              <a:ext uri="{FF2B5EF4-FFF2-40B4-BE49-F238E27FC236}">
                <a16:creationId xmlns:a16="http://schemas.microsoft.com/office/drawing/2014/main" id="{24B9FAD9-2608-B3D0-52F6-57501F8EA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351338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java.io.*;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java.security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DigitalSigning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KeyPair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key;    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Signature signer; 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String data = "Hello!! Don't share this secret!";    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byte[]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dataToSign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void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generateKeys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   {        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try {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KeyPairGenerator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KeyPairGenerator.getInstance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("RSA");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keyGen.initialize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(1024);</a:t>
            </a:r>
          </a:p>
          <a:p>
            <a:pPr>
              <a:buFontTx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key = </a:t>
            </a:r>
            <a:r>
              <a:rPr lang="en-US" alt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keyGen.generateKeyPair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} catch (Exception e) {}  </a:t>
            </a:r>
          </a:p>
          <a:p>
            <a:pPr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>
            <a:extLst>
              <a:ext uri="{FF2B5EF4-FFF2-40B4-BE49-F238E27FC236}">
                <a16:creationId xmlns:a16="http://schemas.microsoft.com/office/drawing/2014/main" id="{8AB63E66-036B-E477-FC1F-310B2989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Digital Signature – Example </a:t>
            </a:r>
          </a:p>
        </p:txBody>
      </p:sp>
      <p:sp>
        <p:nvSpPr>
          <p:cNvPr id="83971" name="Content Placeholder 2">
            <a:extLst>
              <a:ext uri="{FF2B5EF4-FFF2-40B4-BE49-F238E27FC236}">
                <a16:creationId xmlns:a16="http://schemas.microsoft.com/office/drawing/2014/main" id="{C0211FFB-A3DF-3A11-D0AC-960FB234B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byte[] Sign()		{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byte[]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signeddata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try {       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signer =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Signature.getInstance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("SHA1withRSA");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	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signer.initSign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key.getPrivate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      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dataToSign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data.getBytes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signer.update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dataToSign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//Update data to be signed; 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signeddata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signer.sign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//Actual Signature;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}  catch (Exception e) {}       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signeddata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	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 []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	{                 </a:t>
            </a:r>
          </a:p>
          <a:p>
            <a:pPr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DigitalSigning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ds = new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DigitalSigning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ds.generateKeys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byte[]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signeddata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ds.Sign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>
              <a:buFontTx/>
              <a:buNone/>
            </a:pPr>
            <a:endParaRPr lang="en-US" altLang="en-US" sz="1800" dirty="0"/>
          </a:p>
        </p:txBody>
      </p:sp>
      <p:sp>
        <p:nvSpPr>
          <p:cNvPr id="83972" name="Slide Number Placeholder 3">
            <a:extLst>
              <a:ext uri="{FF2B5EF4-FFF2-40B4-BE49-F238E27FC236}">
                <a16:creationId xmlns:a16="http://schemas.microsoft.com/office/drawing/2014/main" id="{730A26C6-91FF-1398-76D0-1D11F36202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23.</a:t>
            </a:r>
            <a:fld id="{3DFFCE63-B90C-4586-9BFB-7763ED7BAC5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en-US" sz="1400"/>
          </a:p>
        </p:txBody>
      </p:sp>
      <p:sp>
        <p:nvSpPr>
          <p:cNvPr id="83973" name="Date Placeholder 4">
            <a:extLst>
              <a:ext uri="{FF2B5EF4-FFF2-40B4-BE49-F238E27FC236}">
                <a16:creationId xmlns:a16="http://schemas.microsoft.com/office/drawing/2014/main" id="{B1BCC25D-69DE-1F64-DCE6-5FAAAE8E4D22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© 2013, C-DAC</a:t>
            </a:r>
          </a:p>
        </p:txBody>
      </p:sp>
      <p:sp>
        <p:nvSpPr>
          <p:cNvPr id="83974" name="Footer Placeholder 5">
            <a:extLst>
              <a:ext uri="{FF2B5EF4-FFF2-40B4-BE49-F238E27FC236}">
                <a16:creationId xmlns:a16="http://schemas.microsoft.com/office/drawing/2014/main" id="{577BB02D-604A-94DE-82FB-9087A950857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Core Java Library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>
            <a:extLst>
              <a:ext uri="{FF2B5EF4-FFF2-40B4-BE49-F238E27FC236}">
                <a16:creationId xmlns:a16="http://schemas.microsoft.com/office/drawing/2014/main" id="{E3C177C1-7EB4-7334-F93A-1EEE1C82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Digital Signature – Example </a:t>
            </a:r>
          </a:p>
        </p:txBody>
      </p:sp>
      <p:sp>
        <p:nvSpPr>
          <p:cNvPr id="84995" name="Content Placeholder 2">
            <a:extLst>
              <a:ext uri="{FF2B5EF4-FFF2-40B4-BE49-F238E27FC236}">
                <a16:creationId xmlns:a16="http://schemas.microsoft.com/office/drawing/2014/main" id="{92891513-38D2-09A6-536F-E5DAB7B73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System.out.println("Data to be signed = "+ds.data);        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BigInteger b = new BigInteger (1, ds.key.getPrivate().getEncoded()); 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System.out.println("PrivateKeyUsed=" + b.toString(16));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b = new BigInteger(1, signeddata);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System.out.println("Signed Data = " + b.toString(16));</a:t>
            </a:r>
          </a:p>
          <a:p>
            <a:pPr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</a:p>
        </p:txBody>
      </p:sp>
      <p:sp>
        <p:nvSpPr>
          <p:cNvPr id="84996" name="Slide Number Placeholder 3">
            <a:extLst>
              <a:ext uri="{FF2B5EF4-FFF2-40B4-BE49-F238E27FC236}">
                <a16:creationId xmlns:a16="http://schemas.microsoft.com/office/drawing/2014/main" id="{15E24F05-F4CF-F493-EEEC-77BD209C7E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/>
              <a:t>23.</a:t>
            </a:r>
            <a:fld id="{57D980FE-4B2A-4AD3-8C79-A0C55BE020E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GB" altLang="en-US" sz="1400" dirty="0"/>
          </a:p>
        </p:txBody>
      </p:sp>
      <p:sp>
        <p:nvSpPr>
          <p:cNvPr id="84997" name="Date Placeholder 4">
            <a:extLst>
              <a:ext uri="{FF2B5EF4-FFF2-40B4-BE49-F238E27FC236}">
                <a16:creationId xmlns:a16="http://schemas.microsoft.com/office/drawing/2014/main" id="{B89D0FE5-43AB-BF52-1BD4-E29D4FC02C3F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/>
              <a:t>© 2013, C-DAC</a:t>
            </a:r>
          </a:p>
        </p:txBody>
      </p:sp>
      <p:sp>
        <p:nvSpPr>
          <p:cNvPr id="84998" name="Footer Placeholder 5">
            <a:extLst>
              <a:ext uri="{FF2B5EF4-FFF2-40B4-BE49-F238E27FC236}">
                <a16:creationId xmlns:a16="http://schemas.microsoft.com/office/drawing/2014/main" id="{6151FA05-300F-0FD9-6C8B-FD0C3AF1E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 dirty="0"/>
              <a:t>Core Java Library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44952228-0EF4-21BD-7C57-5B54DFA14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Digital Signature – Output </a:t>
            </a:r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B214AB71-1827-3DF3-CA12-5C5EBB405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 to be signed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Hello!! Don't share this secret!</a:t>
            </a:r>
          </a:p>
          <a:p>
            <a:pPr>
              <a:buFontTx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Key Used =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30820276020100300d06092a864886f70d0101010500048202603082025c02010002818100e32eba520ad8ccd3ed35c5fdaf992d36243ff9673002ccff040ddb0a81c0c7c7e2572e92fd96c63a6b33e234ba24672b90ad74991d38565f0ca3601f1fbf2497ef979f0797d70e4aa0400c69036725143b2309afe6c9a5e23235542f103fb367c0f3fe5574d79d0cecd84e754495c39ff19eca5442fa7f601319c31f3041045b02030100010281802ba57b986d8b0f771bd8bbec2c436283475d9f1deb046ebc03dc619bd827e07a0f8b2e608125e979a9c4f30dac41782ccf83f3a5c30e62d1aa0ced57ad72bca5b365d805fc0a1d503e794a6c38f0676267914a9ec9c4b15aecc7552eb69469a6c5d007ce7d668d0f6150c77e5de808e065e1137d66b449510814dc806a60ba69024100f8a84796dbef924f063c026ae244eb055aa960a090f5ff3950478aad319d481ddbdb59823a27107f746c3fd36db9a8584bf16f62909a015160f6bd078205b1ef024100e9e41c1844acebc7f67455ada0b443cd102e24c210d9d4554652acdbcd885e7efe1bcd94856ddf000dc711267f528b768471f00c9790bd6293d8264af0a21055024100ac3b532ae9382dad52f229f282bb9dd65d8fc8802f28551a0bc3220908be9a7f2413f111c4d9de118a40988d08097ad37df6c362102abc12f408b3b2099b8c3d02401572dfc8b1f391a3c2cc245749d77e283e059d4556ba432896cc5a21c6156d6503f494c3bc00b9648ddee589bc3f5b9ec0c29a1aed834e7acdc812aae8aa540902403300d52e5f406e71254b2e3b7f3b914e014f5e3d6472a02874ea35ef4fb2648e82c51b42401036b14e45b3d6f9d17831c30ec1257b848e45351540b428e56797</a:t>
            </a:r>
          </a:p>
          <a:p>
            <a:pPr>
              <a:buFontTx/>
              <a:buNone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Signed Data =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83dbec624cdacfc24f15771797cbb2a8e37520d70a44eee5f6e2bcf8113b01948c50ee1ceb4f1742060e9cc999325653904d405a9ac54e6b68e40eba9f47afbd6ccc1ab21ed4517ccf8dcc1346f2c8a8614a935f5c2b8fed9fd1cf4256ac3b099e3a15ebfb4263c1ab808e491bbc31bc3957311a148190506be6ba2a7d93daf0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C1DD3DF-DB51-3D98-9A60-F9D5F05FA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Digital Certificate</a:t>
            </a:r>
            <a:endParaRPr lang="en-IN" alt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8C9D6C26-5D80-5221-F23A-217138EC3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Java.seurity.cert</a:t>
            </a:r>
          </a:p>
          <a:p>
            <a:pPr lvl="1"/>
            <a:r>
              <a:rPr lang="en-US" altLang="en-US"/>
              <a:t>Java.security.cert.Certificate</a:t>
            </a:r>
          </a:p>
          <a:p>
            <a:pPr lvl="1"/>
            <a:r>
              <a:rPr lang="en-US" altLang="en-US"/>
              <a:t>Java.security.cert.X509Certificate</a:t>
            </a:r>
          </a:p>
          <a:p>
            <a:pPr lvl="1"/>
            <a:r>
              <a:rPr lang="en-US" altLang="en-US"/>
              <a:t>Java.security.cert.CertificateFactory</a:t>
            </a:r>
          </a:p>
          <a:p>
            <a:pPr lvl="1"/>
            <a:r>
              <a:rPr lang="en-US" altLang="en-US"/>
              <a:t>Java.security.cert.CertStore</a:t>
            </a:r>
          </a:p>
          <a:p>
            <a:r>
              <a:rPr lang="en-US" altLang="en-US"/>
              <a:t>Types of Certificate:</a:t>
            </a:r>
          </a:p>
          <a:p>
            <a:pPr lvl="1"/>
            <a:r>
              <a:rPr lang="en-US" altLang="en-US"/>
              <a:t>der</a:t>
            </a:r>
          </a:p>
          <a:p>
            <a:pPr lvl="1"/>
            <a:r>
              <a:rPr lang="en-US" altLang="en-US"/>
              <a:t>pem</a:t>
            </a:r>
            <a:endParaRPr lang="en-I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692F-0FC3-C0B2-8152-39AA52E0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Java Cryptography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F4280-9A3E-720D-225D-A2453157E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JCA – Java Cryptography Architecture</a:t>
            </a:r>
          </a:p>
          <a:p>
            <a:r>
              <a:rPr lang="en-US" altLang="en-US" dirty="0"/>
              <a:t>JCE – Extension of JCA, with another cryptographic provider called </a:t>
            </a:r>
            <a:r>
              <a:rPr lang="en-US" altLang="en-US" dirty="0" err="1"/>
              <a:t>SunJCE</a:t>
            </a:r>
            <a:endParaRPr lang="en-US" altLang="en-US" dirty="0"/>
          </a:p>
          <a:p>
            <a:r>
              <a:rPr lang="en-US" altLang="en-US" dirty="0"/>
              <a:t>API – Description of classes, interfaces and methods that can be called</a:t>
            </a:r>
          </a:p>
          <a:p>
            <a:r>
              <a:rPr lang="en-US" altLang="en-US" dirty="0"/>
              <a:t>SPI – Service Provider Interface – Description of classes, interfaces, &amp; methods that can be </a:t>
            </a:r>
            <a:r>
              <a:rPr lang="en-US" altLang="en-US" b="1" dirty="0"/>
              <a:t>extended</a:t>
            </a:r>
            <a:r>
              <a:rPr lang="en-US" altLang="en-US" dirty="0"/>
              <a:t> and implemented</a:t>
            </a:r>
            <a:endParaRPr lang="en-IN" alt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4649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1689CFB3-8A4B-9C57-FEEC-55BC9B702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Digital Certificate (cont.)</a:t>
            </a:r>
            <a:endParaRPr lang="en-IN" altLang="en-US" sz="4000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3CF72D58-4CD9-9F92-00BA-8C5D2AB89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CertificateFactory.getInstance(“X509”);</a:t>
            </a:r>
          </a:p>
          <a:p>
            <a:r>
              <a:rPr lang="en-US" altLang="en-US"/>
              <a:t>CertificateFactory.generateCertificate(Cert.der)</a:t>
            </a:r>
          </a:p>
          <a:p>
            <a:r>
              <a:rPr lang="en-US" altLang="en-US"/>
              <a:t>X509Certificate.getPublicKey()</a:t>
            </a:r>
          </a:p>
          <a:p>
            <a:r>
              <a:rPr lang="en-US" altLang="en-US"/>
              <a:t>X509Certificate.getIssuerDN()</a:t>
            </a:r>
          </a:p>
          <a:p>
            <a:r>
              <a:rPr lang="en-US" altLang="en-US"/>
              <a:t>X509Certificate.verify(public key)</a:t>
            </a:r>
          </a:p>
          <a:p>
            <a:r>
              <a:rPr lang="en-US" altLang="en-US"/>
              <a:t>X509Certificate.getSignature()</a:t>
            </a:r>
          </a:p>
          <a:p>
            <a:r>
              <a:rPr lang="en-US" altLang="en-US"/>
              <a:t>X509Certificate.getSigAlgName()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Example: Refer PrintCert.java</a:t>
            </a:r>
            <a:endParaRPr lang="en-I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039847AF-3C4D-FEC7-CF31-48DF7F1A2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Certificate Revocation List (CRL)</a:t>
            </a:r>
            <a:endParaRPr lang="en-IN" altLang="en-US" sz="4000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E842010C-4F1D-5BE1-E037-38DD150C6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Java.security.cert</a:t>
            </a:r>
          </a:p>
          <a:p>
            <a:pPr lvl="1"/>
            <a:r>
              <a:rPr lang="en-US" altLang="en-US" sz="2000"/>
              <a:t>X509CRL</a:t>
            </a:r>
          </a:p>
          <a:p>
            <a:pPr lvl="1"/>
            <a:r>
              <a:rPr lang="en-US" altLang="en-US" sz="2000"/>
              <a:t>X509CRLEntry</a:t>
            </a:r>
          </a:p>
          <a:p>
            <a:pPr lvl="1"/>
            <a:r>
              <a:rPr lang="en-US" altLang="en-US" sz="2000"/>
              <a:t>X509CRLSelectors</a:t>
            </a:r>
          </a:p>
          <a:p>
            <a:pPr lvl="1"/>
            <a:r>
              <a:rPr lang="en-US" altLang="en-US" sz="2000"/>
              <a:t>X509</a:t>
            </a:r>
          </a:p>
          <a:p>
            <a:pPr lvl="1"/>
            <a:r>
              <a:rPr lang="en-US" altLang="en-US" sz="2000"/>
              <a:t>CertificateFactory</a:t>
            </a:r>
            <a:endParaRPr lang="en-IN" altLang="en-US" sz="2000"/>
          </a:p>
          <a:p>
            <a:pPr>
              <a:buFontTx/>
              <a:buNone/>
            </a:pPr>
            <a:endParaRPr lang="en-US" altLang="en-US" sz="2400"/>
          </a:p>
          <a:p>
            <a:r>
              <a:rPr lang="en-US" altLang="en-US" sz="2400"/>
              <a:t>Implementing CRL</a:t>
            </a:r>
          </a:p>
          <a:p>
            <a:pPr lvl="1"/>
            <a:r>
              <a:rPr lang="en-US" altLang="en-US" sz="2000"/>
              <a:t>CertificateFactory.getInstance(“X509CRL”);</a:t>
            </a:r>
          </a:p>
          <a:p>
            <a:pPr lvl="1"/>
            <a:r>
              <a:rPr lang="en-US" altLang="en-US" sz="2000"/>
              <a:t>CertificateFactory.generteCRl(crlFile)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975296FC-C890-0762-6F62-C781AEA6F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CRL (Cont.)</a:t>
            </a:r>
            <a:endParaRPr lang="en-IN" altLang="en-US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E0A47AD-15E5-67FB-C739-1545D78E4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Checking for Revoked Certificates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X509.getRevokedCertificates()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X509.getRevokedCertificate(Serial Number)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X509.getRevokedCertificate(Certificate)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Other Methods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X509CRL.getNextUpdate()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X509CRL.getThisUpdate()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X509CRLEntry.getRevocationDate()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45734-433D-7FDD-181F-13A34C3E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FB025-A673-C9AE-97D0-612E7E1C8B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986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6750-5E32-9742-AA79-9592C2330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Cryptographic Service Provider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B5E75-0797-98B5-99D2-3D1B54B9C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Cryptographic Service Provider - CSP</a:t>
            </a:r>
          </a:p>
          <a:p>
            <a:pPr lvl="1"/>
            <a:r>
              <a:rPr lang="en-US" altLang="en-US" sz="2000" b="1" dirty="0" err="1"/>
              <a:t>java.security.Provider</a:t>
            </a:r>
            <a:r>
              <a:rPr lang="en-US" altLang="en-US" sz="2000" dirty="0"/>
              <a:t> is the base class for all security providers</a:t>
            </a:r>
          </a:p>
          <a:p>
            <a:pPr lvl="1"/>
            <a:r>
              <a:rPr lang="en-US" altLang="en-US" sz="2000" dirty="0"/>
              <a:t>Each CSP contains an instance of this class which contains provider’s name and lists all security algorithms that it implements</a:t>
            </a:r>
          </a:p>
          <a:p>
            <a:pPr lvl="2"/>
            <a:r>
              <a:rPr lang="en-IN" altLang="en-US" sz="1800" dirty="0"/>
              <a:t> When an instance of a particular algorithm is needed, the JCA framework consults the provider's database, and if a suitable match is found, the instance is created.</a:t>
            </a:r>
          </a:p>
          <a:p>
            <a:pPr lvl="1"/>
            <a:r>
              <a:rPr lang="en-IN" altLang="en-US" sz="2000" dirty="0"/>
              <a:t>Providers provide a package that supply concrete implementations of crypto algorithms </a:t>
            </a:r>
          </a:p>
          <a:p>
            <a:pPr lvl="1"/>
            <a:r>
              <a:rPr lang="en-IN" altLang="en-US" sz="2200" dirty="0"/>
              <a:t>Each JDK installation has 1 or more providers installed and configured </a:t>
            </a:r>
            <a:r>
              <a:rPr lang="en-US" altLang="en-US" sz="2000" dirty="0" err="1"/>
              <a:t>Eg</a:t>
            </a:r>
            <a:r>
              <a:rPr lang="en-US" altLang="en-US" sz="2000" dirty="0"/>
              <a:t>: Sun, </a:t>
            </a:r>
            <a:r>
              <a:rPr lang="en-US" altLang="en-US" sz="2000" dirty="0" err="1"/>
              <a:t>SunJCE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etc</a:t>
            </a:r>
            <a:r>
              <a:rPr lang="en-US" altLang="en-US" sz="2000" dirty="0"/>
              <a:t>… </a:t>
            </a:r>
          </a:p>
          <a:p>
            <a:pPr lvl="1"/>
            <a:r>
              <a:rPr lang="en-US" altLang="en-US" sz="2000" dirty="0"/>
              <a:t>All API are supported with factory method </a:t>
            </a:r>
          </a:p>
          <a:p>
            <a:pPr lvl="2"/>
            <a:r>
              <a:rPr lang="en-US" altLang="en-US" sz="1800" dirty="0"/>
              <a:t>Factory methods are used to obtain an instance of a class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15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419E-8ACC-8F8C-908F-0E10B5E4A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Architectural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09A94-6EA1-0636-62D0-7B45204A0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 descr="Figure 1: MD5 Message Digest Implementation">
            <a:extLst>
              <a:ext uri="{FF2B5EF4-FFF2-40B4-BE49-F238E27FC236}">
                <a16:creationId xmlns:a16="http://schemas.microsoft.com/office/drawing/2014/main" id="{FD9A8762-C4DA-7663-9596-3A28C2DC6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685" y="491331"/>
            <a:ext cx="6970713" cy="587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96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D111-0815-968E-A53B-F487DEEF8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java.security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BAF7-B095-0A7B-35A9-8AE31A59F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altLang="en-US" dirty="0"/>
              <a:t>Important API under java security</a:t>
            </a:r>
          </a:p>
          <a:p>
            <a:pPr marL="609600" indent="-609600"/>
            <a:r>
              <a:rPr lang="en-US" altLang="en-US" dirty="0" err="1"/>
              <a:t>java.Security</a:t>
            </a:r>
            <a:r>
              <a:rPr lang="en-US" altLang="en-US" dirty="0"/>
              <a:t>, </a:t>
            </a:r>
            <a:r>
              <a:rPr lang="en-US" altLang="en-US" dirty="0" err="1"/>
              <a:t>java.Security.acl</a:t>
            </a:r>
            <a:r>
              <a:rPr lang="en-US" altLang="en-US" dirty="0"/>
              <a:t>, java.Security.cer, </a:t>
            </a:r>
            <a:r>
              <a:rPr lang="en-US" altLang="en-US" dirty="0" err="1"/>
              <a:t>java.Security.interfaces</a:t>
            </a:r>
            <a:r>
              <a:rPr lang="en-US" altLang="en-US" dirty="0"/>
              <a:t>, </a:t>
            </a:r>
            <a:r>
              <a:rPr lang="en-US" altLang="en-US" dirty="0" err="1"/>
              <a:t>java.Security.spec</a:t>
            </a:r>
            <a:endParaRPr lang="en-US" altLang="en-US" dirty="0"/>
          </a:p>
          <a:p>
            <a:pPr marL="609600" indent="-609600"/>
            <a:r>
              <a:rPr lang="en-US" altLang="en-US" dirty="0" err="1"/>
              <a:t>javax.crypto</a:t>
            </a:r>
            <a:r>
              <a:rPr lang="en-US" altLang="en-US" dirty="0"/>
              <a:t>, </a:t>
            </a:r>
            <a:r>
              <a:rPr lang="en-US" altLang="en-US" dirty="0" err="1"/>
              <a:t>javax.crypto.interfaces</a:t>
            </a:r>
            <a:r>
              <a:rPr lang="en-US" altLang="en-US" dirty="0"/>
              <a:t>, </a:t>
            </a:r>
            <a:r>
              <a:rPr lang="en-US" altLang="en-US" dirty="0" err="1"/>
              <a:t>javax.crypto.spec</a:t>
            </a:r>
            <a:endParaRPr lang="en-US" alt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775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3B497B8-2A79-D9F0-E494-BAE044C17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609600"/>
            <a:ext cx="8610600" cy="1143000"/>
          </a:xfrm>
        </p:spPr>
        <p:txBody>
          <a:bodyPr/>
          <a:lstStyle/>
          <a:p>
            <a:r>
              <a:rPr lang="en-US" altLang="en-US" sz="4000"/>
              <a:t>How to Generate a Key (Symmetric)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778B5AE-D6F2-89CF-F5C0-7CE9BE1D5D8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88720" y="1600200"/>
            <a:ext cx="10058400" cy="46482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javax.crypto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java.math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[]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throws Exception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KeyGenerator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kg =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KeyGenerator.getInstance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(“DES”);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SecretKey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key =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kg.generateKey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 = new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BigInteger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key.getEncoded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b.toString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(16));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//Outputs will vary each time; as a new key will be generated;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//AES is another symmetric key algorithm that can be used;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3FEB-4168-E227-D673-A42B33FC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Encryption – Symmetric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9CA7C-E08C-4538-8719-78840CD7F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Cipher Objects and methods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Cipher.getInstance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(“DES/ECB/PKCS5Padding”);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Cipher.init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Cipher.ENCRYPT_MODE,secretkey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Cipher.doFinal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(plaintext);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448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4A66-9B6E-01FC-B14D-1CB8CE911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Decryption – Symmetric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4E3BE-B035-3092-5053-B7A908AB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Cipher Objects</a:t>
            </a:r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Cipher.init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Cipher.DECRYPT_MODE,secretkey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>
              <a:lnSpc>
                <a:spcPct val="90000"/>
              </a:lnSpc>
            </a:pP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Cipher.doFinal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(ciphertext);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0629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2292</Words>
  <Application>Microsoft Office PowerPoint</Application>
  <PresentationFormat>Widescreen</PresentationFormat>
  <Paragraphs>363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Aptos</vt:lpstr>
      <vt:lpstr>Aptos Display</vt:lpstr>
      <vt:lpstr>Arial</vt:lpstr>
      <vt:lpstr>Courier</vt:lpstr>
      <vt:lpstr>Courier New</vt:lpstr>
      <vt:lpstr>Garamond</vt:lpstr>
      <vt:lpstr>Times New Roman</vt:lpstr>
      <vt:lpstr>Office Theme</vt:lpstr>
      <vt:lpstr>Java Crypto Programming</vt:lpstr>
      <vt:lpstr>Java Cryptography Architecture</vt:lpstr>
      <vt:lpstr>Java Cryptography Architecture</vt:lpstr>
      <vt:lpstr>Cryptographic Service Provider</vt:lpstr>
      <vt:lpstr>Architectural Design</vt:lpstr>
      <vt:lpstr>java.security</vt:lpstr>
      <vt:lpstr>How to Generate a Key (Symmetric)</vt:lpstr>
      <vt:lpstr>Encryption – Symmetric Key</vt:lpstr>
      <vt:lpstr>Decryption – Symmetric Key</vt:lpstr>
      <vt:lpstr>Example – Symmetric Key</vt:lpstr>
      <vt:lpstr>Example.</vt:lpstr>
      <vt:lpstr>Example – 2</vt:lpstr>
      <vt:lpstr>Example – 2  – Continued …</vt:lpstr>
      <vt:lpstr>Example – 2  – Continued …</vt:lpstr>
      <vt:lpstr>Symmetric Key Cryptography</vt:lpstr>
      <vt:lpstr>Asymmetric Key Cryptography</vt:lpstr>
      <vt:lpstr>Generating Public &amp; Private Keys</vt:lpstr>
      <vt:lpstr>Example - Asymmetric Key Gen</vt:lpstr>
      <vt:lpstr>RSA Public Key</vt:lpstr>
      <vt:lpstr>RSA Private Key</vt:lpstr>
      <vt:lpstr>Encryption &amp; Decryption Example.</vt:lpstr>
      <vt:lpstr>Message Digest</vt:lpstr>
      <vt:lpstr>Message Digest Example</vt:lpstr>
      <vt:lpstr>Digital Signature</vt:lpstr>
      <vt:lpstr>Digital Signature - Example</vt:lpstr>
      <vt:lpstr>Digital Signature – Example </vt:lpstr>
      <vt:lpstr>Digital Signature – Example </vt:lpstr>
      <vt:lpstr>Digital Signature – Output </vt:lpstr>
      <vt:lpstr>Digital Certificate</vt:lpstr>
      <vt:lpstr>Digital Certificate (cont.)</vt:lpstr>
      <vt:lpstr>Certificate Revocation List (CRL)</vt:lpstr>
      <vt:lpstr>CRL (Cont.)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Java Crypto Programming</dc:title>
  <dc:creator>Balaji Rajendran</dc:creator>
  <cp:lastModifiedBy>Balaji Rajendran</cp:lastModifiedBy>
  <cp:revision>20</cp:revision>
  <dcterms:created xsi:type="dcterms:W3CDTF">2024-02-27T01:29:53Z</dcterms:created>
  <dcterms:modified xsi:type="dcterms:W3CDTF">2024-02-27T10:38:01Z</dcterms:modified>
</cp:coreProperties>
</file>