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3"/>
  </p:notesMasterIdLst>
  <p:handoutMasterIdLst>
    <p:handoutMasterId r:id="rId84"/>
  </p:handoutMasterIdLst>
  <p:sldIdLst>
    <p:sldId id="1005" r:id="rId2"/>
    <p:sldId id="364" r:id="rId3"/>
    <p:sldId id="961" r:id="rId4"/>
    <p:sldId id="960" r:id="rId5"/>
    <p:sldId id="962" r:id="rId6"/>
    <p:sldId id="924" r:id="rId7"/>
    <p:sldId id="1006" r:id="rId8"/>
    <p:sldId id="1007" r:id="rId9"/>
    <p:sldId id="926" r:id="rId10"/>
    <p:sldId id="939" r:id="rId11"/>
    <p:sldId id="1008" r:id="rId12"/>
    <p:sldId id="1009" r:id="rId13"/>
    <p:sldId id="1010" r:id="rId14"/>
    <p:sldId id="1011" r:id="rId15"/>
    <p:sldId id="1012" r:id="rId16"/>
    <p:sldId id="1013" r:id="rId17"/>
    <p:sldId id="1015" r:id="rId18"/>
    <p:sldId id="1016" r:id="rId19"/>
    <p:sldId id="973" r:id="rId20"/>
    <p:sldId id="1032" r:id="rId21"/>
    <p:sldId id="1033" r:id="rId22"/>
    <p:sldId id="1019" r:id="rId23"/>
    <p:sldId id="1018" r:id="rId24"/>
    <p:sldId id="1020" r:id="rId25"/>
    <p:sldId id="940" r:id="rId26"/>
    <p:sldId id="867" r:id="rId27"/>
    <p:sldId id="868" r:id="rId28"/>
    <p:sldId id="869" r:id="rId29"/>
    <p:sldId id="870" r:id="rId30"/>
    <p:sldId id="1021" r:id="rId31"/>
    <p:sldId id="1022" r:id="rId32"/>
    <p:sldId id="1023" r:id="rId33"/>
    <p:sldId id="1024" r:id="rId34"/>
    <p:sldId id="1025" r:id="rId35"/>
    <p:sldId id="1026" r:id="rId36"/>
    <p:sldId id="1027" r:id="rId37"/>
    <p:sldId id="1028" r:id="rId38"/>
    <p:sldId id="1029" r:id="rId39"/>
    <p:sldId id="1030" r:id="rId40"/>
    <p:sldId id="876" r:id="rId41"/>
    <p:sldId id="1034" r:id="rId42"/>
    <p:sldId id="879" r:id="rId43"/>
    <p:sldId id="1031" r:id="rId44"/>
    <p:sldId id="987" r:id="rId45"/>
    <p:sldId id="972" r:id="rId46"/>
    <p:sldId id="990" r:id="rId47"/>
    <p:sldId id="942" r:id="rId48"/>
    <p:sldId id="992" r:id="rId49"/>
    <p:sldId id="993" r:id="rId50"/>
    <p:sldId id="994" r:id="rId51"/>
    <p:sldId id="995" r:id="rId52"/>
    <p:sldId id="996" r:id="rId53"/>
    <p:sldId id="997" r:id="rId54"/>
    <p:sldId id="998" r:id="rId55"/>
    <p:sldId id="999" r:id="rId56"/>
    <p:sldId id="953" r:id="rId57"/>
    <p:sldId id="1001" r:id="rId58"/>
    <p:sldId id="1002" r:id="rId59"/>
    <p:sldId id="956" r:id="rId60"/>
    <p:sldId id="1003" r:id="rId61"/>
    <p:sldId id="1004" r:id="rId62"/>
    <p:sldId id="328" r:id="rId63"/>
    <p:sldId id="304" r:id="rId64"/>
    <p:sldId id="305" r:id="rId65"/>
    <p:sldId id="308" r:id="rId66"/>
    <p:sldId id="330" r:id="rId67"/>
    <p:sldId id="310" r:id="rId68"/>
    <p:sldId id="311" r:id="rId69"/>
    <p:sldId id="312" r:id="rId70"/>
    <p:sldId id="313" r:id="rId71"/>
    <p:sldId id="331" r:id="rId72"/>
    <p:sldId id="315" r:id="rId73"/>
    <p:sldId id="317" r:id="rId74"/>
    <p:sldId id="318" r:id="rId75"/>
    <p:sldId id="319" r:id="rId76"/>
    <p:sldId id="320" r:id="rId77"/>
    <p:sldId id="1036" r:id="rId78"/>
    <p:sldId id="321" r:id="rId79"/>
    <p:sldId id="332" r:id="rId80"/>
    <p:sldId id="967" r:id="rId81"/>
    <p:sldId id="309" r:id="rId82"/>
  </p:sldIdLst>
  <p:sldSz cx="12192000" cy="6858000"/>
  <p:notesSz cx="7099300" cy="10223500"/>
  <p:defaultTextStyle>
    <a:defPPr>
      <a:defRPr lang="en-GB"/>
    </a:defPPr>
    <a:lvl1pPr algn="l" defTabSz="457200" rtl="0" fontAlgn="base">
      <a:lnSpc>
        <a:spcPts val="4250"/>
      </a:lnSpc>
      <a:spcBef>
        <a:spcPct val="0"/>
      </a:spcBef>
      <a:spcAft>
        <a:spcPct val="0"/>
      </a:spcAft>
      <a:buClr>
        <a:srgbClr val="000000"/>
      </a:buClr>
      <a:buSzPct val="100000"/>
      <a:buFont typeface="Arial" pitchFamily="34" charset="0"/>
      <a:defRPr sz="2000" kern="1200">
        <a:solidFill>
          <a:schemeClr val="bg1"/>
        </a:solidFill>
        <a:latin typeface="Garamond" pitchFamily="18" charset="0"/>
        <a:ea typeface="+mn-ea"/>
        <a:cs typeface="+mn-cs"/>
      </a:defRPr>
    </a:lvl1pPr>
    <a:lvl2pPr marL="457200" algn="l" defTabSz="457200" rtl="0" fontAlgn="base">
      <a:lnSpc>
        <a:spcPts val="4250"/>
      </a:lnSpc>
      <a:spcBef>
        <a:spcPct val="0"/>
      </a:spcBef>
      <a:spcAft>
        <a:spcPct val="0"/>
      </a:spcAft>
      <a:buClr>
        <a:srgbClr val="000000"/>
      </a:buClr>
      <a:buSzPct val="100000"/>
      <a:buFont typeface="Arial" pitchFamily="34" charset="0"/>
      <a:defRPr sz="2000" kern="1200">
        <a:solidFill>
          <a:schemeClr val="bg1"/>
        </a:solidFill>
        <a:latin typeface="Garamond" pitchFamily="18" charset="0"/>
        <a:ea typeface="+mn-ea"/>
        <a:cs typeface="+mn-cs"/>
      </a:defRPr>
    </a:lvl2pPr>
    <a:lvl3pPr marL="914400" algn="l" defTabSz="457200" rtl="0" fontAlgn="base">
      <a:lnSpc>
        <a:spcPts val="4250"/>
      </a:lnSpc>
      <a:spcBef>
        <a:spcPct val="0"/>
      </a:spcBef>
      <a:spcAft>
        <a:spcPct val="0"/>
      </a:spcAft>
      <a:buClr>
        <a:srgbClr val="000000"/>
      </a:buClr>
      <a:buSzPct val="100000"/>
      <a:buFont typeface="Arial" pitchFamily="34" charset="0"/>
      <a:defRPr sz="2000" kern="1200">
        <a:solidFill>
          <a:schemeClr val="bg1"/>
        </a:solidFill>
        <a:latin typeface="Garamond" pitchFamily="18" charset="0"/>
        <a:ea typeface="+mn-ea"/>
        <a:cs typeface="+mn-cs"/>
      </a:defRPr>
    </a:lvl3pPr>
    <a:lvl4pPr marL="1371600" algn="l" defTabSz="457200" rtl="0" fontAlgn="base">
      <a:lnSpc>
        <a:spcPts val="4250"/>
      </a:lnSpc>
      <a:spcBef>
        <a:spcPct val="0"/>
      </a:spcBef>
      <a:spcAft>
        <a:spcPct val="0"/>
      </a:spcAft>
      <a:buClr>
        <a:srgbClr val="000000"/>
      </a:buClr>
      <a:buSzPct val="100000"/>
      <a:buFont typeface="Arial" pitchFamily="34" charset="0"/>
      <a:defRPr sz="2000" kern="1200">
        <a:solidFill>
          <a:schemeClr val="bg1"/>
        </a:solidFill>
        <a:latin typeface="Garamond" pitchFamily="18" charset="0"/>
        <a:ea typeface="+mn-ea"/>
        <a:cs typeface="+mn-cs"/>
      </a:defRPr>
    </a:lvl4pPr>
    <a:lvl5pPr marL="1828800" algn="l" defTabSz="457200" rtl="0" fontAlgn="base">
      <a:lnSpc>
        <a:spcPts val="4250"/>
      </a:lnSpc>
      <a:spcBef>
        <a:spcPct val="0"/>
      </a:spcBef>
      <a:spcAft>
        <a:spcPct val="0"/>
      </a:spcAft>
      <a:buClr>
        <a:srgbClr val="000000"/>
      </a:buClr>
      <a:buSzPct val="100000"/>
      <a:buFont typeface="Arial" pitchFamily="34" charset="0"/>
      <a:defRPr sz="2000" kern="1200">
        <a:solidFill>
          <a:schemeClr val="bg1"/>
        </a:solidFill>
        <a:latin typeface="Garamond" pitchFamily="18" charset="0"/>
        <a:ea typeface="+mn-ea"/>
        <a:cs typeface="+mn-cs"/>
      </a:defRPr>
    </a:lvl5pPr>
    <a:lvl6pPr marL="2286000" algn="l" defTabSz="914400" rtl="0" eaLnBrk="1" latinLnBrk="0" hangingPunct="1">
      <a:defRPr sz="2000" kern="1200">
        <a:solidFill>
          <a:schemeClr val="bg1"/>
        </a:solidFill>
        <a:latin typeface="Garamond" pitchFamily="18" charset="0"/>
        <a:ea typeface="+mn-ea"/>
        <a:cs typeface="+mn-cs"/>
      </a:defRPr>
    </a:lvl6pPr>
    <a:lvl7pPr marL="2743200" algn="l" defTabSz="914400" rtl="0" eaLnBrk="1" latinLnBrk="0" hangingPunct="1">
      <a:defRPr sz="2000" kern="1200">
        <a:solidFill>
          <a:schemeClr val="bg1"/>
        </a:solidFill>
        <a:latin typeface="Garamond" pitchFamily="18" charset="0"/>
        <a:ea typeface="+mn-ea"/>
        <a:cs typeface="+mn-cs"/>
      </a:defRPr>
    </a:lvl7pPr>
    <a:lvl8pPr marL="3200400" algn="l" defTabSz="914400" rtl="0" eaLnBrk="1" latinLnBrk="0" hangingPunct="1">
      <a:defRPr sz="2000" kern="1200">
        <a:solidFill>
          <a:schemeClr val="bg1"/>
        </a:solidFill>
        <a:latin typeface="Garamond" pitchFamily="18" charset="0"/>
        <a:ea typeface="+mn-ea"/>
        <a:cs typeface="+mn-cs"/>
      </a:defRPr>
    </a:lvl8pPr>
    <a:lvl9pPr marL="3657600" algn="l" defTabSz="914400" rtl="0" eaLnBrk="1" latinLnBrk="0" hangingPunct="1">
      <a:defRPr sz="2000" kern="1200">
        <a:solidFill>
          <a:schemeClr val="bg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67">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00"/>
    <a:srgbClr val="FF3300"/>
    <a:srgbClr val="0000FF"/>
    <a:srgbClr val="CC0000"/>
    <a:srgbClr val="9900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80342" autoAdjust="0"/>
  </p:normalViewPr>
  <p:slideViewPr>
    <p:cSldViewPr>
      <p:cViewPr varScale="1">
        <p:scale>
          <a:sx n="91" d="100"/>
          <a:sy n="91" d="100"/>
        </p:scale>
        <p:origin x="1080" y="84"/>
      </p:cViewPr>
      <p:guideLst>
        <p:guide orient="horz" pos="2160"/>
        <p:guide pos="3840"/>
      </p:guideLst>
    </p:cSldViewPr>
  </p:slideViewPr>
  <p:outlineViewPr>
    <p:cViewPr varScale="1">
      <p:scale>
        <a:sx n="170" d="200"/>
        <a:sy n="170" d="200"/>
      </p:scale>
      <p:origin x="636" y="265464"/>
    </p:cViewPr>
    <p:sldLst>
      <p:sld r:id="rId1" collapse="1"/>
      <p:sld r:id="rId2" collapse="1"/>
      <p:sld r:id="rId3" collapse="1"/>
      <p:sld r:id="rId4" collapse="1"/>
      <p:sld r:id="rId5" collapse="1"/>
      <p:sld r:id="rId6" collapse="1"/>
      <p:sld r:id="rId7" collapse="1"/>
    </p:sldLst>
  </p:outlineViewPr>
  <p:notesTextViewPr>
    <p:cViewPr>
      <p:scale>
        <a:sx n="3" d="2"/>
        <a:sy n="3" d="2"/>
      </p:scale>
      <p:origin x="0" y="0"/>
    </p:cViewPr>
  </p:notesTextViewPr>
  <p:sorterViewPr>
    <p:cViewPr>
      <p:scale>
        <a:sx n="66" d="100"/>
        <a:sy n="66" d="100"/>
      </p:scale>
      <p:origin x="0" y="-4062"/>
    </p:cViewPr>
  </p:sorterViewPr>
  <p:notesViewPr>
    <p:cSldViewPr>
      <p:cViewPr varScale="1">
        <p:scale>
          <a:sx n="50" d="100"/>
          <a:sy n="50" d="100"/>
        </p:scale>
        <p:origin x="2928" y="60"/>
      </p:cViewPr>
      <p:guideLst>
        <p:guide orient="horz" pos="3167"/>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36.xml"/><Relationship Id="rId7" Type="http://schemas.openxmlformats.org/officeDocument/2006/relationships/slide" Target="slides/slide60.xml"/><Relationship Id="rId2" Type="http://schemas.openxmlformats.org/officeDocument/2006/relationships/slide" Target="slides/slide24.xml"/><Relationship Id="rId1" Type="http://schemas.openxmlformats.org/officeDocument/2006/relationships/slide" Target="slides/slide22.xml"/><Relationship Id="rId6" Type="http://schemas.openxmlformats.org/officeDocument/2006/relationships/slide" Target="slides/slide57.xml"/><Relationship Id="rId5" Type="http://schemas.openxmlformats.org/officeDocument/2006/relationships/slide" Target="slides/slide44.xml"/><Relationship Id="rId4"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8051" tIns="49026" rIns="98051" bIns="49026" numCol="1" anchor="t" anchorCtr="0" compatLnSpc="1">
            <a:prstTxWarp prst="textNoShape">
              <a:avLst/>
            </a:prstTxWarp>
          </a:bodyPr>
          <a:lstStyle>
            <a:lvl1pPr defTabSz="490538">
              <a:lnSpc>
                <a:spcPts val="4563"/>
              </a:lnSpc>
              <a:defRPr sz="1300">
                <a:solidFill>
                  <a:srgbClr val="000000"/>
                </a:solidFill>
                <a:latin typeface="Arial" pitchFamily="34" charset="0"/>
              </a:defRPr>
            </a:lvl1pPr>
          </a:lstStyle>
          <a:p>
            <a:endParaRPr lang="en-US"/>
          </a:p>
        </p:txBody>
      </p:sp>
      <p:sp>
        <p:nvSpPr>
          <p:cNvPr id="11161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8051" tIns="49026" rIns="98051" bIns="49026" numCol="1" anchor="t" anchorCtr="0" compatLnSpc="1">
            <a:prstTxWarp prst="textNoShape">
              <a:avLst/>
            </a:prstTxWarp>
          </a:bodyPr>
          <a:lstStyle>
            <a:lvl1pPr algn="r" defTabSz="490538">
              <a:lnSpc>
                <a:spcPts val="4563"/>
              </a:lnSpc>
              <a:defRPr sz="1300">
                <a:solidFill>
                  <a:srgbClr val="000000"/>
                </a:solidFill>
                <a:latin typeface="Arial" pitchFamily="34" charset="0"/>
              </a:defRPr>
            </a:lvl1pPr>
          </a:lstStyle>
          <a:p>
            <a:endParaRPr lang="en-US"/>
          </a:p>
        </p:txBody>
      </p:sp>
      <p:sp>
        <p:nvSpPr>
          <p:cNvPr id="111620" name="Rectangle 4"/>
          <p:cNvSpPr>
            <a:spLocks noGrp="1" noChangeArrowheads="1"/>
          </p:cNvSpPr>
          <p:nvPr>
            <p:ph type="ftr" sz="quarter" idx="2"/>
          </p:nvPr>
        </p:nvSpPr>
        <p:spPr bwMode="auto">
          <a:xfrm>
            <a:off x="0" y="9710738"/>
            <a:ext cx="3076575" cy="511175"/>
          </a:xfrm>
          <a:prstGeom prst="rect">
            <a:avLst/>
          </a:prstGeom>
          <a:noFill/>
          <a:ln w="9525">
            <a:noFill/>
            <a:miter lim="800000"/>
            <a:headEnd/>
            <a:tailEnd/>
          </a:ln>
          <a:effectLst/>
        </p:spPr>
        <p:txBody>
          <a:bodyPr vert="horz" wrap="square" lIns="98051" tIns="49026" rIns="98051" bIns="49026" numCol="1" anchor="b" anchorCtr="0" compatLnSpc="1">
            <a:prstTxWarp prst="textNoShape">
              <a:avLst/>
            </a:prstTxWarp>
          </a:bodyPr>
          <a:lstStyle>
            <a:lvl1pPr defTabSz="490538">
              <a:lnSpc>
                <a:spcPts val="4563"/>
              </a:lnSpc>
              <a:defRPr sz="1300">
                <a:solidFill>
                  <a:srgbClr val="000000"/>
                </a:solidFill>
                <a:latin typeface="Arial" pitchFamily="34" charset="0"/>
              </a:defRPr>
            </a:lvl1pPr>
          </a:lstStyle>
          <a:p>
            <a:endParaRPr lang="en-US"/>
          </a:p>
        </p:txBody>
      </p:sp>
      <p:sp>
        <p:nvSpPr>
          <p:cNvPr id="111621" name="Rectangle 5"/>
          <p:cNvSpPr>
            <a:spLocks noGrp="1" noChangeArrowheads="1"/>
          </p:cNvSpPr>
          <p:nvPr>
            <p:ph type="sldNum" sz="quarter" idx="3"/>
          </p:nvPr>
        </p:nvSpPr>
        <p:spPr bwMode="auto">
          <a:xfrm>
            <a:off x="4021138" y="9710738"/>
            <a:ext cx="3076575" cy="511175"/>
          </a:xfrm>
          <a:prstGeom prst="rect">
            <a:avLst/>
          </a:prstGeom>
          <a:noFill/>
          <a:ln w="9525">
            <a:noFill/>
            <a:miter lim="800000"/>
            <a:headEnd/>
            <a:tailEnd/>
          </a:ln>
          <a:effectLst/>
        </p:spPr>
        <p:txBody>
          <a:bodyPr vert="horz" wrap="square" lIns="98051" tIns="49026" rIns="98051" bIns="49026" numCol="1" anchor="b" anchorCtr="0" compatLnSpc="1">
            <a:prstTxWarp prst="textNoShape">
              <a:avLst/>
            </a:prstTxWarp>
          </a:bodyPr>
          <a:lstStyle>
            <a:lvl1pPr algn="r" defTabSz="490538">
              <a:lnSpc>
                <a:spcPts val="4563"/>
              </a:lnSpc>
              <a:defRPr sz="1300">
                <a:solidFill>
                  <a:srgbClr val="000000"/>
                </a:solidFill>
                <a:latin typeface="Arial" pitchFamily="34" charset="0"/>
              </a:defRPr>
            </a:lvl1pPr>
          </a:lstStyle>
          <a:p>
            <a:fld id="{1B7D5ACE-1261-44CF-9B5A-63450E5956E2}" type="slidenum">
              <a:rPr lang="en-US"/>
              <a:pPr/>
              <a:t>‹#›</a:t>
            </a:fld>
            <a:endParaRPr lang="en-US"/>
          </a:p>
        </p:txBody>
      </p:sp>
    </p:spTree>
    <p:extLst>
      <p:ext uri="{BB962C8B-B14F-4D97-AF65-F5344CB8AC3E}">
        <p14:creationId xmlns:p14="http://schemas.microsoft.com/office/powerpoint/2010/main" val="3686274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099300" cy="10223500"/>
          </a:xfrm>
          <a:prstGeom prst="roundRect">
            <a:avLst>
              <a:gd name="adj" fmla="val 23"/>
            </a:avLst>
          </a:prstGeom>
          <a:solidFill>
            <a:srgbClr val="FFFFFF"/>
          </a:solidFill>
          <a:ln w="9360">
            <a:noFill/>
            <a:miter lim="800000"/>
            <a:headEnd/>
            <a:tailEnd/>
          </a:ln>
          <a:effectLst/>
        </p:spPr>
        <p:txBody>
          <a:bodyPr wrap="none" anchor="ctr"/>
          <a:lstStyle/>
          <a:p>
            <a:endParaRPr lang="en-IN"/>
          </a:p>
        </p:txBody>
      </p:sp>
      <p:sp>
        <p:nvSpPr>
          <p:cNvPr id="2050" name="AutoShape 2"/>
          <p:cNvSpPr>
            <a:spLocks noChangeArrowheads="1"/>
          </p:cNvSpPr>
          <p:nvPr/>
        </p:nvSpPr>
        <p:spPr bwMode="auto">
          <a:xfrm>
            <a:off x="0" y="0"/>
            <a:ext cx="7099300" cy="10223500"/>
          </a:xfrm>
          <a:prstGeom prst="roundRect">
            <a:avLst>
              <a:gd name="adj" fmla="val 23"/>
            </a:avLst>
          </a:prstGeom>
          <a:solidFill>
            <a:srgbClr val="FFFFFF"/>
          </a:solidFill>
          <a:ln w="9525">
            <a:noFill/>
            <a:round/>
            <a:headEnd/>
            <a:tailEnd/>
          </a:ln>
          <a:effectLst/>
        </p:spPr>
        <p:txBody>
          <a:bodyPr wrap="none" anchor="ctr"/>
          <a:lstStyle/>
          <a:p>
            <a:endParaRPr lang="en-IN"/>
          </a:p>
        </p:txBody>
      </p:sp>
      <p:sp>
        <p:nvSpPr>
          <p:cNvPr id="2051" name="AutoShape 3"/>
          <p:cNvSpPr>
            <a:spLocks noChangeArrowheads="1"/>
          </p:cNvSpPr>
          <p:nvPr/>
        </p:nvSpPr>
        <p:spPr bwMode="auto">
          <a:xfrm>
            <a:off x="0" y="0"/>
            <a:ext cx="7099300" cy="10223500"/>
          </a:xfrm>
          <a:prstGeom prst="roundRect">
            <a:avLst>
              <a:gd name="adj" fmla="val 23"/>
            </a:avLst>
          </a:prstGeom>
          <a:solidFill>
            <a:srgbClr val="FFFFFF"/>
          </a:solidFill>
          <a:ln w="9525">
            <a:noFill/>
            <a:round/>
            <a:headEnd/>
            <a:tailEnd/>
          </a:ln>
          <a:effectLst/>
        </p:spPr>
        <p:txBody>
          <a:bodyPr wrap="none" anchor="ctr"/>
          <a:lstStyle/>
          <a:p>
            <a:endParaRPr lang="en-IN"/>
          </a:p>
        </p:txBody>
      </p:sp>
      <p:sp>
        <p:nvSpPr>
          <p:cNvPr id="2052" name="AutoShape 4"/>
          <p:cNvSpPr>
            <a:spLocks noChangeArrowheads="1"/>
          </p:cNvSpPr>
          <p:nvPr/>
        </p:nvSpPr>
        <p:spPr bwMode="auto">
          <a:xfrm>
            <a:off x="0" y="0"/>
            <a:ext cx="7099300" cy="10223500"/>
          </a:xfrm>
          <a:prstGeom prst="roundRect">
            <a:avLst>
              <a:gd name="adj" fmla="val 23"/>
            </a:avLst>
          </a:prstGeom>
          <a:solidFill>
            <a:srgbClr val="FFFFFF"/>
          </a:solidFill>
          <a:ln w="9525">
            <a:noFill/>
            <a:round/>
            <a:headEnd/>
            <a:tailEnd/>
          </a:ln>
          <a:effectLst/>
        </p:spPr>
        <p:txBody>
          <a:bodyPr wrap="none" anchor="ctr"/>
          <a:lstStyle/>
          <a:p>
            <a:endParaRPr lang="en-IN"/>
          </a:p>
        </p:txBody>
      </p:sp>
      <p:sp>
        <p:nvSpPr>
          <p:cNvPr id="2053" name="AutoShape 5"/>
          <p:cNvSpPr>
            <a:spLocks noChangeArrowheads="1"/>
          </p:cNvSpPr>
          <p:nvPr/>
        </p:nvSpPr>
        <p:spPr bwMode="auto">
          <a:xfrm>
            <a:off x="0" y="0"/>
            <a:ext cx="7099300" cy="10223500"/>
          </a:xfrm>
          <a:prstGeom prst="roundRect">
            <a:avLst>
              <a:gd name="adj" fmla="val 23"/>
            </a:avLst>
          </a:prstGeom>
          <a:solidFill>
            <a:srgbClr val="FFFFFF"/>
          </a:solidFill>
          <a:ln w="9525">
            <a:noFill/>
            <a:round/>
            <a:headEnd/>
            <a:tailEnd/>
          </a:ln>
          <a:effectLst/>
        </p:spPr>
        <p:txBody>
          <a:bodyPr wrap="none" anchor="ctr"/>
          <a:lstStyle/>
          <a:p>
            <a:endParaRPr lang="en-IN"/>
          </a:p>
        </p:txBody>
      </p:sp>
      <p:sp>
        <p:nvSpPr>
          <p:cNvPr id="2054" name="Rectangle 6"/>
          <p:cNvSpPr>
            <a:spLocks noGrp="1" noChangeArrowheads="1"/>
          </p:cNvSpPr>
          <p:nvPr>
            <p:ph type="hdr"/>
          </p:nvPr>
        </p:nvSpPr>
        <p:spPr bwMode="auto">
          <a:xfrm>
            <a:off x="0" y="0"/>
            <a:ext cx="3068638" cy="509588"/>
          </a:xfrm>
          <a:prstGeom prst="rect">
            <a:avLst/>
          </a:prstGeom>
          <a:noFill/>
          <a:ln w="9525">
            <a:noFill/>
            <a:round/>
            <a:headEnd/>
            <a:tailEnd/>
          </a:ln>
          <a:effectLst/>
        </p:spPr>
        <p:txBody>
          <a:bodyPr vert="horz" wrap="square" lIns="96507" tIns="50184" rIns="96507" bIns="50184" numCol="1" anchor="t" anchorCtr="0" compatLnSpc="1">
            <a:prstTxWarp prst="textNoShape">
              <a:avLst/>
            </a:prstTxWarp>
          </a:bodyPr>
          <a:lstStyle>
            <a:lvl1pPr defTabSz="490538">
              <a:lnSpc>
                <a:spcPct val="100000"/>
              </a:lnSpc>
              <a:tabLst>
                <a:tab pos="0" algn="l"/>
                <a:tab pos="490538" algn="l"/>
                <a:tab pos="981075" algn="l"/>
                <a:tab pos="1470025" algn="l"/>
                <a:tab pos="1960563" algn="l"/>
                <a:tab pos="2451100" algn="l"/>
                <a:tab pos="2941638" algn="l"/>
                <a:tab pos="3432175" algn="l"/>
                <a:tab pos="3922713" algn="l"/>
                <a:tab pos="4411663" algn="l"/>
                <a:tab pos="4902200" algn="l"/>
                <a:tab pos="5392738" algn="l"/>
                <a:tab pos="5883275" algn="l"/>
                <a:tab pos="6373813" algn="l"/>
                <a:tab pos="6864350" algn="l"/>
                <a:tab pos="7353300" algn="l"/>
                <a:tab pos="7843838" algn="l"/>
                <a:tab pos="8334375" algn="l"/>
                <a:tab pos="8824913" algn="l"/>
                <a:tab pos="9315450" algn="l"/>
                <a:tab pos="9804400" algn="l"/>
              </a:tabLst>
              <a:defRPr sz="1300">
                <a:solidFill>
                  <a:srgbClr val="000000"/>
                </a:solidFill>
                <a:latin typeface="Arial" pitchFamily="34" charset="0"/>
              </a:defRPr>
            </a:lvl1pPr>
          </a:lstStyle>
          <a:p>
            <a:endParaRPr lang="en-GB"/>
          </a:p>
        </p:txBody>
      </p:sp>
      <p:sp>
        <p:nvSpPr>
          <p:cNvPr id="2055" name="Rectangle 7"/>
          <p:cNvSpPr>
            <a:spLocks noGrp="1" noChangeArrowheads="1"/>
          </p:cNvSpPr>
          <p:nvPr>
            <p:ph type="dt"/>
          </p:nvPr>
        </p:nvSpPr>
        <p:spPr bwMode="auto">
          <a:xfrm>
            <a:off x="4021138" y="0"/>
            <a:ext cx="3068637" cy="509588"/>
          </a:xfrm>
          <a:prstGeom prst="rect">
            <a:avLst/>
          </a:prstGeom>
          <a:noFill/>
          <a:ln w="9525">
            <a:noFill/>
            <a:round/>
            <a:headEnd/>
            <a:tailEnd/>
          </a:ln>
          <a:effectLst/>
        </p:spPr>
        <p:txBody>
          <a:bodyPr vert="horz" wrap="square" lIns="96507" tIns="50184" rIns="96507" bIns="50184" numCol="1" anchor="t" anchorCtr="0" compatLnSpc="1">
            <a:prstTxWarp prst="textNoShape">
              <a:avLst/>
            </a:prstTxWarp>
          </a:bodyPr>
          <a:lstStyle>
            <a:lvl1pPr algn="r" defTabSz="490538">
              <a:lnSpc>
                <a:spcPct val="100000"/>
              </a:lnSpc>
              <a:tabLst>
                <a:tab pos="0" algn="l"/>
                <a:tab pos="490538" algn="l"/>
                <a:tab pos="981075" algn="l"/>
                <a:tab pos="1470025" algn="l"/>
                <a:tab pos="1960563" algn="l"/>
                <a:tab pos="2451100" algn="l"/>
                <a:tab pos="2941638" algn="l"/>
                <a:tab pos="3432175" algn="l"/>
                <a:tab pos="3922713" algn="l"/>
                <a:tab pos="4411663" algn="l"/>
                <a:tab pos="4902200" algn="l"/>
                <a:tab pos="5392738" algn="l"/>
                <a:tab pos="5883275" algn="l"/>
                <a:tab pos="6373813" algn="l"/>
                <a:tab pos="6864350" algn="l"/>
                <a:tab pos="7353300" algn="l"/>
                <a:tab pos="7843838" algn="l"/>
                <a:tab pos="8334375" algn="l"/>
                <a:tab pos="8824913" algn="l"/>
                <a:tab pos="9315450" algn="l"/>
                <a:tab pos="9804400" algn="l"/>
              </a:tabLst>
              <a:defRPr sz="1300">
                <a:solidFill>
                  <a:srgbClr val="000000"/>
                </a:solidFill>
                <a:latin typeface="Arial" pitchFamily="34" charset="0"/>
              </a:defRPr>
            </a:lvl1pPr>
          </a:lstStyle>
          <a:p>
            <a:endParaRPr lang="en-GB"/>
          </a:p>
        </p:txBody>
      </p:sp>
      <p:sp>
        <p:nvSpPr>
          <p:cNvPr id="2056" name="Rectangle 8"/>
          <p:cNvSpPr>
            <a:spLocks noGrp="1" noRot="1" noChangeAspect="1" noChangeArrowheads="1"/>
          </p:cNvSpPr>
          <p:nvPr>
            <p:ph type="sldImg"/>
          </p:nvPr>
        </p:nvSpPr>
        <p:spPr bwMode="auto">
          <a:xfrm>
            <a:off x="139700" y="766763"/>
            <a:ext cx="6813550" cy="3833812"/>
          </a:xfrm>
          <a:prstGeom prst="rect">
            <a:avLst/>
          </a:prstGeom>
          <a:solidFill>
            <a:srgbClr val="FFFFFF"/>
          </a:solidFill>
          <a:ln w="9360">
            <a:solidFill>
              <a:srgbClr val="000000"/>
            </a:solidFill>
            <a:miter lim="800000"/>
            <a:headEnd/>
            <a:tailEnd/>
          </a:ln>
          <a:effectLst/>
        </p:spPr>
      </p:sp>
      <p:sp>
        <p:nvSpPr>
          <p:cNvPr id="2057" name="Rectangle 9"/>
          <p:cNvSpPr>
            <a:spLocks noGrp="1" noChangeArrowheads="1"/>
          </p:cNvSpPr>
          <p:nvPr>
            <p:ph type="body"/>
          </p:nvPr>
        </p:nvSpPr>
        <p:spPr bwMode="auto">
          <a:xfrm>
            <a:off x="709613" y="4854575"/>
            <a:ext cx="5672137" cy="4602163"/>
          </a:xfrm>
          <a:prstGeom prst="rect">
            <a:avLst/>
          </a:prstGeom>
          <a:noFill/>
          <a:ln w="9525">
            <a:noFill/>
            <a:round/>
            <a:headEnd/>
            <a:tailEnd/>
          </a:ln>
          <a:effectLst/>
        </p:spPr>
        <p:txBody>
          <a:bodyPr vert="horz" wrap="square" lIns="96507" tIns="50184" rIns="96507" bIns="50184" numCol="1" anchor="t" anchorCtr="0" compatLnSpc="1">
            <a:prstTxWarp prst="textNoShape">
              <a:avLst/>
            </a:prstTxWarp>
          </a:bodyPr>
          <a:lstStyle/>
          <a:p>
            <a:pPr lvl="0"/>
            <a:endParaRPr lang="en-US"/>
          </a:p>
        </p:txBody>
      </p:sp>
      <p:sp>
        <p:nvSpPr>
          <p:cNvPr id="2058" name="Rectangle 10"/>
          <p:cNvSpPr>
            <a:spLocks noGrp="1" noChangeArrowheads="1"/>
          </p:cNvSpPr>
          <p:nvPr>
            <p:ph type="ftr"/>
          </p:nvPr>
        </p:nvSpPr>
        <p:spPr bwMode="auto">
          <a:xfrm>
            <a:off x="0" y="9712325"/>
            <a:ext cx="3068638" cy="509588"/>
          </a:xfrm>
          <a:prstGeom prst="rect">
            <a:avLst/>
          </a:prstGeom>
          <a:noFill/>
          <a:ln w="9525">
            <a:noFill/>
            <a:round/>
            <a:headEnd/>
            <a:tailEnd/>
          </a:ln>
          <a:effectLst/>
        </p:spPr>
        <p:txBody>
          <a:bodyPr vert="horz" wrap="square" lIns="96507" tIns="50184" rIns="96507" bIns="50184" numCol="1" anchor="b" anchorCtr="0" compatLnSpc="1">
            <a:prstTxWarp prst="textNoShape">
              <a:avLst/>
            </a:prstTxWarp>
          </a:bodyPr>
          <a:lstStyle>
            <a:lvl1pPr defTabSz="490538">
              <a:lnSpc>
                <a:spcPct val="100000"/>
              </a:lnSpc>
              <a:tabLst>
                <a:tab pos="0" algn="l"/>
                <a:tab pos="490538" algn="l"/>
                <a:tab pos="981075" algn="l"/>
                <a:tab pos="1470025" algn="l"/>
                <a:tab pos="1960563" algn="l"/>
                <a:tab pos="2451100" algn="l"/>
                <a:tab pos="2941638" algn="l"/>
                <a:tab pos="3432175" algn="l"/>
                <a:tab pos="3922713" algn="l"/>
                <a:tab pos="4411663" algn="l"/>
                <a:tab pos="4902200" algn="l"/>
                <a:tab pos="5392738" algn="l"/>
                <a:tab pos="5883275" algn="l"/>
                <a:tab pos="6373813" algn="l"/>
                <a:tab pos="6864350" algn="l"/>
                <a:tab pos="7353300" algn="l"/>
                <a:tab pos="7843838" algn="l"/>
                <a:tab pos="8334375" algn="l"/>
                <a:tab pos="8824913" algn="l"/>
                <a:tab pos="9315450" algn="l"/>
                <a:tab pos="9804400" algn="l"/>
              </a:tabLst>
              <a:defRPr sz="1300">
                <a:solidFill>
                  <a:srgbClr val="000000"/>
                </a:solidFill>
                <a:latin typeface="Arial" pitchFamily="34" charset="0"/>
              </a:defRPr>
            </a:lvl1pPr>
          </a:lstStyle>
          <a:p>
            <a:endParaRPr lang="en-GB"/>
          </a:p>
        </p:txBody>
      </p:sp>
      <p:sp>
        <p:nvSpPr>
          <p:cNvPr id="2059" name="Rectangle 11"/>
          <p:cNvSpPr>
            <a:spLocks noGrp="1" noChangeArrowheads="1"/>
          </p:cNvSpPr>
          <p:nvPr>
            <p:ph type="sldNum"/>
          </p:nvPr>
        </p:nvSpPr>
        <p:spPr bwMode="auto">
          <a:xfrm>
            <a:off x="4021138" y="9712325"/>
            <a:ext cx="3068637" cy="509588"/>
          </a:xfrm>
          <a:prstGeom prst="rect">
            <a:avLst/>
          </a:prstGeom>
          <a:noFill/>
          <a:ln w="9525">
            <a:noFill/>
            <a:round/>
            <a:headEnd/>
            <a:tailEnd/>
          </a:ln>
          <a:effectLst/>
        </p:spPr>
        <p:txBody>
          <a:bodyPr vert="horz" wrap="square" lIns="96507" tIns="50184" rIns="96507" bIns="50184" numCol="1" anchor="b" anchorCtr="0" compatLnSpc="1">
            <a:prstTxWarp prst="textNoShape">
              <a:avLst/>
            </a:prstTxWarp>
          </a:bodyPr>
          <a:lstStyle>
            <a:lvl1pPr algn="r" defTabSz="490538">
              <a:lnSpc>
                <a:spcPct val="100000"/>
              </a:lnSpc>
              <a:tabLst>
                <a:tab pos="0" algn="l"/>
                <a:tab pos="490538" algn="l"/>
                <a:tab pos="981075" algn="l"/>
                <a:tab pos="1470025" algn="l"/>
                <a:tab pos="1960563" algn="l"/>
                <a:tab pos="2451100" algn="l"/>
                <a:tab pos="2941638" algn="l"/>
                <a:tab pos="3432175" algn="l"/>
                <a:tab pos="3922713" algn="l"/>
                <a:tab pos="4411663" algn="l"/>
                <a:tab pos="4902200" algn="l"/>
                <a:tab pos="5392738" algn="l"/>
                <a:tab pos="5883275" algn="l"/>
                <a:tab pos="6373813" algn="l"/>
                <a:tab pos="6864350" algn="l"/>
                <a:tab pos="7353300" algn="l"/>
                <a:tab pos="7843838" algn="l"/>
                <a:tab pos="8334375" algn="l"/>
                <a:tab pos="8824913" algn="l"/>
                <a:tab pos="9315450" algn="l"/>
                <a:tab pos="9804400" algn="l"/>
              </a:tabLst>
              <a:defRPr sz="1300">
                <a:solidFill>
                  <a:srgbClr val="000000"/>
                </a:solidFill>
                <a:latin typeface="Arial" pitchFamily="34" charset="0"/>
              </a:defRPr>
            </a:lvl1pPr>
          </a:lstStyle>
          <a:p>
            <a:fld id="{F68B41A7-8522-4BA2-858B-690175CB5268}" type="slidenum">
              <a:rPr lang="en-GB"/>
              <a:pPr/>
              <a:t>‹#›</a:t>
            </a:fld>
            <a:endParaRPr lang="en-GB"/>
          </a:p>
        </p:txBody>
      </p:sp>
    </p:spTree>
    <p:extLst>
      <p:ext uri="{BB962C8B-B14F-4D97-AF65-F5344CB8AC3E}">
        <p14:creationId xmlns:p14="http://schemas.microsoft.com/office/powerpoint/2010/main" val="112120423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8784D7D6-A9F4-48D8-B98A-06D4E332E26E}" type="slidenum">
              <a:rPr lang="en-GB"/>
              <a:pPr/>
              <a:t>2</a:t>
            </a:fld>
            <a:endParaRPr lang="en-GB"/>
          </a:p>
        </p:txBody>
      </p:sp>
      <p:sp>
        <p:nvSpPr>
          <p:cNvPr id="412674" name="Text Box 2"/>
          <p:cNvSpPr txBox="1">
            <a:spLocks noChangeArrowheads="1"/>
          </p:cNvSpPr>
          <p:nvPr/>
        </p:nvSpPr>
        <p:spPr bwMode="auto">
          <a:xfrm>
            <a:off x="1143000" y="766763"/>
            <a:ext cx="4813300" cy="3835400"/>
          </a:xfrm>
          <a:prstGeom prst="rect">
            <a:avLst/>
          </a:prstGeom>
          <a:solidFill>
            <a:srgbClr val="FFFFFF"/>
          </a:solidFill>
          <a:ln w="9360">
            <a:solidFill>
              <a:srgbClr val="000000"/>
            </a:solidFill>
            <a:miter lim="800000"/>
            <a:headEnd/>
            <a:tailEnd/>
          </a:ln>
          <a:effectLst/>
        </p:spPr>
        <p:txBody>
          <a:bodyPr wrap="none" anchor="ctr"/>
          <a:lstStyle/>
          <a:p>
            <a:endParaRPr lang="en-IN"/>
          </a:p>
        </p:txBody>
      </p:sp>
      <p:sp>
        <p:nvSpPr>
          <p:cNvPr id="412675" name="Rectangle 3"/>
          <p:cNvSpPr txBox="1">
            <a:spLocks noGrp="1" noChangeArrowheads="1"/>
          </p:cNvSpPr>
          <p:nvPr>
            <p:ph type="body"/>
          </p:nvPr>
        </p:nvSpPr>
        <p:spPr>
          <a:xfrm>
            <a:off x="709613" y="4854575"/>
            <a:ext cx="5673725" cy="4603750"/>
          </a:xfrm>
          <a:noFill/>
          <a:ln/>
        </p:spPr>
        <p:txBody>
          <a:bodyPr wrap="none" lIns="98044" tIns="49022" rIns="98044" bIns="49022" anchor="ctr"/>
          <a:lstStyle/>
          <a:p>
            <a:endParaRPr lang="en-US"/>
          </a:p>
        </p:txBody>
      </p:sp>
    </p:spTree>
    <p:extLst>
      <p:ext uri="{BB962C8B-B14F-4D97-AF65-F5344CB8AC3E}">
        <p14:creationId xmlns:p14="http://schemas.microsoft.com/office/powerpoint/2010/main" val="410624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1"/>
          <p:cNvSpPr>
            <a:spLocks noGrp="1" noChangeArrowheads="1"/>
          </p:cNvSpPr>
          <p:nvPr>
            <p:ph type="sldNum"/>
          </p:nvPr>
        </p:nvSpPr>
        <p:spPr>
          <a:ln/>
        </p:spPr>
        <p:txBody>
          <a:bodyPr/>
          <a:lstStyle/>
          <a:p>
            <a:fld id="{7B4A1739-5E02-409A-B73E-990BE4C42E21}" type="slidenum">
              <a:rPr lang="en-GB"/>
              <a:pPr/>
              <a:t>23</a:t>
            </a:fld>
            <a:endParaRPr lang="en-GB"/>
          </a:p>
        </p:txBody>
      </p:sp>
      <p:sp>
        <p:nvSpPr>
          <p:cNvPr id="794626" name="Text Box 2"/>
          <p:cNvSpPr txBox="1">
            <a:spLocks noChangeArrowheads="1"/>
          </p:cNvSpPr>
          <p:nvPr/>
        </p:nvSpPr>
        <p:spPr bwMode="auto">
          <a:xfrm>
            <a:off x="4021138" y="9908921"/>
            <a:ext cx="3076575" cy="301395"/>
          </a:xfrm>
          <a:prstGeom prst="rect">
            <a:avLst/>
          </a:prstGeom>
          <a:noFill/>
          <a:ln w="9525">
            <a:noFill/>
            <a:round/>
            <a:headEnd/>
            <a:tailEnd/>
          </a:ln>
          <a:effectLst/>
        </p:spPr>
        <p:txBody>
          <a:bodyPr lIns="96499" tIns="50180" rIns="96499" bIns="50180" anchor="b">
            <a:spAutoFit/>
          </a:bodyPr>
          <a:lstStyle/>
          <a:p>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fld id="{37ACEC9F-3DB5-4109-8920-817C280E131E}" type="slidenum">
              <a:rPr lang="en-GB" sz="1300">
                <a:solidFill>
                  <a:srgbClr val="000000"/>
                </a:solidFill>
                <a:latin typeface="Arial" pitchFamily="34" charset="0"/>
              </a:rPr>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t>23</a:t>
            </a:fld>
            <a:endParaRPr lang="en-GB" sz="1300">
              <a:solidFill>
                <a:srgbClr val="000000"/>
              </a:solidFill>
              <a:latin typeface="Arial" pitchFamily="34" charset="0"/>
            </a:endParaRPr>
          </a:p>
        </p:txBody>
      </p:sp>
      <p:sp>
        <p:nvSpPr>
          <p:cNvPr id="794627" name="Text Box 3"/>
          <p:cNvSpPr txBox="1">
            <a:spLocks noChangeArrowheads="1"/>
          </p:cNvSpPr>
          <p:nvPr/>
        </p:nvSpPr>
        <p:spPr bwMode="auto">
          <a:xfrm>
            <a:off x="1" y="9908921"/>
            <a:ext cx="3076575" cy="301395"/>
          </a:xfrm>
          <a:prstGeom prst="rect">
            <a:avLst/>
          </a:prstGeom>
          <a:noFill/>
          <a:ln w="9525">
            <a:noFill/>
            <a:round/>
            <a:headEnd/>
            <a:tailEnd/>
          </a:ln>
          <a:effectLst/>
        </p:spPr>
        <p:txBody>
          <a:bodyPr lIns="96499" tIns="50180" rIns="96499" bIns="50180" anchor="b">
            <a:spAutoFit/>
          </a:bodyPr>
          <a:lstStyle/>
          <a:p>
            <a:pP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94628" name="Text Box 4"/>
          <p:cNvSpPr txBox="1">
            <a:spLocks noChangeArrowheads="1"/>
          </p:cNvSpPr>
          <p:nvPr/>
        </p:nvSpPr>
        <p:spPr bwMode="auto">
          <a:xfrm>
            <a:off x="1" y="2"/>
            <a:ext cx="3076575" cy="301395"/>
          </a:xfrm>
          <a:prstGeom prst="rect">
            <a:avLst/>
          </a:prstGeom>
          <a:noFill/>
          <a:ln w="9525">
            <a:noFill/>
            <a:round/>
            <a:headEnd/>
            <a:tailEnd/>
          </a:ln>
          <a:effectLst/>
        </p:spPr>
        <p:txBody>
          <a:bodyPr lIns="96499" tIns="50180" rIns="96499" bIns="50180">
            <a:spAutoFit/>
          </a:bodyPr>
          <a:lstStyle/>
          <a:p>
            <a:pP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94629" name="Text Box 5"/>
          <p:cNvSpPr txBox="1">
            <a:spLocks noChangeArrowheads="1"/>
          </p:cNvSpPr>
          <p:nvPr/>
        </p:nvSpPr>
        <p:spPr bwMode="auto">
          <a:xfrm>
            <a:off x="4021138" y="2"/>
            <a:ext cx="3076575" cy="301395"/>
          </a:xfrm>
          <a:prstGeom prst="rect">
            <a:avLst/>
          </a:prstGeom>
          <a:noFill/>
          <a:ln w="9525">
            <a:noFill/>
            <a:round/>
            <a:headEnd/>
            <a:tailEnd/>
          </a:ln>
          <a:effectLst/>
        </p:spPr>
        <p:txBody>
          <a:bodyPr lIns="96499" tIns="50180" rIns="96499" bIns="50180">
            <a:spAutoFit/>
          </a:bodyPr>
          <a:lstStyle/>
          <a:p>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94630" name="Text Box 6"/>
          <p:cNvSpPr txBox="1">
            <a:spLocks noChangeArrowheads="1"/>
          </p:cNvSpPr>
          <p:nvPr/>
        </p:nvSpPr>
        <p:spPr bwMode="auto">
          <a:xfrm>
            <a:off x="1108075" y="763588"/>
            <a:ext cx="4826000" cy="3844925"/>
          </a:xfrm>
          <a:prstGeom prst="rect">
            <a:avLst/>
          </a:prstGeom>
          <a:solidFill>
            <a:srgbClr val="FFFFFF"/>
          </a:solidFill>
          <a:ln w="9360">
            <a:solidFill>
              <a:srgbClr val="000000"/>
            </a:solidFill>
            <a:miter lim="800000"/>
            <a:headEnd/>
            <a:tailEnd/>
          </a:ln>
          <a:effectLst/>
        </p:spPr>
        <p:txBody>
          <a:bodyPr wrap="none" anchor="ctr"/>
          <a:lstStyle/>
          <a:p>
            <a:endParaRPr lang="en-IN"/>
          </a:p>
        </p:txBody>
      </p:sp>
      <p:sp>
        <p:nvSpPr>
          <p:cNvPr id="794631" name="Rectangle 7"/>
          <p:cNvSpPr txBox="1">
            <a:spLocks noGrp="1" noChangeArrowheads="1"/>
          </p:cNvSpPr>
          <p:nvPr>
            <p:ph type="body"/>
          </p:nvPr>
        </p:nvSpPr>
        <p:spPr>
          <a:xfrm>
            <a:off x="709614" y="4854575"/>
            <a:ext cx="5673725" cy="4603750"/>
          </a:xfrm>
          <a:noFill/>
          <a:ln/>
        </p:spPr>
        <p:txBody>
          <a:bodyPr wrap="none" anchor="ctr"/>
          <a:lstStyle/>
          <a:p>
            <a:endParaRPr lang="en-US"/>
          </a:p>
        </p:txBody>
      </p:sp>
    </p:spTree>
    <p:extLst>
      <p:ext uri="{BB962C8B-B14F-4D97-AF65-F5344CB8AC3E}">
        <p14:creationId xmlns:p14="http://schemas.microsoft.com/office/powerpoint/2010/main" val="153741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13550" cy="3833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68B41A7-8522-4BA2-858B-690175CB5268}" type="slidenum">
              <a:rPr lang="en-GB" smtClean="0"/>
              <a:pPr/>
              <a:t>24</a:t>
            </a:fld>
            <a:endParaRPr lang="en-GB"/>
          </a:p>
        </p:txBody>
      </p:sp>
    </p:spTree>
    <p:extLst>
      <p:ext uri="{BB962C8B-B14F-4D97-AF65-F5344CB8AC3E}">
        <p14:creationId xmlns:p14="http://schemas.microsoft.com/office/powerpoint/2010/main" val="321233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1"/>
          <p:cNvSpPr>
            <a:spLocks noGrp="1" noChangeArrowheads="1"/>
          </p:cNvSpPr>
          <p:nvPr>
            <p:ph type="sldNum"/>
          </p:nvPr>
        </p:nvSpPr>
        <p:spPr>
          <a:ln/>
        </p:spPr>
        <p:txBody>
          <a:bodyPr/>
          <a:lstStyle/>
          <a:p>
            <a:fld id="{726D4259-CC41-4912-8D55-D23E597CF379}" type="slidenum">
              <a:rPr lang="en-GB"/>
              <a:pPr/>
              <a:t>26</a:t>
            </a:fld>
            <a:endParaRPr lang="en-GB"/>
          </a:p>
        </p:txBody>
      </p:sp>
      <p:sp>
        <p:nvSpPr>
          <p:cNvPr id="778242" name="Text Box 2"/>
          <p:cNvSpPr txBox="1">
            <a:spLocks noChangeArrowheads="1"/>
          </p:cNvSpPr>
          <p:nvPr/>
        </p:nvSpPr>
        <p:spPr bwMode="auto">
          <a:xfrm>
            <a:off x="4021138" y="9908921"/>
            <a:ext cx="3076575" cy="301395"/>
          </a:xfrm>
          <a:prstGeom prst="rect">
            <a:avLst/>
          </a:prstGeom>
          <a:noFill/>
          <a:ln w="9525">
            <a:noFill/>
            <a:round/>
            <a:headEnd/>
            <a:tailEnd/>
          </a:ln>
          <a:effectLst/>
        </p:spPr>
        <p:txBody>
          <a:bodyPr lIns="96499" tIns="50180" rIns="96499" bIns="50180" anchor="b">
            <a:spAutoFit/>
          </a:bodyPr>
          <a:lstStyle/>
          <a:p>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fld id="{C7030C2F-02A1-42BF-AB0A-B5A9E4ACC32B}" type="slidenum">
              <a:rPr lang="en-GB" sz="1300">
                <a:solidFill>
                  <a:srgbClr val="000000"/>
                </a:solidFill>
                <a:latin typeface="Arial" pitchFamily="34" charset="0"/>
              </a:rPr>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t>26</a:t>
            </a:fld>
            <a:endParaRPr lang="en-GB" sz="1300">
              <a:solidFill>
                <a:srgbClr val="000000"/>
              </a:solidFill>
              <a:latin typeface="Arial" pitchFamily="34" charset="0"/>
            </a:endParaRPr>
          </a:p>
        </p:txBody>
      </p:sp>
      <p:sp>
        <p:nvSpPr>
          <p:cNvPr id="778243" name="Text Box 3"/>
          <p:cNvSpPr txBox="1">
            <a:spLocks noChangeArrowheads="1"/>
          </p:cNvSpPr>
          <p:nvPr/>
        </p:nvSpPr>
        <p:spPr bwMode="auto">
          <a:xfrm>
            <a:off x="1" y="9908921"/>
            <a:ext cx="3076575" cy="301395"/>
          </a:xfrm>
          <a:prstGeom prst="rect">
            <a:avLst/>
          </a:prstGeom>
          <a:noFill/>
          <a:ln w="9525">
            <a:noFill/>
            <a:round/>
            <a:headEnd/>
            <a:tailEnd/>
          </a:ln>
          <a:effectLst/>
        </p:spPr>
        <p:txBody>
          <a:bodyPr lIns="96499" tIns="50180" rIns="96499" bIns="50180" anchor="b">
            <a:spAutoFit/>
          </a:bodyPr>
          <a:lstStyle/>
          <a:p>
            <a:pP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78244" name="Text Box 4"/>
          <p:cNvSpPr txBox="1">
            <a:spLocks noChangeArrowheads="1"/>
          </p:cNvSpPr>
          <p:nvPr/>
        </p:nvSpPr>
        <p:spPr bwMode="auto">
          <a:xfrm>
            <a:off x="1" y="2"/>
            <a:ext cx="3076575" cy="301395"/>
          </a:xfrm>
          <a:prstGeom prst="rect">
            <a:avLst/>
          </a:prstGeom>
          <a:noFill/>
          <a:ln w="9525">
            <a:noFill/>
            <a:round/>
            <a:headEnd/>
            <a:tailEnd/>
          </a:ln>
          <a:effectLst/>
        </p:spPr>
        <p:txBody>
          <a:bodyPr lIns="96499" tIns="50180" rIns="96499" bIns="50180">
            <a:spAutoFit/>
          </a:bodyPr>
          <a:lstStyle/>
          <a:p>
            <a:pP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78245" name="Text Box 5"/>
          <p:cNvSpPr txBox="1">
            <a:spLocks noChangeArrowheads="1"/>
          </p:cNvSpPr>
          <p:nvPr/>
        </p:nvSpPr>
        <p:spPr bwMode="auto">
          <a:xfrm>
            <a:off x="4021138" y="2"/>
            <a:ext cx="3076575" cy="301395"/>
          </a:xfrm>
          <a:prstGeom prst="rect">
            <a:avLst/>
          </a:prstGeom>
          <a:noFill/>
          <a:ln w="9525">
            <a:noFill/>
            <a:round/>
            <a:headEnd/>
            <a:tailEnd/>
          </a:ln>
          <a:effectLst/>
        </p:spPr>
        <p:txBody>
          <a:bodyPr lIns="96499" tIns="50180" rIns="96499" bIns="50180">
            <a:spAutoFit/>
          </a:bodyPr>
          <a:lstStyle/>
          <a:p>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78246" name="Text Box 6"/>
          <p:cNvSpPr txBox="1">
            <a:spLocks noChangeArrowheads="1"/>
          </p:cNvSpPr>
          <p:nvPr/>
        </p:nvSpPr>
        <p:spPr bwMode="auto">
          <a:xfrm>
            <a:off x="1252538" y="776287"/>
            <a:ext cx="4594225" cy="3833813"/>
          </a:xfrm>
          <a:prstGeom prst="rect">
            <a:avLst/>
          </a:prstGeom>
          <a:solidFill>
            <a:srgbClr val="FFFFFF"/>
          </a:solidFill>
          <a:ln w="9360">
            <a:solidFill>
              <a:srgbClr val="000000"/>
            </a:solidFill>
            <a:miter lim="800000"/>
            <a:headEnd/>
            <a:tailEnd/>
          </a:ln>
          <a:effectLst/>
        </p:spPr>
        <p:txBody>
          <a:bodyPr wrap="none" anchor="ctr"/>
          <a:lstStyle/>
          <a:p>
            <a:endParaRPr lang="en-IN"/>
          </a:p>
        </p:txBody>
      </p:sp>
      <p:sp>
        <p:nvSpPr>
          <p:cNvPr id="778247" name="Rectangle 7"/>
          <p:cNvSpPr txBox="1">
            <a:spLocks noGrp="1" noChangeArrowheads="1"/>
          </p:cNvSpPr>
          <p:nvPr>
            <p:ph type="body"/>
          </p:nvPr>
        </p:nvSpPr>
        <p:spPr>
          <a:xfrm>
            <a:off x="709614" y="4854575"/>
            <a:ext cx="5673725" cy="4603750"/>
          </a:xfrm>
          <a:noFill/>
          <a:ln/>
        </p:spPr>
        <p:txBody>
          <a:bodyPr wrap="none" anchor="ctr"/>
          <a:lstStyle/>
          <a:p>
            <a:endParaRPr lang="en-US"/>
          </a:p>
        </p:txBody>
      </p:sp>
    </p:spTree>
    <p:extLst>
      <p:ext uri="{BB962C8B-B14F-4D97-AF65-F5344CB8AC3E}">
        <p14:creationId xmlns:p14="http://schemas.microsoft.com/office/powerpoint/2010/main" val="7885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1"/>
          <p:cNvSpPr>
            <a:spLocks noGrp="1" noChangeArrowheads="1"/>
          </p:cNvSpPr>
          <p:nvPr>
            <p:ph type="sldNum"/>
          </p:nvPr>
        </p:nvSpPr>
        <p:spPr>
          <a:ln/>
        </p:spPr>
        <p:txBody>
          <a:bodyPr/>
          <a:lstStyle/>
          <a:p>
            <a:fld id="{E0D1C0F5-DC0D-4792-AE3C-2A94C0A92EA9}" type="slidenum">
              <a:rPr lang="en-GB"/>
              <a:pPr/>
              <a:t>27</a:t>
            </a:fld>
            <a:endParaRPr lang="en-GB"/>
          </a:p>
        </p:txBody>
      </p:sp>
      <p:sp>
        <p:nvSpPr>
          <p:cNvPr id="780290" name="Text Box 2"/>
          <p:cNvSpPr txBox="1">
            <a:spLocks noChangeArrowheads="1"/>
          </p:cNvSpPr>
          <p:nvPr/>
        </p:nvSpPr>
        <p:spPr bwMode="auto">
          <a:xfrm>
            <a:off x="4021138" y="9908921"/>
            <a:ext cx="3076575" cy="301395"/>
          </a:xfrm>
          <a:prstGeom prst="rect">
            <a:avLst/>
          </a:prstGeom>
          <a:noFill/>
          <a:ln w="9525">
            <a:noFill/>
            <a:round/>
            <a:headEnd/>
            <a:tailEnd/>
          </a:ln>
          <a:effectLst/>
        </p:spPr>
        <p:txBody>
          <a:bodyPr lIns="96499" tIns="50180" rIns="96499" bIns="50180" anchor="b">
            <a:spAutoFit/>
          </a:bodyPr>
          <a:lstStyle/>
          <a:p>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fld id="{D0EF9F58-0DA3-4698-AAA6-0B6FA36678EC}" type="slidenum">
              <a:rPr lang="en-GB" sz="1300">
                <a:solidFill>
                  <a:srgbClr val="000000"/>
                </a:solidFill>
                <a:latin typeface="Arial" pitchFamily="34" charset="0"/>
              </a:rPr>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t>27</a:t>
            </a:fld>
            <a:endParaRPr lang="en-GB" sz="1300">
              <a:solidFill>
                <a:srgbClr val="000000"/>
              </a:solidFill>
              <a:latin typeface="Arial" pitchFamily="34" charset="0"/>
            </a:endParaRPr>
          </a:p>
        </p:txBody>
      </p:sp>
      <p:sp>
        <p:nvSpPr>
          <p:cNvPr id="780291" name="Text Box 3"/>
          <p:cNvSpPr txBox="1">
            <a:spLocks noChangeArrowheads="1"/>
          </p:cNvSpPr>
          <p:nvPr/>
        </p:nvSpPr>
        <p:spPr bwMode="auto">
          <a:xfrm>
            <a:off x="1" y="9908921"/>
            <a:ext cx="3076575" cy="301395"/>
          </a:xfrm>
          <a:prstGeom prst="rect">
            <a:avLst/>
          </a:prstGeom>
          <a:noFill/>
          <a:ln w="9525">
            <a:noFill/>
            <a:round/>
            <a:headEnd/>
            <a:tailEnd/>
          </a:ln>
          <a:effectLst/>
        </p:spPr>
        <p:txBody>
          <a:bodyPr lIns="96499" tIns="50180" rIns="96499" bIns="50180" anchor="b">
            <a:spAutoFit/>
          </a:bodyPr>
          <a:lstStyle/>
          <a:p>
            <a:pP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80292" name="Text Box 4"/>
          <p:cNvSpPr txBox="1">
            <a:spLocks noChangeArrowheads="1"/>
          </p:cNvSpPr>
          <p:nvPr/>
        </p:nvSpPr>
        <p:spPr bwMode="auto">
          <a:xfrm>
            <a:off x="1" y="2"/>
            <a:ext cx="3076575" cy="301395"/>
          </a:xfrm>
          <a:prstGeom prst="rect">
            <a:avLst/>
          </a:prstGeom>
          <a:noFill/>
          <a:ln w="9525">
            <a:noFill/>
            <a:round/>
            <a:headEnd/>
            <a:tailEnd/>
          </a:ln>
          <a:effectLst/>
        </p:spPr>
        <p:txBody>
          <a:bodyPr lIns="96499" tIns="50180" rIns="96499" bIns="50180">
            <a:spAutoFit/>
          </a:bodyPr>
          <a:lstStyle/>
          <a:p>
            <a:pP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80293" name="Text Box 5"/>
          <p:cNvSpPr txBox="1">
            <a:spLocks noChangeArrowheads="1"/>
          </p:cNvSpPr>
          <p:nvPr/>
        </p:nvSpPr>
        <p:spPr bwMode="auto">
          <a:xfrm>
            <a:off x="4021138" y="2"/>
            <a:ext cx="3076575" cy="301395"/>
          </a:xfrm>
          <a:prstGeom prst="rect">
            <a:avLst/>
          </a:prstGeom>
          <a:noFill/>
          <a:ln w="9525">
            <a:noFill/>
            <a:round/>
            <a:headEnd/>
            <a:tailEnd/>
          </a:ln>
          <a:effectLst/>
        </p:spPr>
        <p:txBody>
          <a:bodyPr lIns="96499" tIns="50180" rIns="96499" bIns="50180">
            <a:spAutoFit/>
          </a:bodyPr>
          <a:lstStyle/>
          <a:p>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80294" name="Text Box 6"/>
          <p:cNvSpPr txBox="1">
            <a:spLocks noChangeArrowheads="1"/>
          </p:cNvSpPr>
          <p:nvPr/>
        </p:nvSpPr>
        <p:spPr bwMode="auto">
          <a:xfrm>
            <a:off x="1252538" y="776289"/>
            <a:ext cx="4570412" cy="3832225"/>
          </a:xfrm>
          <a:prstGeom prst="rect">
            <a:avLst/>
          </a:prstGeom>
          <a:solidFill>
            <a:srgbClr val="FFFFFF"/>
          </a:solidFill>
          <a:ln w="9360">
            <a:solidFill>
              <a:srgbClr val="000000"/>
            </a:solidFill>
            <a:miter lim="800000"/>
            <a:headEnd/>
            <a:tailEnd/>
          </a:ln>
          <a:effectLst/>
        </p:spPr>
        <p:txBody>
          <a:bodyPr wrap="none" anchor="ctr"/>
          <a:lstStyle/>
          <a:p>
            <a:endParaRPr lang="en-IN"/>
          </a:p>
        </p:txBody>
      </p:sp>
      <p:sp>
        <p:nvSpPr>
          <p:cNvPr id="780295" name="Rectangle 7"/>
          <p:cNvSpPr txBox="1">
            <a:spLocks noGrp="1" noChangeArrowheads="1"/>
          </p:cNvSpPr>
          <p:nvPr>
            <p:ph type="body"/>
          </p:nvPr>
        </p:nvSpPr>
        <p:spPr>
          <a:xfrm>
            <a:off x="709614" y="4854575"/>
            <a:ext cx="5673725" cy="4603750"/>
          </a:xfrm>
          <a:noFill/>
          <a:ln/>
        </p:spPr>
        <p:txBody>
          <a:bodyPr wrap="none" anchor="ctr"/>
          <a:lstStyle/>
          <a:p>
            <a:endParaRPr lang="en-US"/>
          </a:p>
        </p:txBody>
      </p:sp>
    </p:spTree>
    <p:extLst>
      <p:ext uri="{BB962C8B-B14F-4D97-AF65-F5344CB8AC3E}">
        <p14:creationId xmlns:p14="http://schemas.microsoft.com/office/powerpoint/2010/main" val="121614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1"/>
          <p:cNvSpPr>
            <a:spLocks noGrp="1" noChangeArrowheads="1"/>
          </p:cNvSpPr>
          <p:nvPr>
            <p:ph type="sldNum"/>
          </p:nvPr>
        </p:nvSpPr>
        <p:spPr>
          <a:ln/>
        </p:spPr>
        <p:txBody>
          <a:bodyPr/>
          <a:lstStyle/>
          <a:p>
            <a:fld id="{C9041690-A74A-4598-B253-30020ED2B447}" type="slidenum">
              <a:rPr lang="en-GB"/>
              <a:pPr/>
              <a:t>28</a:t>
            </a:fld>
            <a:endParaRPr lang="en-GB"/>
          </a:p>
        </p:txBody>
      </p:sp>
      <p:sp>
        <p:nvSpPr>
          <p:cNvPr id="786434" name="Text Box 2"/>
          <p:cNvSpPr txBox="1">
            <a:spLocks noChangeArrowheads="1"/>
          </p:cNvSpPr>
          <p:nvPr/>
        </p:nvSpPr>
        <p:spPr bwMode="auto">
          <a:xfrm>
            <a:off x="4021138" y="9908921"/>
            <a:ext cx="3076575" cy="301395"/>
          </a:xfrm>
          <a:prstGeom prst="rect">
            <a:avLst/>
          </a:prstGeom>
          <a:noFill/>
          <a:ln w="9525">
            <a:noFill/>
            <a:round/>
            <a:headEnd/>
            <a:tailEnd/>
          </a:ln>
          <a:effectLst/>
        </p:spPr>
        <p:txBody>
          <a:bodyPr lIns="96499" tIns="50180" rIns="96499" bIns="50180" anchor="b">
            <a:spAutoFit/>
          </a:bodyPr>
          <a:lstStyle/>
          <a:p>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fld id="{A14E1ADF-E379-4BC7-B608-EB20A4C5E073}" type="slidenum">
              <a:rPr lang="en-GB" sz="1300">
                <a:solidFill>
                  <a:srgbClr val="000000"/>
                </a:solidFill>
                <a:latin typeface="Arial" pitchFamily="34" charset="0"/>
              </a:rPr>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t>28</a:t>
            </a:fld>
            <a:endParaRPr lang="en-GB" sz="1300">
              <a:solidFill>
                <a:srgbClr val="000000"/>
              </a:solidFill>
              <a:latin typeface="Arial" pitchFamily="34" charset="0"/>
            </a:endParaRPr>
          </a:p>
        </p:txBody>
      </p:sp>
      <p:sp>
        <p:nvSpPr>
          <p:cNvPr id="786435" name="Text Box 3"/>
          <p:cNvSpPr txBox="1">
            <a:spLocks noChangeArrowheads="1"/>
          </p:cNvSpPr>
          <p:nvPr/>
        </p:nvSpPr>
        <p:spPr bwMode="auto">
          <a:xfrm>
            <a:off x="1" y="9908921"/>
            <a:ext cx="3076575" cy="301395"/>
          </a:xfrm>
          <a:prstGeom prst="rect">
            <a:avLst/>
          </a:prstGeom>
          <a:noFill/>
          <a:ln w="9525">
            <a:noFill/>
            <a:round/>
            <a:headEnd/>
            <a:tailEnd/>
          </a:ln>
          <a:effectLst/>
        </p:spPr>
        <p:txBody>
          <a:bodyPr lIns="96499" tIns="50180" rIns="96499" bIns="50180" anchor="b">
            <a:spAutoFit/>
          </a:bodyPr>
          <a:lstStyle/>
          <a:p>
            <a:pP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86436" name="Text Box 4"/>
          <p:cNvSpPr txBox="1">
            <a:spLocks noChangeArrowheads="1"/>
          </p:cNvSpPr>
          <p:nvPr/>
        </p:nvSpPr>
        <p:spPr bwMode="auto">
          <a:xfrm>
            <a:off x="1" y="2"/>
            <a:ext cx="3076575" cy="301395"/>
          </a:xfrm>
          <a:prstGeom prst="rect">
            <a:avLst/>
          </a:prstGeom>
          <a:noFill/>
          <a:ln w="9525">
            <a:noFill/>
            <a:round/>
            <a:headEnd/>
            <a:tailEnd/>
          </a:ln>
          <a:effectLst/>
        </p:spPr>
        <p:txBody>
          <a:bodyPr lIns="96499" tIns="50180" rIns="96499" bIns="50180">
            <a:spAutoFit/>
          </a:bodyPr>
          <a:lstStyle/>
          <a:p>
            <a:pP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86437" name="Text Box 5"/>
          <p:cNvSpPr txBox="1">
            <a:spLocks noChangeArrowheads="1"/>
          </p:cNvSpPr>
          <p:nvPr/>
        </p:nvSpPr>
        <p:spPr bwMode="auto">
          <a:xfrm>
            <a:off x="4021138" y="2"/>
            <a:ext cx="3076575" cy="301395"/>
          </a:xfrm>
          <a:prstGeom prst="rect">
            <a:avLst/>
          </a:prstGeom>
          <a:noFill/>
          <a:ln w="9525">
            <a:noFill/>
            <a:round/>
            <a:headEnd/>
            <a:tailEnd/>
          </a:ln>
          <a:effectLst/>
        </p:spPr>
        <p:txBody>
          <a:bodyPr lIns="96499" tIns="50180" rIns="96499" bIns="50180">
            <a:spAutoFit/>
          </a:bodyPr>
          <a:lstStyle/>
          <a:p>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86438" name="Text Box 6"/>
          <p:cNvSpPr txBox="1">
            <a:spLocks noChangeArrowheads="1"/>
          </p:cNvSpPr>
          <p:nvPr/>
        </p:nvSpPr>
        <p:spPr bwMode="auto">
          <a:xfrm>
            <a:off x="1252538" y="776289"/>
            <a:ext cx="4570412" cy="3832225"/>
          </a:xfrm>
          <a:prstGeom prst="rect">
            <a:avLst/>
          </a:prstGeom>
          <a:solidFill>
            <a:srgbClr val="FFFFFF"/>
          </a:solidFill>
          <a:ln w="9360">
            <a:solidFill>
              <a:srgbClr val="000000"/>
            </a:solidFill>
            <a:miter lim="800000"/>
            <a:headEnd/>
            <a:tailEnd/>
          </a:ln>
          <a:effectLst/>
        </p:spPr>
        <p:txBody>
          <a:bodyPr wrap="none" anchor="ctr"/>
          <a:lstStyle/>
          <a:p>
            <a:endParaRPr lang="en-IN"/>
          </a:p>
        </p:txBody>
      </p:sp>
      <p:sp>
        <p:nvSpPr>
          <p:cNvPr id="786439" name="Rectangle 7"/>
          <p:cNvSpPr txBox="1">
            <a:spLocks noGrp="1" noChangeArrowheads="1"/>
          </p:cNvSpPr>
          <p:nvPr>
            <p:ph type="body"/>
          </p:nvPr>
        </p:nvSpPr>
        <p:spPr>
          <a:xfrm>
            <a:off x="709614" y="4854575"/>
            <a:ext cx="5673725" cy="4603750"/>
          </a:xfrm>
          <a:noFill/>
          <a:ln/>
        </p:spPr>
        <p:txBody>
          <a:bodyPr wrap="none" anchor="ctr"/>
          <a:lstStyle/>
          <a:p>
            <a:endParaRPr lang="en-US"/>
          </a:p>
        </p:txBody>
      </p:sp>
    </p:spTree>
    <p:extLst>
      <p:ext uri="{BB962C8B-B14F-4D97-AF65-F5344CB8AC3E}">
        <p14:creationId xmlns:p14="http://schemas.microsoft.com/office/powerpoint/2010/main" val="1480751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1"/>
          <p:cNvSpPr>
            <a:spLocks noGrp="1" noChangeArrowheads="1"/>
          </p:cNvSpPr>
          <p:nvPr>
            <p:ph type="sldNum"/>
          </p:nvPr>
        </p:nvSpPr>
        <p:spPr>
          <a:ln/>
        </p:spPr>
        <p:txBody>
          <a:bodyPr/>
          <a:lstStyle/>
          <a:p>
            <a:fld id="{ABBB6DDC-C8E1-465C-A529-8DC804C5DCE2}" type="slidenum">
              <a:rPr lang="en-GB"/>
              <a:pPr/>
              <a:t>29</a:t>
            </a:fld>
            <a:endParaRPr lang="en-GB"/>
          </a:p>
        </p:txBody>
      </p:sp>
      <p:sp>
        <p:nvSpPr>
          <p:cNvPr id="788482" name="Text Box 2"/>
          <p:cNvSpPr txBox="1">
            <a:spLocks noChangeArrowheads="1"/>
          </p:cNvSpPr>
          <p:nvPr/>
        </p:nvSpPr>
        <p:spPr bwMode="auto">
          <a:xfrm>
            <a:off x="4021138" y="9908921"/>
            <a:ext cx="3076575" cy="301395"/>
          </a:xfrm>
          <a:prstGeom prst="rect">
            <a:avLst/>
          </a:prstGeom>
          <a:noFill/>
          <a:ln w="9525">
            <a:noFill/>
            <a:round/>
            <a:headEnd/>
            <a:tailEnd/>
          </a:ln>
          <a:effectLst/>
        </p:spPr>
        <p:txBody>
          <a:bodyPr lIns="96499" tIns="50180" rIns="96499" bIns="50180" anchor="b">
            <a:spAutoFit/>
          </a:bodyPr>
          <a:lstStyle/>
          <a:p>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fld id="{249CC981-16E1-4F2B-AFAB-B83544A8809A}" type="slidenum">
              <a:rPr lang="en-GB" sz="1300">
                <a:solidFill>
                  <a:srgbClr val="000000"/>
                </a:solidFill>
                <a:latin typeface="Arial" pitchFamily="34" charset="0"/>
              </a:rPr>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t>29</a:t>
            </a:fld>
            <a:endParaRPr lang="en-GB" sz="1300">
              <a:solidFill>
                <a:srgbClr val="000000"/>
              </a:solidFill>
              <a:latin typeface="Arial" pitchFamily="34" charset="0"/>
            </a:endParaRPr>
          </a:p>
        </p:txBody>
      </p:sp>
      <p:sp>
        <p:nvSpPr>
          <p:cNvPr id="788483" name="Text Box 3"/>
          <p:cNvSpPr txBox="1">
            <a:spLocks noChangeArrowheads="1"/>
          </p:cNvSpPr>
          <p:nvPr/>
        </p:nvSpPr>
        <p:spPr bwMode="auto">
          <a:xfrm>
            <a:off x="1" y="9908921"/>
            <a:ext cx="3076575" cy="301395"/>
          </a:xfrm>
          <a:prstGeom prst="rect">
            <a:avLst/>
          </a:prstGeom>
          <a:noFill/>
          <a:ln w="9525">
            <a:noFill/>
            <a:round/>
            <a:headEnd/>
            <a:tailEnd/>
          </a:ln>
          <a:effectLst/>
        </p:spPr>
        <p:txBody>
          <a:bodyPr lIns="96499" tIns="50180" rIns="96499" bIns="50180" anchor="b">
            <a:spAutoFit/>
          </a:bodyPr>
          <a:lstStyle/>
          <a:p>
            <a:pP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88484" name="Text Box 4"/>
          <p:cNvSpPr txBox="1">
            <a:spLocks noChangeArrowheads="1"/>
          </p:cNvSpPr>
          <p:nvPr/>
        </p:nvSpPr>
        <p:spPr bwMode="auto">
          <a:xfrm>
            <a:off x="1" y="2"/>
            <a:ext cx="3076575" cy="301395"/>
          </a:xfrm>
          <a:prstGeom prst="rect">
            <a:avLst/>
          </a:prstGeom>
          <a:noFill/>
          <a:ln w="9525">
            <a:noFill/>
            <a:round/>
            <a:headEnd/>
            <a:tailEnd/>
          </a:ln>
          <a:effectLst/>
        </p:spPr>
        <p:txBody>
          <a:bodyPr lIns="96499" tIns="50180" rIns="96499" bIns="50180">
            <a:spAutoFit/>
          </a:bodyPr>
          <a:lstStyle/>
          <a:p>
            <a:pP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88485" name="Text Box 5"/>
          <p:cNvSpPr txBox="1">
            <a:spLocks noChangeArrowheads="1"/>
          </p:cNvSpPr>
          <p:nvPr/>
        </p:nvSpPr>
        <p:spPr bwMode="auto">
          <a:xfrm>
            <a:off x="4021138" y="2"/>
            <a:ext cx="3076575" cy="301395"/>
          </a:xfrm>
          <a:prstGeom prst="rect">
            <a:avLst/>
          </a:prstGeom>
          <a:noFill/>
          <a:ln w="9525">
            <a:noFill/>
            <a:round/>
            <a:headEnd/>
            <a:tailEnd/>
          </a:ln>
          <a:effectLst/>
        </p:spPr>
        <p:txBody>
          <a:bodyPr lIns="96499" tIns="50180" rIns="96499" bIns="50180">
            <a:spAutoFit/>
          </a:bodyPr>
          <a:lstStyle/>
          <a:p>
            <a:pPr algn="r" defTabSz="490538">
              <a:lnSpc>
                <a:spcPct val="100000"/>
              </a:lnSpc>
              <a:tabLst>
                <a:tab pos="0" algn="l"/>
                <a:tab pos="490538" algn="l"/>
                <a:tab pos="981075" algn="l"/>
                <a:tab pos="1468438" algn="l"/>
                <a:tab pos="1960563" algn="l"/>
                <a:tab pos="2451100" algn="l"/>
                <a:tab pos="2941638" algn="l"/>
                <a:tab pos="3432175" algn="l"/>
                <a:tab pos="3922713" algn="l"/>
                <a:tab pos="4410075" algn="l"/>
                <a:tab pos="4902200" algn="l"/>
                <a:tab pos="5392738" algn="l"/>
                <a:tab pos="5883275" algn="l"/>
                <a:tab pos="6373813" algn="l"/>
                <a:tab pos="6864350" algn="l"/>
                <a:tab pos="7351713" algn="l"/>
                <a:tab pos="7842250" algn="l"/>
                <a:tab pos="8334375" algn="l"/>
                <a:tab pos="8824913" algn="l"/>
                <a:tab pos="9315450" algn="l"/>
                <a:tab pos="9802813" algn="l"/>
              </a:tabLst>
            </a:pPr>
            <a:endParaRPr lang="en-GB" sz="1300">
              <a:solidFill>
                <a:srgbClr val="000000"/>
              </a:solidFill>
              <a:latin typeface="Arial" pitchFamily="34" charset="0"/>
            </a:endParaRPr>
          </a:p>
        </p:txBody>
      </p:sp>
      <p:sp>
        <p:nvSpPr>
          <p:cNvPr id="788486" name="Text Box 6"/>
          <p:cNvSpPr txBox="1">
            <a:spLocks noChangeArrowheads="1"/>
          </p:cNvSpPr>
          <p:nvPr/>
        </p:nvSpPr>
        <p:spPr bwMode="auto">
          <a:xfrm>
            <a:off x="1252538" y="776289"/>
            <a:ext cx="4570412" cy="3832225"/>
          </a:xfrm>
          <a:prstGeom prst="rect">
            <a:avLst/>
          </a:prstGeom>
          <a:solidFill>
            <a:srgbClr val="FFFFFF"/>
          </a:solidFill>
          <a:ln w="9360">
            <a:solidFill>
              <a:srgbClr val="000000"/>
            </a:solidFill>
            <a:miter lim="800000"/>
            <a:headEnd/>
            <a:tailEnd/>
          </a:ln>
          <a:effectLst/>
        </p:spPr>
        <p:txBody>
          <a:bodyPr wrap="none" anchor="ctr"/>
          <a:lstStyle/>
          <a:p>
            <a:endParaRPr lang="en-IN"/>
          </a:p>
        </p:txBody>
      </p:sp>
      <p:sp>
        <p:nvSpPr>
          <p:cNvPr id="788487" name="Rectangle 7"/>
          <p:cNvSpPr txBox="1">
            <a:spLocks noGrp="1" noChangeArrowheads="1"/>
          </p:cNvSpPr>
          <p:nvPr>
            <p:ph type="body"/>
          </p:nvPr>
        </p:nvSpPr>
        <p:spPr>
          <a:xfrm>
            <a:off x="709614" y="4854575"/>
            <a:ext cx="5673725" cy="4603750"/>
          </a:xfrm>
          <a:noFill/>
          <a:ln/>
        </p:spPr>
        <p:txBody>
          <a:bodyPr wrap="none" anchor="ctr"/>
          <a:lstStyle/>
          <a:p>
            <a:endParaRPr lang="en-US"/>
          </a:p>
        </p:txBody>
      </p:sp>
    </p:spTree>
    <p:extLst>
      <p:ext uri="{BB962C8B-B14F-4D97-AF65-F5344CB8AC3E}">
        <p14:creationId xmlns:p14="http://schemas.microsoft.com/office/powerpoint/2010/main" val="410569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FF11CE2-706F-4AAD-A0B5-355F9C20D914}" type="slidenum">
              <a:rPr lang="en-GB"/>
              <a:pPr/>
              <a:t>30</a:t>
            </a:fld>
            <a:endParaRPr lang="en-GB"/>
          </a:p>
        </p:txBody>
      </p:sp>
      <p:sp>
        <p:nvSpPr>
          <p:cNvPr id="757762" name="Rectangle 2"/>
          <p:cNvSpPr>
            <a:spLocks noGrp="1" noRot="1" noChangeAspect="1" noChangeArrowheads="1" noTextEdit="1"/>
          </p:cNvSpPr>
          <p:nvPr>
            <p:ph type="sldImg"/>
          </p:nvPr>
        </p:nvSpPr>
        <p:spPr>
          <a:xfrm>
            <a:off x="142875" y="766763"/>
            <a:ext cx="6813550" cy="3833812"/>
          </a:xfrm>
          <a:ln/>
        </p:spPr>
      </p:sp>
      <p:sp>
        <p:nvSpPr>
          <p:cNvPr id="757763" name="Rectangle 3"/>
          <p:cNvSpPr>
            <a:spLocks noGrp="1" noChangeArrowheads="1"/>
          </p:cNvSpPr>
          <p:nvPr>
            <p:ph type="body" idx="1"/>
          </p:nvPr>
        </p:nvSpPr>
        <p:spPr>
          <a:xfrm>
            <a:off x="709613" y="4854576"/>
            <a:ext cx="5680075" cy="4602163"/>
          </a:xfrm>
        </p:spPr>
        <p:txBody>
          <a:bodyPr/>
          <a:lstStyle/>
          <a:p>
            <a:endParaRPr lang="en-US"/>
          </a:p>
        </p:txBody>
      </p:sp>
    </p:spTree>
    <p:extLst>
      <p:ext uri="{BB962C8B-B14F-4D97-AF65-F5344CB8AC3E}">
        <p14:creationId xmlns:p14="http://schemas.microsoft.com/office/powerpoint/2010/main" val="2690164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1728FA8-ECD1-4249-87ED-F4799F9DE721}" type="slidenum">
              <a:rPr lang="en-GB"/>
              <a:pPr/>
              <a:t>31</a:t>
            </a:fld>
            <a:endParaRPr lang="en-GB"/>
          </a:p>
        </p:txBody>
      </p:sp>
      <p:sp>
        <p:nvSpPr>
          <p:cNvPr id="759810" name="Rectangle 2"/>
          <p:cNvSpPr>
            <a:spLocks noGrp="1" noRot="1" noChangeAspect="1" noChangeArrowheads="1" noTextEdit="1"/>
          </p:cNvSpPr>
          <p:nvPr>
            <p:ph type="sldImg"/>
          </p:nvPr>
        </p:nvSpPr>
        <p:spPr>
          <a:xfrm>
            <a:off x="142875" y="766763"/>
            <a:ext cx="6813550" cy="3833812"/>
          </a:xfrm>
          <a:ln/>
        </p:spPr>
      </p:sp>
      <p:sp>
        <p:nvSpPr>
          <p:cNvPr id="759811" name="Rectangle 3"/>
          <p:cNvSpPr>
            <a:spLocks noGrp="1" noChangeArrowheads="1"/>
          </p:cNvSpPr>
          <p:nvPr>
            <p:ph type="body" idx="1"/>
          </p:nvPr>
        </p:nvSpPr>
        <p:spPr>
          <a:xfrm>
            <a:off x="709613" y="4854576"/>
            <a:ext cx="5680075" cy="4602163"/>
          </a:xfrm>
        </p:spPr>
        <p:txBody>
          <a:bodyPr/>
          <a:lstStyle/>
          <a:p>
            <a:endParaRPr lang="en-US"/>
          </a:p>
        </p:txBody>
      </p:sp>
    </p:spTree>
    <p:extLst>
      <p:ext uri="{BB962C8B-B14F-4D97-AF65-F5344CB8AC3E}">
        <p14:creationId xmlns:p14="http://schemas.microsoft.com/office/powerpoint/2010/main" val="383853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B66D61F-5F34-441F-8B83-73F766B96B95}" type="slidenum">
              <a:rPr lang="en-GB"/>
              <a:pPr/>
              <a:t>32</a:t>
            </a:fld>
            <a:endParaRPr lang="en-GB"/>
          </a:p>
        </p:txBody>
      </p:sp>
      <p:sp>
        <p:nvSpPr>
          <p:cNvPr id="761858" name="Rectangle 2"/>
          <p:cNvSpPr>
            <a:spLocks noGrp="1" noRot="1" noChangeAspect="1" noChangeArrowheads="1" noTextEdit="1"/>
          </p:cNvSpPr>
          <p:nvPr>
            <p:ph type="sldImg"/>
          </p:nvPr>
        </p:nvSpPr>
        <p:spPr>
          <a:xfrm>
            <a:off x="142875" y="766763"/>
            <a:ext cx="6813550" cy="3833812"/>
          </a:xfrm>
          <a:ln/>
        </p:spPr>
      </p:sp>
      <p:sp>
        <p:nvSpPr>
          <p:cNvPr id="761859" name="Rectangle 3"/>
          <p:cNvSpPr>
            <a:spLocks noGrp="1" noChangeArrowheads="1"/>
          </p:cNvSpPr>
          <p:nvPr>
            <p:ph type="body" idx="1"/>
          </p:nvPr>
        </p:nvSpPr>
        <p:spPr>
          <a:xfrm>
            <a:off x="709613" y="4854576"/>
            <a:ext cx="5680075" cy="4602163"/>
          </a:xfrm>
        </p:spPr>
        <p:txBody>
          <a:bodyPr/>
          <a:lstStyle/>
          <a:p>
            <a:endParaRPr lang="en-US"/>
          </a:p>
        </p:txBody>
      </p:sp>
    </p:spTree>
    <p:extLst>
      <p:ext uri="{BB962C8B-B14F-4D97-AF65-F5344CB8AC3E}">
        <p14:creationId xmlns:p14="http://schemas.microsoft.com/office/powerpoint/2010/main" val="1539579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EFC442C-5459-41AD-8F92-B2D573390F62}" type="slidenum">
              <a:rPr lang="en-GB"/>
              <a:pPr/>
              <a:t>34</a:t>
            </a:fld>
            <a:endParaRPr lang="en-GB"/>
          </a:p>
        </p:txBody>
      </p:sp>
      <p:sp>
        <p:nvSpPr>
          <p:cNvPr id="763906" name="Rectangle 2"/>
          <p:cNvSpPr>
            <a:spLocks noGrp="1" noRot="1" noChangeAspect="1" noChangeArrowheads="1" noTextEdit="1"/>
          </p:cNvSpPr>
          <p:nvPr>
            <p:ph type="sldImg"/>
          </p:nvPr>
        </p:nvSpPr>
        <p:spPr>
          <a:xfrm>
            <a:off x="142875" y="766763"/>
            <a:ext cx="6813550" cy="3833812"/>
          </a:xfrm>
          <a:ln/>
        </p:spPr>
      </p:sp>
      <p:sp>
        <p:nvSpPr>
          <p:cNvPr id="763907" name="Rectangle 3"/>
          <p:cNvSpPr>
            <a:spLocks noGrp="1" noChangeArrowheads="1"/>
          </p:cNvSpPr>
          <p:nvPr>
            <p:ph type="body" idx="1"/>
          </p:nvPr>
        </p:nvSpPr>
        <p:spPr>
          <a:xfrm>
            <a:off x="709613" y="4854576"/>
            <a:ext cx="5680075" cy="4602163"/>
          </a:xfrm>
        </p:spPr>
        <p:txBody>
          <a:bodyPr/>
          <a:lstStyle/>
          <a:p>
            <a:endParaRPr lang="en-US"/>
          </a:p>
        </p:txBody>
      </p:sp>
    </p:spTree>
    <p:extLst>
      <p:ext uri="{BB962C8B-B14F-4D97-AF65-F5344CB8AC3E}">
        <p14:creationId xmlns:p14="http://schemas.microsoft.com/office/powerpoint/2010/main" val="422940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C0751F3B-401D-4F40-A5C8-737997E7EB50}" type="slidenum">
              <a:rPr lang="en-GB"/>
              <a:pPr/>
              <a:t>7</a:t>
            </a:fld>
            <a:endParaRPr lang="en-GB"/>
          </a:p>
        </p:txBody>
      </p:sp>
      <p:sp>
        <p:nvSpPr>
          <p:cNvPr id="798722" name="Rectangle 2"/>
          <p:cNvSpPr>
            <a:spLocks noGrp="1" noRot="1" noChangeAspect="1" noChangeArrowheads="1" noTextEdit="1"/>
          </p:cNvSpPr>
          <p:nvPr>
            <p:ph type="sldImg"/>
          </p:nvPr>
        </p:nvSpPr>
        <p:spPr>
          <a:xfrm>
            <a:off x="-157163" y="1581150"/>
            <a:ext cx="7459663" cy="4197350"/>
          </a:xfrm>
          <a:noFill/>
          <a:ln w="12700" cap="flat">
            <a:solidFill>
              <a:schemeClr val="tx1"/>
            </a:solidFill>
          </a:ln>
        </p:spPr>
      </p:sp>
    </p:spTree>
    <p:extLst>
      <p:ext uri="{BB962C8B-B14F-4D97-AF65-F5344CB8AC3E}">
        <p14:creationId xmlns:p14="http://schemas.microsoft.com/office/powerpoint/2010/main" val="4198605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EFC442C-5459-41AD-8F92-B2D573390F62}" type="slidenum">
              <a:rPr lang="en-GB"/>
              <a:pPr/>
              <a:t>35</a:t>
            </a:fld>
            <a:endParaRPr lang="en-GB"/>
          </a:p>
        </p:txBody>
      </p:sp>
      <p:sp>
        <p:nvSpPr>
          <p:cNvPr id="763906" name="Rectangle 2"/>
          <p:cNvSpPr>
            <a:spLocks noGrp="1" noRot="1" noChangeAspect="1" noChangeArrowheads="1" noTextEdit="1"/>
          </p:cNvSpPr>
          <p:nvPr>
            <p:ph type="sldImg"/>
          </p:nvPr>
        </p:nvSpPr>
        <p:spPr>
          <a:xfrm>
            <a:off x="142875" y="766763"/>
            <a:ext cx="6813550" cy="3833812"/>
          </a:xfrm>
          <a:ln/>
        </p:spPr>
      </p:sp>
      <p:sp>
        <p:nvSpPr>
          <p:cNvPr id="763907" name="Rectangle 3"/>
          <p:cNvSpPr>
            <a:spLocks noGrp="1" noChangeArrowheads="1"/>
          </p:cNvSpPr>
          <p:nvPr>
            <p:ph type="body" idx="1"/>
          </p:nvPr>
        </p:nvSpPr>
        <p:spPr>
          <a:xfrm>
            <a:off x="709613" y="4854576"/>
            <a:ext cx="5680075" cy="4602163"/>
          </a:xfrm>
        </p:spPr>
        <p:txBody>
          <a:bodyPr/>
          <a:lstStyle/>
          <a:p>
            <a:endParaRPr lang="en-US"/>
          </a:p>
        </p:txBody>
      </p:sp>
    </p:spTree>
    <p:extLst>
      <p:ext uri="{BB962C8B-B14F-4D97-AF65-F5344CB8AC3E}">
        <p14:creationId xmlns:p14="http://schemas.microsoft.com/office/powerpoint/2010/main" val="4229401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13550" cy="3833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68B41A7-8522-4BA2-858B-690175CB5268}" type="slidenum">
              <a:rPr lang="en-GB" smtClean="0"/>
              <a:pPr/>
              <a:t>36</a:t>
            </a:fld>
            <a:endParaRPr lang="en-GB"/>
          </a:p>
        </p:txBody>
      </p:sp>
    </p:spTree>
    <p:extLst>
      <p:ext uri="{BB962C8B-B14F-4D97-AF65-F5344CB8AC3E}">
        <p14:creationId xmlns:p14="http://schemas.microsoft.com/office/powerpoint/2010/main" val="2359290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13550" cy="3833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68B41A7-8522-4BA2-858B-690175CB5268}" type="slidenum">
              <a:rPr lang="en-GB" smtClean="0"/>
              <a:pPr/>
              <a:t>38</a:t>
            </a:fld>
            <a:endParaRPr lang="en-GB"/>
          </a:p>
        </p:txBody>
      </p:sp>
    </p:spTree>
    <p:extLst>
      <p:ext uri="{BB962C8B-B14F-4D97-AF65-F5344CB8AC3E}">
        <p14:creationId xmlns:p14="http://schemas.microsoft.com/office/powerpoint/2010/main" val="2190181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02E8791C-0913-4513-B066-5C9932D49489}" type="slidenum">
              <a:rPr lang="en-GB"/>
              <a:pPr/>
              <a:t>40</a:t>
            </a:fld>
            <a:endParaRPr lang="en-GB"/>
          </a:p>
        </p:txBody>
      </p:sp>
      <p:sp>
        <p:nvSpPr>
          <p:cNvPr id="770050" name="Rectangle 2"/>
          <p:cNvSpPr>
            <a:spLocks noGrp="1" noRot="1" noChangeAspect="1" noChangeArrowheads="1" noTextEdit="1"/>
          </p:cNvSpPr>
          <p:nvPr>
            <p:ph type="sldImg"/>
          </p:nvPr>
        </p:nvSpPr>
        <p:spPr>
          <a:xfrm>
            <a:off x="142875" y="766763"/>
            <a:ext cx="6813550" cy="3833812"/>
          </a:xfrm>
          <a:ln/>
        </p:spPr>
      </p:sp>
      <p:sp>
        <p:nvSpPr>
          <p:cNvPr id="770051" name="Rectangle 3"/>
          <p:cNvSpPr>
            <a:spLocks noGrp="1" noChangeArrowheads="1"/>
          </p:cNvSpPr>
          <p:nvPr>
            <p:ph type="body" idx="1"/>
          </p:nvPr>
        </p:nvSpPr>
        <p:spPr>
          <a:xfrm>
            <a:off x="709613" y="4854576"/>
            <a:ext cx="5680075" cy="4602163"/>
          </a:xfrm>
        </p:spPr>
        <p:txBody>
          <a:bodyPr/>
          <a:lstStyle/>
          <a:p>
            <a:endParaRPr lang="en-US"/>
          </a:p>
        </p:txBody>
      </p:sp>
    </p:spTree>
    <p:extLst>
      <p:ext uri="{BB962C8B-B14F-4D97-AF65-F5344CB8AC3E}">
        <p14:creationId xmlns:p14="http://schemas.microsoft.com/office/powerpoint/2010/main" val="1221872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Symmetric Key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An encryption system in which the sender and receiver of a message share a single, common key that is used to encrypt and decrypt the message. </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 = encrypt( plaintext, key )</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plaintext = decrypt(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 key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Symmetric-key systems are simpler and faster</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Useful if you want to encrypt files on your computer</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case of data exchange, the two parties must somehow exchange the key in a secure way.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Challenge</a:t>
            </a:r>
          </a:p>
          <a:p>
            <a:pPr marL="742950" marR="0" lvl="1" indent="-285750">
              <a:lnSpc>
                <a:spcPct val="115000"/>
              </a:lnSpc>
              <a:spcBef>
                <a:spcPts val="0"/>
              </a:spcBef>
              <a:spcAft>
                <a:spcPts val="10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distribution </a:t>
            </a:r>
          </a:p>
          <a:p>
            <a:pPr marL="742950" marR="0" lvl="1" indent="-285750">
              <a:lnSpc>
                <a:spcPct val="115000"/>
              </a:lnSpc>
              <a:spcBef>
                <a:spcPts val="0"/>
              </a:spcBef>
              <a:spcAft>
                <a:spcPts val="10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management</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Non Repudiation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Data Encryption Standard (DES)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Data Encryption Standard (DES) was a standard for encryption from 1976 to about 2000, and has been widely used during (and since) that period internationally. Published by the National Institute of Standards and Technology (NIST). It uses 16 round structure. The block size is 64-bit. Though, key length is 64-bit, DES has an effective key length of 56 bits, since 8 of the 64 bits of the key are not used by the encryption algorithm (function as check bits only).</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Advanced encryption standard (AES)</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DES is now considered to be insecure for many applications; this is chiefly due to the 56-bit key size being too small.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Advanced Encryption Standard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AES</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the result of a 5-year US government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standardisation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process to select a replacement for DES. Longer key: key size of 128, 192 or 256 bits. AES uses operations in finite fields (roughly, modulo arithmetic) which makes things harder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cryptanalyse</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TripleDES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speed of exhaustive key searches against DES after 1990 began to cause discomfort amongst users of DES. However, users did not want to replace DES as it takes an enormous amount of time and money to change encryption algorithms that are widely adopted and embedded in large security architectures. The pragmatic approach was not to abandon the DES completely, but to change the manner in which DES is used. This led to the modified schemes of Triple DES (sometimes known as 3DES). </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using 3TDES, user first generate and distribute a 3TDES key K, which consists of three different DES keys K1, K2 and K3. This means that the actual 3TDES key has length 3×56 = 168 bits. The encryption scheme is illustrated as follows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Encrypt the plaintext blocks using single DES with key K1.</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decrypt the output of step 1 using single DES with key K2.</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Finally, encrypt the output of step 2 using single DES with key K3.</a:t>
            </a:r>
          </a:p>
          <a:p>
            <a:pPr marL="342900" marR="0" lvl="0" indent="-342900">
              <a:lnSpc>
                <a:spcPct val="115000"/>
              </a:lnSpc>
              <a:spcBef>
                <a:spcPts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output of step 3 is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Decryption of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a reverse process. User first decrypt using K3, then encrypt with K2, and finally decrypt with K1.</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Example</a:t>
            </a:r>
          </a:p>
          <a:p>
            <a:pPr marL="0" marR="0">
              <a:lnSpc>
                <a:spcPct val="115000"/>
              </a:lnSpc>
              <a:spcBef>
                <a:spcPts val="0"/>
              </a:spcBef>
              <a:spcAft>
                <a:spcPts val="10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Example: Authentication Factor Encryption Aadhaar has following elements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ci=""&gt;encrypted and encoded session key&lt;/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i="1" dirty="0">
                <a:effectLst/>
                <a:latin typeface="Calibri" panose="020F0502020204030204" pitchFamily="34"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 &lt;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i="1" dirty="0">
                <a:effectLst/>
                <a:latin typeface="Calibri" panose="020F0502020204030204" pitchFamily="34" charset="0"/>
                <a:ea typeface="Calibri" panose="020F0502020204030204" pitchFamily="34" charset="0"/>
                <a:cs typeface="Times New Roman" panose="02020603050405020304" pitchFamily="18" charset="0"/>
              </a:rPr>
              <a:t>&gt;SHA-256 Hash of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block, encrypted and then encoded&lt;/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i="1" dirty="0">
                <a:effectLst/>
                <a:latin typeface="Calibri" panose="020F0502020204030204" pitchFamily="34"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 &lt;Data type="X|P"&gt;encrypted PID block&lt;/Data&gt;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Element: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(mandatory)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Value of this element is base-64 encoded value of encrypted 256-bit AES session key. Session key must be dynamically generated for every transaction (session key must not be reused) and must not be stored anywhere except in memory. </a:t>
            </a:r>
          </a:p>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Attributes: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ci – (mandatory</a:t>
            </a:r>
            <a:r>
              <a:rPr lang="en-US" sz="1200" dirty="0">
                <a:effectLst/>
                <a:latin typeface="Calibri" panose="020F0502020204030204" pitchFamily="34" charset="0"/>
                <a:ea typeface="Calibri" panose="020F0502020204030204" pitchFamily="34" charset="0"/>
                <a:cs typeface="Times New Roman" panose="02020603050405020304" pitchFamily="18" charset="0"/>
              </a:rPr>
              <a:t>) Public key certificate identifier using which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 encrypted. UIDAI may have multiple public keys in field at the same time. Value of this attribute is the certificate expiration date in the format “YYYYMMDD”.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Expirydate</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the certificate can be obtained from the certificate itself.</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Element: Data (mandatory)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Contains the encrypted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element in base-64 format. </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Element: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(mandatory)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Devices which is constructing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element must perform the following to provide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dirty="0">
                <a:effectLst/>
                <a:latin typeface="Calibri" panose="020F0502020204030204" pitchFamily="34" charset="0"/>
                <a:ea typeface="Calibri" panose="020F0502020204030204" pitchFamily="34" charset="0"/>
                <a:cs typeface="Times New Roman" panose="02020603050405020304" pitchFamily="18" charset="0"/>
              </a:rPr>
              <a:t> value:</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forming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XML, compute SHA-256 hash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XML string</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encrypt using session key</a:t>
            </a:r>
          </a:p>
          <a:p>
            <a:pPr marL="342900" marR="0" lvl="0" indent="-342900">
              <a:lnSpc>
                <a:spcPct val="115000"/>
              </a:lnSpc>
              <a:spcBef>
                <a:spcPts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encode using base-64 encoding (as described earlier, encoding can be done on the AUA server when forming final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Auth</a:t>
            </a:r>
            <a:r>
              <a:rPr lang="en-US" sz="1200" dirty="0">
                <a:effectLst/>
                <a:latin typeface="Calibri" panose="020F0502020204030204" pitchFamily="34" charset="0"/>
                <a:ea typeface="Calibri" panose="020F0502020204030204" pitchFamily="34" charset="0"/>
                <a:cs typeface="Times New Roman" panose="02020603050405020304" pitchFamily="18" charset="0"/>
              </a:rPr>
              <a:t> XML)</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PID block data should be encrypted with a dynamic session key using AES-256 symmetric algorithm.</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Session key, in turn, is encrypted with 2048-bit UIDAI public key using asymmetric algorithm</a:t>
            </a:r>
          </a:p>
          <a:p>
            <a:pPr marL="0" marR="0">
              <a:lnSpc>
                <a:spcPct val="115000"/>
              </a:lnSpc>
              <a:spcBef>
                <a:spcPts val="0"/>
              </a:spcBef>
              <a:spcAft>
                <a:spcPts val="10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Asymmetric Key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Also known as public key cryptography, uses public and private keys to encrypt and decrypt data. The keys are simply large numbers that have been paired together but are not identical (asymmetric). One key in the pair can be shared with everyone; it is called the public key. The other key in the pair is kept secret; it is called the private key. Either of the keys can be used to encrypt a message; the opposite key from the one used to encrypt the message is used for decryption.</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Many protocols like SSH, S/MIME, and SSL/TLS rely on asymmetric cryptography for encryption and digital signature functions. Encryption strength is directly tied to key size and doubling key length delivers an exponential increase in strength at the cost of performance.</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used to encrypt differs from key to be used for  decryption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Encryption using Public key</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Signing using Private key</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Strength lies in computational impracticality in deducing Private key from Public key</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Security lies in protecting Private key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Uses include Public key encryption and Digital Signatures</a:t>
            </a:r>
          </a:p>
          <a:p>
            <a:pPr marL="342900" marR="0" lvl="0" indent="-342900">
              <a:lnSpc>
                <a:spcPct val="115000"/>
              </a:lnSpc>
              <a:spcBef>
                <a:spcPts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Computational complexity limits usage for short messages</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RSA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Rivest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-Shamir-</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Adleman</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RSA derives its security from the computational difficulty of factoring large integers that are the product of two large prime numbers. The time it takes to factor the product of two sufficiently large primes is considered to be beyond the capabilities of most attackers. Key size: 1024, 2048, 4096</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Example: CCA uses RSA 2048 key for signing CA Certificate</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Deffie</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Hellman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of the most popular key-agreement algorithms. It is used by many protocols, including SSL/TLS.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Diffie</a:t>
            </a:r>
            <a:r>
              <a:rPr lang="en-US" sz="1200" dirty="0">
                <a:effectLst/>
                <a:latin typeface="Calibri" panose="020F0502020204030204" pitchFamily="34" charset="0"/>
                <a:ea typeface="Calibri" panose="020F0502020204030204" pitchFamily="34" charset="0"/>
                <a:cs typeface="Times New Roman" panose="02020603050405020304" pitchFamily="18" charset="0"/>
              </a:rPr>
              <a:t>-Hellman algorithm is being used to establish a shared secret that can be used for secret communications while exchanging data over a public network using the elliptic curve to generate points and get the secret key using the parameters.</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Example:</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Let us consider only 4 variables one prime P and G (a primitive root of P) and two private values a and b.</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 and G are both publicly available numbers. Users (say Alice and Bob) pick private values a and b and they generate a key and exchange it publicly, the opposite person received the key and from that generates a secret key after which they have the same secret key to encrypt.</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ALICE					BOB</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Public Keys available = P, G				Public Keys available = P, G</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Private Key Selected = a				Private Key Selected = b</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generated = x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G^a</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			Key generated = x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G^b</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a:t>
            </a:r>
          </a:p>
          <a:p>
            <a:pPr marL="914400" marR="0" indent="45720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Exchange of generated keys takes place</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received = y				key received = x</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Generated Secret Key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k_a</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y^a</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			Generated Secret Key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k_b</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x^b</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Algebraically it can be shown that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k_a</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Users now have a symmetric secret key to encrypt</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1" dirty="0"/>
          </a:p>
        </p:txBody>
      </p:sp>
      <p:sp>
        <p:nvSpPr>
          <p:cNvPr id="4" name="Slide Number Placeholder 3"/>
          <p:cNvSpPr>
            <a:spLocks noGrp="1"/>
          </p:cNvSpPr>
          <p:nvPr>
            <p:ph type="sldNum" sz="quarter" idx="10"/>
          </p:nvPr>
        </p:nvSpPr>
        <p:spPr/>
        <p:txBody>
          <a:bodyPr/>
          <a:lstStyle/>
          <a:p>
            <a:fld id="{4216F033-8BD1-4A97-86CD-09D1388C9AC8}" type="slidenum">
              <a:rPr lang="en-US" smtClean="0"/>
              <a:pPr/>
              <a:t>41</a:t>
            </a:fld>
            <a:endParaRPr lang="en-US"/>
          </a:p>
        </p:txBody>
      </p:sp>
    </p:spTree>
    <p:extLst>
      <p:ext uri="{BB962C8B-B14F-4D97-AF65-F5344CB8AC3E}">
        <p14:creationId xmlns:p14="http://schemas.microsoft.com/office/powerpoint/2010/main" val="4170901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0905AAF-9CF4-4539-B44F-120F93033D0E}" type="slidenum">
              <a:rPr lang="en-GB"/>
              <a:pPr/>
              <a:t>42</a:t>
            </a:fld>
            <a:endParaRPr lang="en-GB"/>
          </a:p>
        </p:txBody>
      </p:sp>
      <p:sp>
        <p:nvSpPr>
          <p:cNvPr id="774146" name="Rectangle 2"/>
          <p:cNvSpPr>
            <a:spLocks noGrp="1" noRot="1" noChangeAspect="1" noChangeArrowheads="1" noTextEdit="1"/>
          </p:cNvSpPr>
          <p:nvPr>
            <p:ph type="sldImg"/>
          </p:nvPr>
        </p:nvSpPr>
        <p:spPr>
          <a:xfrm>
            <a:off x="142875" y="766763"/>
            <a:ext cx="6813550" cy="3833812"/>
          </a:xfrm>
          <a:ln/>
        </p:spPr>
      </p:sp>
      <p:sp>
        <p:nvSpPr>
          <p:cNvPr id="774147" name="Rectangle 3"/>
          <p:cNvSpPr>
            <a:spLocks noGrp="1" noChangeArrowheads="1"/>
          </p:cNvSpPr>
          <p:nvPr>
            <p:ph type="body" idx="1"/>
          </p:nvPr>
        </p:nvSpPr>
        <p:spPr>
          <a:xfrm>
            <a:off x="709613" y="4854576"/>
            <a:ext cx="5680075" cy="4602163"/>
          </a:xfrm>
        </p:spPr>
        <p:txBody>
          <a:bodyPr/>
          <a:lstStyle/>
          <a:p>
            <a:endParaRPr lang="en-US"/>
          </a:p>
        </p:txBody>
      </p:sp>
    </p:spTree>
    <p:extLst>
      <p:ext uri="{BB962C8B-B14F-4D97-AF65-F5344CB8AC3E}">
        <p14:creationId xmlns:p14="http://schemas.microsoft.com/office/powerpoint/2010/main" val="2037676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13550" cy="3833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68B41A7-8522-4BA2-858B-690175CB5268}" type="slidenum">
              <a:rPr lang="en-GB" smtClean="0"/>
              <a:pPr/>
              <a:t>43</a:t>
            </a:fld>
            <a:endParaRPr lang="en-GB"/>
          </a:p>
        </p:txBody>
      </p:sp>
    </p:spTree>
    <p:extLst>
      <p:ext uri="{BB962C8B-B14F-4D97-AF65-F5344CB8AC3E}">
        <p14:creationId xmlns:p14="http://schemas.microsoft.com/office/powerpoint/2010/main" val="2190181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D5FC05D-2552-46CA-A9E2-89B3FCDC58F2}" type="slidenum">
              <a:rPr lang="en-GB"/>
              <a:pPr/>
              <a:t>44</a:t>
            </a:fld>
            <a:endParaRPr lang="en-GB"/>
          </a:p>
        </p:txBody>
      </p:sp>
      <p:sp>
        <p:nvSpPr>
          <p:cNvPr id="709634" name="Rectangle 2"/>
          <p:cNvSpPr>
            <a:spLocks noGrp="1" noRot="1" noChangeAspect="1" noChangeArrowheads="1" noTextEdit="1"/>
          </p:cNvSpPr>
          <p:nvPr>
            <p:ph type="sldImg"/>
          </p:nvPr>
        </p:nvSpPr>
        <p:spPr>
          <a:xfrm>
            <a:off x="142875" y="766763"/>
            <a:ext cx="6813550" cy="3833812"/>
          </a:xfrm>
          <a:ln/>
        </p:spPr>
      </p:sp>
      <p:sp>
        <p:nvSpPr>
          <p:cNvPr id="709635" name="Rectangle 3"/>
          <p:cNvSpPr>
            <a:spLocks noGrp="1" noChangeArrowheads="1"/>
          </p:cNvSpPr>
          <p:nvPr>
            <p:ph type="body" idx="1"/>
          </p:nvPr>
        </p:nvSpPr>
        <p:spPr>
          <a:xfrm>
            <a:off x="709613" y="4854576"/>
            <a:ext cx="5680075" cy="4602163"/>
          </a:xfrm>
        </p:spPr>
        <p:txBody>
          <a:bodyPr/>
          <a:lstStyle/>
          <a:p>
            <a:endParaRPr lang="en-US"/>
          </a:p>
        </p:txBody>
      </p:sp>
    </p:spTree>
    <p:extLst>
      <p:ext uri="{BB962C8B-B14F-4D97-AF65-F5344CB8AC3E}">
        <p14:creationId xmlns:p14="http://schemas.microsoft.com/office/powerpoint/2010/main" val="2533281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13550" cy="3833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68B41A7-8522-4BA2-858B-690175CB5268}" type="slidenum">
              <a:rPr lang="en-GB" smtClean="0"/>
              <a:pPr/>
              <a:t>46</a:t>
            </a:fld>
            <a:endParaRPr lang="en-GB"/>
          </a:p>
        </p:txBody>
      </p:sp>
    </p:spTree>
    <p:extLst>
      <p:ext uri="{BB962C8B-B14F-4D97-AF65-F5344CB8AC3E}">
        <p14:creationId xmlns:p14="http://schemas.microsoft.com/office/powerpoint/2010/main" val="3636233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13550" cy="3833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68B41A7-8522-4BA2-858B-690175CB5268}" type="slidenum">
              <a:rPr lang="en-GB" smtClean="0"/>
              <a:pPr/>
              <a:t>48</a:t>
            </a:fld>
            <a:endParaRPr lang="en-GB"/>
          </a:p>
        </p:txBody>
      </p:sp>
    </p:spTree>
    <p:extLst>
      <p:ext uri="{BB962C8B-B14F-4D97-AF65-F5344CB8AC3E}">
        <p14:creationId xmlns:p14="http://schemas.microsoft.com/office/powerpoint/2010/main" val="199281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Font typeface="Arial" panose="020B0604020202020204" pitchFamily="34" charset="0"/>
              <a:buNone/>
            </a:pPr>
            <a:fld id="{0DE217DB-DE9B-4E2D-87B1-6879F2E2C219}" type="slidenum">
              <a:rPr lang="en-US" altLang="en-US" smtClean="0">
                <a:latin typeface="Arial" panose="020B0604020202020204" pitchFamily="34" charset="0"/>
              </a:rPr>
              <a:pPr>
                <a:spcBef>
                  <a:spcPct val="0"/>
                </a:spcBef>
                <a:buFont typeface="Arial" panose="020B0604020202020204" pitchFamily="34" charset="0"/>
                <a:buNone/>
              </a:pPr>
              <a:t>8</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xfrm>
            <a:off x="685800" y="858838"/>
            <a:ext cx="5486400" cy="3086100"/>
          </a:xfrm>
          <a:ln w="12700" cap="flat">
            <a:solidFill>
              <a:schemeClr val="tx1"/>
            </a:solidFill>
          </a:ln>
        </p:spPr>
      </p:sp>
      <p:sp>
        <p:nvSpPr>
          <p:cNvPr id="26628" name="Rectangle 3"/>
          <p:cNvSpPr>
            <a:spLocks noGrp="1" noChangeArrowheads="1"/>
          </p:cNvSpPr>
          <p:nvPr>
            <p:ph type="body" idx="1"/>
          </p:nvPr>
        </p:nvSpPr>
        <p:spPr>
          <a:xfrm>
            <a:off x="914400" y="3794125"/>
            <a:ext cx="5027613" cy="4803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8" tIns="49207" rIns="95238" bIns="49207"/>
          <a:lstStyle/>
          <a:p>
            <a:pPr marL="111125" indent="-111125" defTabSz="939800"/>
            <a:r>
              <a:rPr lang="en-US" altLang="en-US"/>
              <a:t>Confidential information transmitting a public net</a:t>
            </a:r>
          </a:p>
          <a:p>
            <a:pPr marL="111125" indent="-111125" defTabSz="939800"/>
            <a:r>
              <a:rPr lang="en-US" altLang="en-US"/>
              <a:t>Copying then forwarding cannot be detected</a:t>
            </a:r>
          </a:p>
        </p:txBody>
      </p:sp>
    </p:spTree>
    <p:extLst>
      <p:ext uri="{BB962C8B-B14F-4D97-AF65-F5344CB8AC3E}">
        <p14:creationId xmlns:p14="http://schemas.microsoft.com/office/powerpoint/2010/main" val="155066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13550" cy="3833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68B41A7-8522-4BA2-858B-690175CB5268}" type="slidenum">
              <a:rPr lang="en-GB" smtClean="0"/>
              <a:pPr/>
              <a:t>50</a:t>
            </a:fld>
            <a:endParaRPr lang="en-GB"/>
          </a:p>
        </p:txBody>
      </p:sp>
    </p:spTree>
    <p:extLst>
      <p:ext uri="{BB962C8B-B14F-4D97-AF65-F5344CB8AC3E}">
        <p14:creationId xmlns:p14="http://schemas.microsoft.com/office/powerpoint/2010/main" val="2459329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13550" cy="3833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68B41A7-8522-4BA2-858B-690175CB5268}" type="slidenum">
              <a:rPr lang="en-GB" smtClean="0"/>
              <a:pPr/>
              <a:t>51</a:t>
            </a:fld>
            <a:endParaRPr lang="en-GB"/>
          </a:p>
        </p:txBody>
      </p:sp>
    </p:spTree>
    <p:extLst>
      <p:ext uri="{BB962C8B-B14F-4D97-AF65-F5344CB8AC3E}">
        <p14:creationId xmlns:p14="http://schemas.microsoft.com/office/powerpoint/2010/main" val="654243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C71E46F-9237-4B1B-A676-0F4F407B696B}" type="slidenum">
              <a:rPr lang="en-GB"/>
              <a:pPr/>
              <a:t>52</a:t>
            </a:fld>
            <a:endParaRPr lang="en-GB"/>
          </a:p>
        </p:txBody>
      </p:sp>
      <p:sp>
        <p:nvSpPr>
          <p:cNvPr id="819202" name="Rectangle 2"/>
          <p:cNvSpPr txBox="1">
            <a:spLocks noGrp="1" noRot="1" noChangeAspect="1" noChangeArrowheads="1" noTextEdit="1"/>
          </p:cNvSpPr>
          <p:nvPr>
            <p:ph type="sldImg"/>
          </p:nvPr>
        </p:nvSpPr>
        <p:spPr>
          <a:xfrm>
            <a:off x="139700" y="776288"/>
            <a:ext cx="6823075" cy="3838575"/>
          </a:xfrm>
          <a:ln/>
        </p:spPr>
      </p:sp>
      <p:sp>
        <p:nvSpPr>
          <p:cNvPr id="819203" name="Rectangle 3"/>
          <p:cNvSpPr txBox="1">
            <a:spLocks noGrp="1" noChangeArrowheads="1"/>
          </p:cNvSpPr>
          <p:nvPr>
            <p:ph type="body" idx="1"/>
          </p:nvPr>
        </p:nvSpPr>
        <p:spPr>
          <a:xfrm>
            <a:off x="709931" y="4860689"/>
            <a:ext cx="5682615" cy="4604861"/>
          </a:xfrm>
          <a:noFill/>
          <a:ln/>
        </p:spPr>
        <p:txBody>
          <a:bodyPr wrap="none" anchor="ctr"/>
          <a:lstStyle/>
          <a:p>
            <a:endParaRPr lang="en-US"/>
          </a:p>
        </p:txBody>
      </p:sp>
    </p:spTree>
    <p:extLst>
      <p:ext uri="{BB962C8B-B14F-4D97-AF65-F5344CB8AC3E}">
        <p14:creationId xmlns:p14="http://schemas.microsoft.com/office/powerpoint/2010/main" val="1189328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D3BF9D0-2906-4337-BD15-95BFD179E1CF}" type="slidenum">
              <a:rPr lang="en-GB"/>
              <a:pPr/>
              <a:t>53</a:t>
            </a:fld>
            <a:endParaRPr lang="en-GB"/>
          </a:p>
        </p:txBody>
      </p:sp>
      <p:sp>
        <p:nvSpPr>
          <p:cNvPr id="821250" name="Rectangle 2"/>
          <p:cNvSpPr txBox="1">
            <a:spLocks noGrp="1" noRot="1" noChangeAspect="1" noChangeArrowheads="1" noTextEdit="1"/>
          </p:cNvSpPr>
          <p:nvPr>
            <p:ph type="sldImg"/>
          </p:nvPr>
        </p:nvSpPr>
        <p:spPr>
          <a:xfrm>
            <a:off x="139700" y="776288"/>
            <a:ext cx="6823075" cy="3838575"/>
          </a:xfrm>
          <a:ln/>
        </p:spPr>
      </p:sp>
      <p:sp>
        <p:nvSpPr>
          <p:cNvPr id="821251" name="Rectangle 3"/>
          <p:cNvSpPr txBox="1">
            <a:spLocks noGrp="1" noChangeArrowheads="1"/>
          </p:cNvSpPr>
          <p:nvPr>
            <p:ph type="body" idx="1"/>
          </p:nvPr>
        </p:nvSpPr>
        <p:spPr>
          <a:xfrm>
            <a:off x="709931" y="4860689"/>
            <a:ext cx="5682615" cy="4604861"/>
          </a:xfrm>
          <a:noFill/>
          <a:ln/>
        </p:spPr>
        <p:txBody>
          <a:bodyPr wrap="none" anchor="ctr"/>
          <a:lstStyle/>
          <a:p>
            <a:endParaRPr lang="en-US"/>
          </a:p>
        </p:txBody>
      </p:sp>
    </p:spTree>
    <p:extLst>
      <p:ext uri="{BB962C8B-B14F-4D97-AF65-F5344CB8AC3E}">
        <p14:creationId xmlns:p14="http://schemas.microsoft.com/office/powerpoint/2010/main" val="1192988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13550" cy="3833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68B41A7-8522-4BA2-858B-690175CB5268}" type="slidenum">
              <a:rPr lang="en-GB" smtClean="0"/>
              <a:pPr/>
              <a:t>54</a:t>
            </a:fld>
            <a:endParaRPr lang="en-GB"/>
          </a:p>
        </p:txBody>
      </p:sp>
    </p:spTree>
    <p:extLst>
      <p:ext uri="{BB962C8B-B14F-4D97-AF65-F5344CB8AC3E}">
        <p14:creationId xmlns:p14="http://schemas.microsoft.com/office/powerpoint/2010/main" val="2757441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13550" cy="3833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68B41A7-8522-4BA2-858B-690175CB5268}" type="slidenum">
              <a:rPr lang="en-GB" smtClean="0"/>
              <a:pPr/>
              <a:t>56</a:t>
            </a:fld>
            <a:endParaRPr lang="en-GB"/>
          </a:p>
        </p:txBody>
      </p:sp>
    </p:spTree>
    <p:extLst>
      <p:ext uri="{BB962C8B-B14F-4D97-AF65-F5344CB8AC3E}">
        <p14:creationId xmlns:p14="http://schemas.microsoft.com/office/powerpoint/2010/main" val="4093929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4A2156E-19F5-4A51-A9CB-9B2FB287DCFA}" type="slidenum">
              <a:rPr lang="en-GB"/>
              <a:pPr/>
              <a:t>57</a:t>
            </a:fld>
            <a:endParaRPr lang="en-GB"/>
          </a:p>
        </p:txBody>
      </p:sp>
      <p:sp>
        <p:nvSpPr>
          <p:cNvPr id="286722" name="Rectangle 2"/>
          <p:cNvSpPr>
            <a:spLocks noGrp="1" noRot="1" noChangeAspect="1" noChangeArrowheads="1" noTextEdit="1"/>
          </p:cNvSpPr>
          <p:nvPr>
            <p:ph type="sldImg"/>
          </p:nvPr>
        </p:nvSpPr>
        <p:spPr>
          <a:xfrm>
            <a:off x="139700" y="766763"/>
            <a:ext cx="6823075" cy="3838575"/>
          </a:xfrm>
          <a:ln/>
        </p:spPr>
      </p:sp>
      <p:sp>
        <p:nvSpPr>
          <p:cNvPr id="286723" name="Rectangle 3"/>
          <p:cNvSpPr>
            <a:spLocks noGrp="1" noChangeArrowheads="1"/>
          </p:cNvSpPr>
          <p:nvPr>
            <p:ph type="body" idx="1"/>
          </p:nvPr>
        </p:nvSpPr>
        <p:spPr>
          <a:xfrm>
            <a:off x="710079" y="4860401"/>
            <a:ext cx="5682318" cy="4605106"/>
          </a:xfrm>
        </p:spPr>
        <p:txBody>
          <a:bodyPr/>
          <a:lstStyle/>
          <a:p>
            <a:endParaRPr lang="en-US"/>
          </a:p>
        </p:txBody>
      </p:sp>
    </p:spTree>
    <p:extLst>
      <p:ext uri="{BB962C8B-B14F-4D97-AF65-F5344CB8AC3E}">
        <p14:creationId xmlns:p14="http://schemas.microsoft.com/office/powerpoint/2010/main" val="4052716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16D4698-047A-480F-832E-3F0005F82248}" type="slidenum">
              <a:rPr lang="en-GB"/>
              <a:pPr/>
              <a:t>60</a:t>
            </a:fld>
            <a:endParaRPr lang="en-GB"/>
          </a:p>
        </p:txBody>
      </p:sp>
      <p:sp>
        <p:nvSpPr>
          <p:cNvPr id="284674" name="Rectangle 2"/>
          <p:cNvSpPr>
            <a:spLocks noGrp="1" noRot="1" noChangeAspect="1" noChangeArrowheads="1" noTextEdit="1"/>
          </p:cNvSpPr>
          <p:nvPr>
            <p:ph type="sldImg"/>
          </p:nvPr>
        </p:nvSpPr>
        <p:spPr>
          <a:xfrm>
            <a:off x="139700" y="766763"/>
            <a:ext cx="6823075" cy="3838575"/>
          </a:xfrm>
          <a:ln/>
        </p:spPr>
      </p:sp>
      <p:sp>
        <p:nvSpPr>
          <p:cNvPr id="284675" name="Rectangle 3"/>
          <p:cNvSpPr>
            <a:spLocks noGrp="1" noChangeArrowheads="1"/>
          </p:cNvSpPr>
          <p:nvPr>
            <p:ph type="body" idx="1"/>
          </p:nvPr>
        </p:nvSpPr>
        <p:spPr>
          <a:xfrm>
            <a:off x="710079" y="4860401"/>
            <a:ext cx="5682318" cy="4605106"/>
          </a:xfrm>
        </p:spPr>
        <p:txBody>
          <a:bodyPr/>
          <a:lstStyle/>
          <a:p>
            <a:endParaRPr lang="en-US"/>
          </a:p>
        </p:txBody>
      </p:sp>
    </p:spTree>
    <p:extLst>
      <p:ext uri="{BB962C8B-B14F-4D97-AF65-F5344CB8AC3E}">
        <p14:creationId xmlns:p14="http://schemas.microsoft.com/office/powerpoint/2010/main" val="3139050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9">
            <a:extLst>
              <a:ext uri="{FF2B5EF4-FFF2-40B4-BE49-F238E27FC236}">
                <a16:creationId xmlns:a16="http://schemas.microsoft.com/office/drawing/2014/main" id="{6CAAF5BC-1857-A6CE-E25B-3EB52BB3A79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9pPr>
          </a:lstStyle>
          <a:p>
            <a:fld id="{56A324B2-F52F-4BDE-AA3E-F00095E9F7C0}" type="slidenum">
              <a:rPr lang="en-GB" altLang="en-US">
                <a:solidFill>
                  <a:srgbClr val="000000"/>
                </a:solidFill>
                <a:latin typeface="Nimbus Roman No9 L" pitchFamily="16" charset="0"/>
              </a:rPr>
              <a:pPr/>
              <a:t>63</a:t>
            </a:fld>
            <a:endParaRPr lang="en-GB" altLang="en-US">
              <a:solidFill>
                <a:srgbClr val="000000"/>
              </a:solidFill>
              <a:latin typeface="Nimbus Roman No9 L" pitchFamily="16" charset="0"/>
            </a:endParaRPr>
          </a:p>
        </p:txBody>
      </p:sp>
      <p:sp>
        <p:nvSpPr>
          <p:cNvPr id="35843" name="Text Box 1">
            <a:extLst>
              <a:ext uri="{FF2B5EF4-FFF2-40B4-BE49-F238E27FC236}">
                <a16:creationId xmlns:a16="http://schemas.microsoft.com/office/drawing/2014/main" id="{9DAADFBB-2DE0-C24A-D84E-DEA6C566E91E}"/>
              </a:ext>
            </a:extLst>
          </p:cNvPr>
          <p:cNvSpPr txBox="1">
            <a:spLocks noChangeArrowheads="1"/>
          </p:cNvSpPr>
          <p:nvPr/>
        </p:nvSpPr>
        <p:spPr bwMode="auto">
          <a:xfrm>
            <a:off x="1371600" y="763588"/>
            <a:ext cx="5024438" cy="377031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endParaRPr lang="en-IN" altLang="en-US"/>
          </a:p>
        </p:txBody>
      </p:sp>
      <p:sp>
        <p:nvSpPr>
          <p:cNvPr id="35844" name="Rectangle 2">
            <a:extLst>
              <a:ext uri="{FF2B5EF4-FFF2-40B4-BE49-F238E27FC236}">
                <a16:creationId xmlns:a16="http://schemas.microsoft.com/office/drawing/2014/main" id="{830F5EA8-7552-2DB5-E9B8-F0B18D5E4EFD}"/>
              </a:ext>
            </a:extLst>
          </p:cNvPr>
          <p:cNvSpPr>
            <a:spLocks noGrp="1" noChangeArrowheads="1"/>
          </p:cNvSpPr>
          <p:nvPr>
            <p:ph type="body"/>
          </p:nvPr>
        </p:nvSpPr>
        <p:spPr>
          <a:xfrm>
            <a:off x="777875" y="4776788"/>
            <a:ext cx="619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9">
            <a:extLst>
              <a:ext uri="{FF2B5EF4-FFF2-40B4-BE49-F238E27FC236}">
                <a16:creationId xmlns:a16="http://schemas.microsoft.com/office/drawing/2014/main" id="{1320C5F0-AB88-2782-541F-7C8A192B205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9pPr>
          </a:lstStyle>
          <a:p>
            <a:fld id="{75C1E428-2A5E-4E48-B376-8407A7371872}" type="slidenum">
              <a:rPr lang="en-GB" altLang="en-US">
                <a:solidFill>
                  <a:srgbClr val="000000"/>
                </a:solidFill>
                <a:latin typeface="Nimbus Roman No9 L" pitchFamily="16" charset="0"/>
              </a:rPr>
              <a:pPr/>
              <a:t>64</a:t>
            </a:fld>
            <a:endParaRPr lang="en-GB" altLang="en-US">
              <a:solidFill>
                <a:srgbClr val="000000"/>
              </a:solidFill>
              <a:latin typeface="Nimbus Roman No9 L" pitchFamily="16" charset="0"/>
            </a:endParaRPr>
          </a:p>
        </p:txBody>
      </p:sp>
      <p:sp>
        <p:nvSpPr>
          <p:cNvPr id="36867" name="Text Box 1">
            <a:extLst>
              <a:ext uri="{FF2B5EF4-FFF2-40B4-BE49-F238E27FC236}">
                <a16:creationId xmlns:a16="http://schemas.microsoft.com/office/drawing/2014/main" id="{A99E65B1-843E-9F18-4D07-9114B3F211A4}"/>
              </a:ext>
            </a:extLst>
          </p:cNvPr>
          <p:cNvSpPr txBox="1">
            <a:spLocks noChangeArrowheads="1"/>
          </p:cNvSpPr>
          <p:nvPr/>
        </p:nvSpPr>
        <p:spPr bwMode="auto">
          <a:xfrm>
            <a:off x="1371600" y="763588"/>
            <a:ext cx="5024438" cy="377031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endParaRPr lang="en-IN" altLang="en-US"/>
          </a:p>
        </p:txBody>
      </p:sp>
      <p:sp>
        <p:nvSpPr>
          <p:cNvPr id="36868" name="Rectangle 2">
            <a:extLst>
              <a:ext uri="{FF2B5EF4-FFF2-40B4-BE49-F238E27FC236}">
                <a16:creationId xmlns:a16="http://schemas.microsoft.com/office/drawing/2014/main" id="{27D9CC50-6B80-025B-4DD1-5BFC9628E5CC}"/>
              </a:ext>
            </a:extLst>
          </p:cNvPr>
          <p:cNvSpPr>
            <a:spLocks noGrp="1" noChangeArrowheads="1"/>
          </p:cNvSpPr>
          <p:nvPr>
            <p:ph type="body"/>
          </p:nvPr>
        </p:nvSpPr>
        <p:spPr>
          <a:xfrm>
            <a:off x="777875" y="4776788"/>
            <a:ext cx="619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dirty="0"/>
              <a:t> American National Standards Institute (ANSI), the Institute of Electrical and Electronics Engineers (IEEE), and the International Organization for Standardization (ISO).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E567CBD-CFFD-43CC-A12E-387173349BDF}" type="slidenum">
              <a:rPr lang="en-GB"/>
              <a:pPr/>
              <a:t>9</a:t>
            </a:fld>
            <a:endParaRPr lang="en-GB"/>
          </a:p>
        </p:txBody>
      </p:sp>
      <p:sp>
        <p:nvSpPr>
          <p:cNvPr id="749570" name="Rectangle 2"/>
          <p:cNvSpPr>
            <a:spLocks noGrp="1" noChangeArrowheads="1"/>
          </p:cNvSpPr>
          <p:nvPr>
            <p:ph type="body" idx="1"/>
          </p:nvPr>
        </p:nvSpPr>
        <p:spPr>
          <a:xfrm>
            <a:off x="946151" y="4171950"/>
            <a:ext cx="5205413" cy="5283200"/>
          </a:xfrm>
          <a:ln/>
        </p:spPr>
        <p:txBody>
          <a:bodyPr lIns="102129" tIns="52767" rIns="102129" bIns="52767"/>
          <a:lstStyle/>
          <a:p>
            <a:pPr marL="117475" indent="-117475" defTabSz="984250"/>
            <a:r>
              <a:rPr lang="en-US"/>
              <a:t>Data corruption</a:t>
            </a:r>
          </a:p>
          <a:p>
            <a:pPr marL="593725" lvl="1" indent="-120650" defTabSz="984250"/>
            <a:r>
              <a:rPr lang="en-US"/>
              <a:t>Data is tampered in transit</a:t>
            </a:r>
          </a:p>
          <a:p>
            <a:pPr marL="593725" lvl="1" indent="-120650" defTabSz="984250"/>
            <a:r>
              <a:rPr lang="en-US"/>
              <a:t>Data is altered to change the eventual outcome</a:t>
            </a:r>
          </a:p>
        </p:txBody>
      </p:sp>
      <p:sp>
        <p:nvSpPr>
          <p:cNvPr id="749571" name="Rectangle 3"/>
          <p:cNvSpPr>
            <a:spLocks noGrp="1" noRot="1" noChangeAspect="1" noChangeArrowheads="1" noTextEdit="1"/>
          </p:cNvSpPr>
          <p:nvPr>
            <p:ph type="sldImg"/>
          </p:nvPr>
        </p:nvSpPr>
        <p:spPr>
          <a:xfrm>
            <a:off x="533400" y="944563"/>
            <a:ext cx="6032500" cy="3394075"/>
          </a:xfrm>
          <a:noFill/>
          <a:ln w="12700" cap="flat">
            <a:solidFill>
              <a:schemeClr val="tx1"/>
            </a:solidFill>
          </a:ln>
        </p:spPr>
      </p:sp>
    </p:spTree>
    <p:extLst>
      <p:ext uri="{BB962C8B-B14F-4D97-AF65-F5344CB8AC3E}">
        <p14:creationId xmlns:p14="http://schemas.microsoft.com/office/powerpoint/2010/main" val="3358210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9">
            <a:extLst>
              <a:ext uri="{FF2B5EF4-FFF2-40B4-BE49-F238E27FC236}">
                <a16:creationId xmlns:a16="http://schemas.microsoft.com/office/drawing/2014/main" id="{75D37B8A-4116-34C8-31AA-E05FA3809D4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9pPr>
          </a:lstStyle>
          <a:p>
            <a:fld id="{2059B0D9-9FD9-4A17-8725-3512BD530B55}" type="slidenum">
              <a:rPr lang="en-GB" altLang="en-US">
                <a:solidFill>
                  <a:srgbClr val="000000"/>
                </a:solidFill>
                <a:latin typeface="Nimbus Roman No9 L" pitchFamily="16" charset="0"/>
              </a:rPr>
              <a:pPr/>
              <a:t>65</a:t>
            </a:fld>
            <a:endParaRPr lang="en-GB" altLang="en-US">
              <a:solidFill>
                <a:srgbClr val="000000"/>
              </a:solidFill>
              <a:latin typeface="Nimbus Roman No9 L" pitchFamily="16" charset="0"/>
            </a:endParaRPr>
          </a:p>
        </p:txBody>
      </p:sp>
      <p:sp>
        <p:nvSpPr>
          <p:cNvPr id="39939" name="Text Box 1">
            <a:extLst>
              <a:ext uri="{FF2B5EF4-FFF2-40B4-BE49-F238E27FC236}">
                <a16:creationId xmlns:a16="http://schemas.microsoft.com/office/drawing/2014/main" id="{953ACBC4-FB9F-D35F-9E34-82FFA3C2401C}"/>
              </a:ext>
            </a:extLst>
          </p:cNvPr>
          <p:cNvSpPr txBox="1">
            <a:spLocks noChangeArrowheads="1"/>
          </p:cNvSpPr>
          <p:nvPr/>
        </p:nvSpPr>
        <p:spPr bwMode="auto">
          <a:xfrm>
            <a:off x="1371600" y="763588"/>
            <a:ext cx="5024438" cy="377031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endParaRPr lang="en-IN" altLang="en-US"/>
          </a:p>
        </p:txBody>
      </p:sp>
      <p:sp>
        <p:nvSpPr>
          <p:cNvPr id="39940" name="Rectangle 2">
            <a:extLst>
              <a:ext uri="{FF2B5EF4-FFF2-40B4-BE49-F238E27FC236}">
                <a16:creationId xmlns:a16="http://schemas.microsoft.com/office/drawing/2014/main" id="{6329102F-6EE0-6558-4A95-9643B92D105F}"/>
              </a:ext>
            </a:extLst>
          </p:cNvPr>
          <p:cNvSpPr>
            <a:spLocks noGrp="1" noChangeArrowheads="1"/>
          </p:cNvSpPr>
          <p:nvPr>
            <p:ph type="body"/>
          </p:nvPr>
        </p:nvSpPr>
        <p:spPr>
          <a:xfrm>
            <a:off x="777875" y="4776788"/>
            <a:ext cx="619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9">
            <a:extLst>
              <a:ext uri="{FF2B5EF4-FFF2-40B4-BE49-F238E27FC236}">
                <a16:creationId xmlns:a16="http://schemas.microsoft.com/office/drawing/2014/main" id="{E6E52652-5DB4-7806-9A73-E8C6D60639D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9pPr>
          </a:lstStyle>
          <a:p>
            <a:fld id="{31237444-BB01-4FCB-B8CF-2287A6546CDB}" type="slidenum">
              <a:rPr lang="en-GB" altLang="en-US">
                <a:solidFill>
                  <a:srgbClr val="000000"/>
                </a:solidFill>
                <a:latin typeface="Nimbus Roman No9 L" pitchFamily="16" charset="0"/>
              </a:rPr>
              <a:pPr/>
              <a:t>67</a:t>
            </a:fld>
            <a:endParaRPr lang="en-GB" altLang="en-US">
              <a:solidFill>
                <a:srgbClr val="000000"/>
              </a:solidFill>
              <a:latin typeface="Nimbus Roman No9 L" pitchFamily="16" charset="0"/>
            </a:endParaRPr>
          </a:p>
        </p:txBody>
      </p:sp>
      <p:sp>
        <p:nvSpPr>
          <p:cNvPr id="40963" name="Text Box 1">
            <a:extLst>
              <a:ext uri="{FF2B5EF4-FFF2-40B4-BE49-F238E27FC236}">
                <a16:creationId xmlns:a16="http://schemas.microsoft.com/office/drawing/2014/main" id="{F14C3433-392A-F9FA-EB04-5084F07FF240}"/>
              </a:ext>
            </a:extLst>
          </p:cNvPr>
          <p:cNvSpPr txBox="1">
            <a:spLocks noChangeArrowheads="1"/>
          </p:cNvSpPr>
          <p:nvPr/>
        </p:nvSpPr>
        <p:spPr bwMode="auto">
          <a:xfrm>
            <a:off x="1371600" y="763588"/>
            <a:ext cx="5024438" cy="377031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endParaRPr lang="en-IN" altLang="en-US"/>
          </a:p>
        </p:txBody>
      </p:sp>
      <p:sp>
        <p:nvSpPr>
          <p:cNvPr id="40964" name="Rectangle 2">
            <a:extLst>
              <a:ext uri="{FF2B5EF4-FFF2-40B4-BE49-F238E27FC236}">
                <a16:creationId xmlns:a16="http://schemas.microsoft.com/office/drawing/2014/main" id="{77536DD5-0C29-0118-AB94-4CB91DC7EC42}"/>
              </a:ext>
            </a:extLst>
          </p:cNvPr>
          <p:cNvSpPr>
            <a:spLocks noGrp="1" noChangeArrowheads="1"/>
          </p:cNvSpPr>
          <p:nvPr>
            <p:ph type="body"/>
          </p:nvPr>
        </p:nvSpPr>
        <p:spPr>
          <a:xfrm>
            <a:off x="777875" y="4776788"/>
            <a:ext cx="619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9">
            <a:extLst>
              <a:ext uri="{FF2B5EF4-FFF2-40B4-BE49-F238E27FC236}">
                <a16:creationId xmlns:a16="http://schemas.microsoft.com/office/drawing/2014/main" id="{D8968082-F696-47C4-DC2A-2122465F9F1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9pPr>
          </a:lstStyle>
          <a:p>
            <a:fld id="{0AF4422F-CB53-47CD-99E7-31B6BBA9CC66}" type="slidenum">
              <a:rPr lang="en-GB" altLang="en-US">
                <a:solidFill>
                  <a:srgbClr val="000000"/>
                </a:solidFill>
                <a:latin typeface="Nimbus Roman No9 L" pitchFamily="16" charset="0"/>
              </a:rPr>
              <a:pPr/>
              <a:t>68</a:t>
            </a:fld>
            <a:endParaRPr lang="en-GB" altLang="en-US">
              <a:solidFill>
                <a:srgbClr val="000000"/>
              </a:solidFill>
              <a:latin typeface="Nimbus Roman No9 L" pitchFamily="16" charset="0"/>
            </a:endParaRPr>
          </a:p>
        </p:txBody>
      </p:sp>
      <p:sp>
        <p:nvSpPr>
          <p:cNvPr id="41987" name="Text Box 1">
            <a:extLst>
              <a:ext uri="{FF2B5EF4-FFF2-40B4-BE49-F238E27FC236}">
                <a16:creationId xmlns:a16="http://schemas.microsoft.com/office/drawing/2014/main" id="{C863C8C9-CC89-5212-9F79-726483ED7C6B}"/>
              </a:ext>
            </a:extLst>
          </p:cNvPr>
          <p:cNvSpPr txBox="1">
            <a:spLocks noChangeArrowheads="1"/>
          </p:cNvSpPr>
          <p:nvPr/>
        </p:nvSpPr>
        <p:spPr bwMode="auto">
          <a:xfrm>
            <a:off x="1371600" y="763588"/>
            <a:ext cx="5024438" cy="377031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endParaRPr lang="en-IN" altLang="en-US"/>
          </a:p>
        </p:txBody>
      </p:sp>
      <p:sp>
        <p:nvSpPr>
          <p:cNvPr id="41988" name="Rectangle 2">
            <a:extLst>
              <a:ext uri="{FF2B5EF4-FFF2-40B4-BE49-F238E27FC236}">
                <a16:creationId xmlns:a16="http://schemas.microsoft.com/office/drawing/2014/main" id="{99F30FFD-B602-09AC-F89E-E7B34C4B58F4}"/>
              </a:ext>
            </a:extLst>
          </p:cNvPr>
          <p:cNvSpPr>
            <a:spLocks noGrp="1" noChangeArrowheads="1"/>
          </p:cNvSpPr>
          <p:nvPr>
            <p:ph type="body"/>
          </p:nvPr>
        </p:nvSpPr>
        <p:spPr>
          <a:xfrm>
            <a:off x="777875" y="4776788"/>
            <a:ext cx="619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9">
            <a:extLst>
              <a:ext uri="{FF2B5EF4-FFF2-40B4-BE49-F238E27FC236}">
                <a16:creationId xmlns:a16="http://schemas.microsoft.com/office/drawing/2014/main" id="{0A47B470-05E4-BC88-7CA9-A895212B97E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9pPr>
          </a:lstStyle>
          <a:p>
            <a:fld id="{7F2CC9BA-DEE6-45AC-A474-365540857C45}" type="slidenum">
              <a:rPr lang="en-GB" altLang="en-US">
                <a:solidFill>
                  <a:srgbClr val="000000"/>
                </a:solidFill>
                <a:latin typeface="Nimbus Roman No9 L" pitchFamily="16" charset="0"/>
              </a:rPr>
              <a:pPr/>
              <a:t>69</a:t>
            </a:fld>
            <a:endParaRPr lang="en-GB" altLang="en-US">
              <a:solidFill>
                <a:srgbClr val="000000"/>
              </a:solidFill>
              <a:latin typeface="Nimbus Roman No9 L" pitchFamily="16" charset="0"/>
            </a:endParaRPr>
          </a:p>
        </p:txBody>
      </p:sp>
      <p:sp>
        <p:nvSpPr>
          <p:cNvPr id="43011" name="Text Box 1">
            <a:extLst>
              <a:ext uri="{FF2B5EF4-FFF2-40B4-BE49-F238E27FC236}">
                <a16:creationId xmlns:a16="http://schemas.microsoft.com/office/drawing/2014/main" id="{B7C9637F-C0E0-B7E2-B201-E03F37EC6239}"/>
              </a:ext>
            </a:extLst>
          </p:cNvPr>
          <p:cNvSpPr txBox="1">
            <a:spLocks noChangeArrowheads="1"/>
          </p:cNvSpPr>
          <p:nvPr/>
        </p:nvSpPr>
        <p:spPr bwMode="auto">
          <a:xfrm>
            <a:off x="1371600" y="763588"/>
            <a:ext cx="5022850" cy="377031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endParaRPr lang="en-IN" altLang="en-US"/>
          </a:p>
        </p:txBody>
      </p:sp>
      <p:sp>
        <p:nvSpPr>
          <p:cNvPr id="43012" name="Rectangle 2">
            <a:extLst>
              <a:ext uri="{FF2B5EF4-FFF2-40B4-BE49-F238E27FC236}">
                <a16:creationId xmlns:a16="http://schemas.microsoft.com/office/drawing/2014/main" id="{AE02C925-A7D1-A30F-7B15-60F883E83FEE}"/>
              </a:ext>
            </a:extLst>
          </p:cNvPr>
          <p:cNvSpPr>
            <a:spLocks noGrp="1" noChangeArrowheads="1"/>
          </p:cNvSpPr>
          <p:nvPr>
            <p:ph type="body"/>
          </p:nvPr>
        </p:nvSpPr>
        <p:spPr>
          <a:xfrm>
            <a:off x="777875" y="4776788"/>
            <a:ext cx="619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9">
            <a:extLst>
              <a:ext uri="{FF2B5EF4-FFF2-40B4-BE49-F238E27FC236}">
                <a16:creationId xmlns:a16="http://schemas.microsoft.com/office/drawing/2014/main" id="{2C5B3505-2194-6255-69B0-FFB4E5264BF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9pPr>
          </a:lstStyle>
          <a:p>
            <a:fld id="{6DB989AE-94B5-44AD-8D16-F76748397750}" type="slidenum">
              <a:rPr lang="en-GB" altLang="en-US">
                <a:solidFill>
                  <a:srgbClr val="000000"/>
                </a:solidFill>
                <a:latin typeface="Nimbus Roman No9 L" pitchFamily="16" charset="0"/>
              </a:rPr>
              <a:pPr/>
              <a:t>70</a:t>
            </a:fld>
            <a:endParaRPr lang="en-GB" altLang="en-US">
              <a:solidFill>
                <a:srgbClr val="000000"/>
              </a:solidFill>
              <a:latin typeface="Nimbus Roman No9 L" pitchFamily="16" charset="0"/>
            </a:endParaRPr>
          </a:p>
        </p:txBody>
      </p:sp>
      <p:sp>
        <p:nvSpPr>
          <p:cNvPr id="44035" name="Text Box 1">
            <a:extLst>
              <a:ext uri="{FF2B5EF4-FFF2-40B4-BE49-F238E27FC236}">
                <a16:creationId xmlns:a16="http://schemas.microsoft.com/office/drawing/2014/main" id="{74BD4707-00A9-80B9-26AA-E16348A4849B}"/>
              </a:ext>
            </a:extLst>
          </p:cNvPr>
          <p:cNvSpPr txBox="1">
            <a:spLocks noChangeArrowheads="1"/>
          </p:cNvSpPr>
          <p:nvPr/>
        </p:nvSpPr>
        <p:spPr bwMode="auto">
          <a:xfrm>
            <a:off x="1371600" y="763588"/>
            <a:ext cx="5022850" cy="377031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endParaRPr lang="en-IN" altLang="en-US"/>
          </a:p>
        </p:txBody>
      </p:sp>
      <p:sp>
        <p:nvSpPr>
          <p:cNvPr id="44036" name="Rectangle 2">
            <a:extLst>
              <a:ext uri="{FF2B5EF4-FFF2-40B4-BE49-F238E27FC236}">
                <a16:creationId xmlns:a16="http://schemas.microsoft.com/office/drawing/2014/main" id="{22EB7AF2-5CE0-9F1E-5163-631BC96EB88F}"/>
              </a:ext>
            </a:extLst>
          </p:cNvPr>
          <p:cNvSpPr>
            <a:spLocks noGrp="1" noChangeArrowheads="1"/>
          </p:cNvSpPr>
          <p:nvPr>
            <p:ph type="body"/>
          </p:nvPr>
        </p:nvSpPr>
        <p:spPr>
          <a:xfrm>
            <a:off x="777875" y="4776788"/>
            <a:ext cx="619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9">
            <a:extLst>
              <a:ext uri="{FF2B5EF4-FFF2-40B4-BE49-F238E27FC236}">
                <a16:creationId xmlns:a16="http://schemas.microsoft.com/office/drawing/2014/main" id="{6FB73B2D-D3BD-290A-0743-803F07D6FE5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9pPr>
          </a:lstStyle>
          <a:p>
            <a:fld id="{5939E017-0280-4533-B2FB-AEA705B34E8B}" type="slidenum">
              <a:rPr lang="en-GB" altLang="en-US">
                <a:solidFill>
                  <a:srgbClr val="000000"/>
                </a:solidFill>
                <a:latin typeface="Nimbus Roman No9 L" pitchFamily="16" charset="0"/>
              </a:rPr>
              <a:pPr/>
              <a:t>72</a:t>
            </a:fld>
            <a:endParaRPr lang="en-GB" altLang="en-US">
              <a:solidFill>
                <a:srgbClr val="000000"/>
              </a:solidFill>
              <a:latin typeface="Nimbus Roman No9 L" pitchFamily="16" charset="0"/>
            </a:endParaRPr>
          </a:p>
        </p:txBody>
      </p:sp>
      <p:sp>
        <p:nvSpPr>
          <p:cNvPr id="46083" name="Text Box 1">
            <a:extLst>
              <a:ext uri="{FF2B5EF4-FFF2-40B4-BE49-F238E27FC236}">
                <a16:creationId xmlns:a16="http://schemas.microsoft.com/office/drawing/2014/main" id="{ACF3EA9E-4D85-5A08-032B-FD9FF0496410}"/>
              </a:ext>
            </a:extLst>
          </p:cNvPr>
          <p:cNvSpPr txBox="1">
            <a:spLocks noChangeArrowheads="1"/>
          </p:cNvSpPr>
          <p:nvPr/>
        </p:nvSpPr>
        <p:spPr bwMode="auto">
          <a:xfrm>
            <a:off x="1371600" y="763588"/>
            <a:ext cx="5022850" cy="377031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endParaRPr lang="en-IN" altLang="en-US"/>
          </a:p>
        </p:txBody>
      </p:sp>
      <p:sp>
        <p:nvSpPr>
          <p:cNvPr id="46084" name="Rectangle 2">
            <a:extLst>
              <a:ext uri="{FF2B5EF4-FFF2-40B4-BE49-F238E27FC236}">
                <a16:creationId xmlns:a16="http://schemas.microsoft.com/office/drawing/2014/main" id="{B23EF385-BB15-437D-1ACB-042DA1DF4BC7}"/>
              </a:ext>
            </a:extLst>
          </p:cNvPr>
          <p:cNvSpPr>
            <a:spLocks noGrp="1" noChangeArrowheads="1"/>
          </p:cNvSpPr>
          <p:nvPr>
            <p:ph type="body"/>
          </p:nvPr>
        </p:nvSpPr>
        <p:spPr>
          <a:xfrm>
            <a:off x="777875" y="4776788"/>
            <a:ext cx="619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9">
            <a:extLst>
              <a:ext uri="{FF2B5EF4-FFF2-40B4-BE49-F238E27FC236}">
                <a16:creationId xmlns:a16="http://schemas.microsoft.com/office/drawing/2014/main" id="{B98B5DEB-927A-D16F-06B9-23F8D898D34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9pPr>
          </a:lstStyle>
          <a:p>
            <a:fld id="{1EDD78E6-948A-4C62-9F97-2DB64C52E70E}" type="slidenum">
              <a:rPr lang="en-GB" altLang="en-US">
                <a:solidFill>
                  <a:srgbClr val="000000"/>
                </a:solidFill>
                <a:latin typeface="Nimbus Roman No9 L" pitchFamily="16" charset="0"/>
              </a:rPr>
              <a:pPr/>
              <a:t>73</a:t>
            </a:fld>
            <a:endParaRPr lang="en-GB" altLang="en-US">
              <a:solidFill>
                <a:srgbClr val="000000"/>
              </a:solidFill>
              <a:latin typeface="Nimbus Roman No9 L" pitchFamily="16" charset="0"/>
            </a:endParaRPr>
          </a:p>
        </p:txBody>
      </p:sp>
      <p:sp>
        <p:nvSpPr>
          <p:cNvPr id="48131" name="Text Box 1">
            <a:extLst>
              <a:ext uri="{FF2B5EF4-FFF2-40B4-BE49-F238E27FC236}">
                <a16:creationId xmlns:a16="http://schemas.microsoft.com/office/drawing/2014/main" id="{C55FD393-3B81-4AC7-D582-6C325381C83F}"/>
              </a:ext>
            </a:extLst>
          </p:cNvPr>
          <p:cNvSpPr txBox="1">
            <a:spLocks noChangeArrowheads="1"/>
          </p:cNvSpPr>
          <p:nvPr/>
        </p:nvSpPr>
        <p:spPr bwMode="auto">
          <a:xfrm>
            <a:off x="1371600" y="763588"/>
            <a:ext cx="5013325" cy="377031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endParaRPr lang="en-IN" altLang="en-US"/>
          </a:p>
        </p:txBody>
      </p:sp>
      <p:sp>
        <p:nvSpPr>
          <p:cNvPr id="48132" name="Rectangle 2">
            <a:extLst>
              <a:ext uri="{FF2B5EF4-FFF2-40B4-BE49-F238E27FC236}">
                <a16:creationId xmlns:a16="http://schemas.microsoft.com/office/drawing/2014/main" id="{E8C3C21B-05CD-72EE-3BD6-C6A7E77D984D}"/>
              </a:ext>
            </a:extLst>
          </p:cNvPr>
          <p:cNvSpPr>
            <a:spLocks noGrp="1" noChangeArrowheads="1"/>
          </p:cNvSpPr>
          <p:nvPr>
            <p:ph type="body"/>
          </p:nvPr>
        </p:nvSpPr>
        <p:spPr>
          <a:xfrm>
            <a:off x="777875" y="4776788"/>
            <a:ext cx="619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9">
            <a:extLst>
              <a:ext uri="{FF2B5EF4-FFF2-40B4-BE49-F238E27FC236}">
                <a16:creationId xmlns:a16="http://schemas.microsoft.com/office/drawing/2014/main" id="{7CF2A737-7ACB-2D14-202F-9A1A5FE40F0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9pPr>
          </a:lstStyle>
          <a:p>
            <a:fld id="{FEC79D73-64EC-48AC-AF54-3592C680D7B9}" type="slidenum">
              <a:rPr lang="en-GB" altLang="en-US">
                <a:solidFill>
                  <a:srgbClr val="000000"/>
                </a:solidFill>
                <a:latin typeface="Nimbus Roman No9 L" pitchFamily="16" charset="0"/>
              </a:rPr>
              <a:pPr/>
              <a:t>74</a:t>
            </a:fld>
            <a:endParaRPr lang="en-GB" altLang="en-US">
              <a:solidFill>
                <a:srgbClr val="000000"/>
              </a:solidFill>
              <a:latin typeface="Nimbus Roman No9 L" pitchFamily="16" charset="0"/>
            </a:endParaRPr>
          </a:p>
        </p:txBody>
      </p:sp>
      <p:sp>
        <p:nvSpPr>
          <p:cNvPr id="49155" name="Text Box 1">
            <a:extLst>
              <a:ext uri="{FF2B5EF4-FFF2-40B4-BE49-F238E27FC236}">
                <a16:creationId xmlns:a16="http://schemas.microsoft.com/office/drawing/2014/main" id="{A06169FE-91E6-E94A-8445-9A76209924FD}"/>
              </a:ext>
            </a:extLst>
          </p:cNvPr>
          <p:cNvSpPr txBox="1">
            <a:spLocks noChangeArrowheads="1"/>
          </p:cNvSpPr>
          <p:nvPr/>
        </p:nvSpPr>
        <p:spPr bwMode="auto">
          <a:xfrm>
            <a:off x="1371600" y="763588"/>
            <a:ext cx="5013325" cy="377031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endParaRPr lang="en-IN" altLang="en-US"/>
          </a:p>
        </p:txBody>
      </p:sp>
      <p:sp>
        <p:nvSpPr>
          <p:cNvPr id="49156" name="Rectangle 2">
            <a:extLst>
              <a:ext uri="{FF2B5EF4-FFF2-40B4-BE49-F238E27FC236}">
                <a16:creationId xmlns:a16="http://schemas.microsoft.com/office/drawing/2014/main" id="{4DCCB4E2-4036-ED07-850F-8042EE5B560E}"/>
              </a:ext>
            </a:extLst>
          </p:cNvPr>
          <p:cNvSpPr>
            <a:spLocks noGrp="1" noChangeArrowheads="1"/>
          </p:cNvSpPr>
          <p:nvPr>
            <p:ph type="body"/>
          </p:nvPr>
        </p:nvSpPr>
        <p:spPr>
          <a:xfrm>
            <a:off x="777875" y="4776788"/>
            <a:ext cx="619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9">
            <a:extLst>
              <a:ext uri="{FF2B5EF4-FFF2-40B4-BE49-F238E27FC236}">
                <a16:creationId xmlns:a16="http://schemas.microsoft.com/office/drawing/2014/main" id="{CCD3EA48-7C47-5C03-6DEE-7BE9B150EF5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9pPr>
          </a:lstStyle>
          <a:p>
            <a:fld id="{DC2B924A-1847-4FD0-89DA-5E9A6C7DC78F}" type="slidenum">
              <a:rPr lang="en-GB" altLang="en-US">
                <a:solidFill>
                  <a:srgbClr val="000000"/>
                </a:solidFill>
                <a:latin typeface="Nimbus Roman No9 L" pitchFamily="16" charset="0"/>
              </a:rPr>
              <a:pPr/>
              <a:t>75</a:t>
            </a:fld>
            <a:endParaRPr lang="en-GB" altLang="en-US">
              <a:solidFill>
                <a:srgbClr val="000000"/>
              </a:solidFill>
              <a:latin typeface="Nimbus Roman No9 L" pitchFamily="16" charset="0"/>
            </a:endParaRPr>
          </a:p>
        </p:txBody>
      </p:sp>
      <p:sp>
        <p:nvSpPr>
          <p:cNvPr id="50179" name="Text Box 1">
            <a:extLst>
              <a:ext uri="{FF2B5EF4-FFF2-40B4-BE49-F238E27FC236}">
                <a16:creationId xmlns:a16="http://schemas.microsoft.com/office/drawing/2014/main" id="{14205919-E0DD-CBFF-4E99-6741A17A85A1}"/>
              </a:ext>
            </a:extLst>
          </p:cNvPr>
          <p:cNvSpPr txBox="1">
            <a:spLocks noChangeArrowheads="1"/>
          </p:cNvSpPr>
          <p:nvPr/>
        </p:nvSpPr>
        <p:spPr bwMode="auto">
          <a:xfrm>
            <a:off x="1371600" y="763588"/>
            <a:ext cx="5013325" cy="377031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endParaRPr lang="en-IN" altLang="en-US"/>
          </a:p>
        </p:txBody>
      </p:sp>
      <p:sp>
        <p:nvSpPr>
          <p:cNvPr id="50180" name="Rectangle 2">
            <a:extLst>
              <a:ext uri="{FF2B5EF4-FFF2-40B4-BE49-F238E27FC236}">
                <a16:creationId xmlns:a16="http://schemas.microsoft.com/office/drawing/2014/main" id="{7D4AABEF-F0D7-A6C7-10D7-2D843A50B81F}"/>
              </a:ext>
            </a:extLst>
          </p:cNvPr>
          <p:cNvSpPr>
            <a:spLocks noGrp="1" noChangeArrowheads="1"/>
          </p:cNvSpPr>
          <p:nvPr>
            <p:ph type="body"/>
          </p:nvPr>
        </p:nvSpPr>
        <p:spPr>
          <a:xfrm>
            <a:off x="777875" y="4776788"/>
            <a:ext cx="619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9">
            <a:extLst>
              <a:ext uri="{FF2B5EF4-FFF2-40B4-BE49-F238E27FC236}">
                <a16:creationId xmlns:a16="http://schemas.microsoft.com/office/drawing/2014/main" id="{B4559076-6A42-1414-19D3-CEB166E9F66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9pPr>
          </a:lstStyle>
          <a:p>
            <a:fld id="{46B43110-3B3C-40BF-8119-15FD2D1B3973}" type="slidenum">
              <a:rPr lang="en-GB" altLang="en-US">
                <a:solidFill>
                  <a:srgbClr val="000000"/>
                </a:solidFill>
                <a:latin typeface="Nimbus Roman No9 L" pitchFamily="16" charset="0"/>
              </a:rPr>
              <a:pPr/>
              <a:t>76</a:t>
            </a:fld>
            <a:endParaRPr lang="en-GB" altLang="en-US">
              <a:solidFill>
                <a:srgbClr val="000000"/>
              </a:solidFill>
              <a:latin typeface="Nimbus Roman No9 L" pitchFamily="16" charset="0"/>
            </a:endParaRPr>
          </a:p>
        </p:txBody>
      </p:sp>
      <p:sp>
        <p:nvSpPr>
          <p:cNvPr id="51203" name="Text Box 1">
            <a:extLst>
              <a:ext uri="{FF2B5EF4-FFF2-40B4-BE49-F238E27FC236}">
                <a16:creationId xmlns:a16="http://schemas.microsoft.com/office/drawing/2014/main" id="{22C4179C-EB98-37A2-2080-E3934C182715}"/>
              </a:ext>
            </a:extLst>
          </p:cNvPr>
          <p:cNvSpPr txBox="1">
            <a:spLocks noChangeArrowheads="1"/>
          </p:cNvSpPr>
          <p:nvPr/>
        </p:nvSpPr>
        <p:spPr bwMode="auto">
          <a:xfrm>
            <a:off x="1371600" y="763588"/>
            <a:ext cx="5013325" cy="377031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endParaRPr lang="en-IN" altLang="en-US"/>
          </a:p>
        </p:txBody>
      </p:sp>
      <p:sp>
        <p:nvSpPr>
          <p:cNvPr id="51204" name="Rectangle 2">
            <a:extLst>
              <a:ext uri="{FF2B5EF4-FFF2-40B4-BE49-F238E27FC236}">
                <a16:creationId xmlns:a16="http://schemas.microsoft.com/office/drawing/2014/main" id="{484A04DA-0854-D84B-1788-6EF61510DA82}"/>
              </a:ext>
            </a:extLst>
          </p:cNvPr>
          <p:cNvSpPr>
            <a:spLocks noGrp="1" noChangeArrowheads="1"/>
          </p:cNvSpPr>
          <p:nvPr>
            <p:ph type="body"/>
          </p:nvPr>
        </p:nvSpPr>
        <p:spPr>
          <a:xfrm>
            <a:off x="777875" y="4776788"/>
            <a:ext cx="619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F020D8D-4DB5-4CD9-A83A-2ACFF063EAFA}" type="slidenum">
              <a:rPr lang="en-GB"/>
              <a:pPr/>
              <a:t>10</a:t>
            </a:fld>
            <a:endParaRPr lang="en-GB"/>
          </a:p>
        </p:txBody>
      </p:sp>
      <p:sp>
        <p:nvSpPr>
          <p:cNvPr id="751618" name="Rectangle 2"/>
          <p:cNvSpPr>
            <a:spLocks noGrp="1" noChangeArrowheads="1"/>
          </p:cNvSpPr>
          <p:nvPr>
            <p:ph type="body" idx="1"/>
          </p:nvPr>
        </p:nvSpPr>
        <p:spPr>
          <a:xfrm>
            <a:off x="946151" y="4171950"/>
            <a:ext cx="5205413" cy="5283200"/>
          </a:xfrm>
          <a:ln/>
        </p:spPr>
        <p:txBody>
          <a:bodyPr lIns="102129" tIns="52767" rIns="102129" bIns="52767"/>
          <a:lstStyle/>
          <a:p>
            <a:pPr marL="117475" indent="-117475" defTabSz="984250"/>
            <a:r>
              <a:rPr lang="en-US"/>
              <a:t>Impersonation is a spoofing type of attack</a:t>
            </a:r>
          </a:p>
          <a:p>
            <a:pPr marL="117475" indent="-117475" defTabSz="984250"/>
            <a:r>
              <a:rPr lang="en-US"/>
              <a:t>Wily hacker impersonates someone else and convinces a third party to divulge confidential information or make a transaction on behalf of the victim</a:t>
            </a:r>
          </a:p>
        </p:txBody>
      </p:sp>
      <p:sp>
        <p:nvSpPr>
          <p:cNvPr id="751619" name="Rectangle 3"/>
          <p:cNvSpPr>
            <a:spLocks noGrp="1" noRot="1" noChangeAspect="1" noChangeArrowheads="1" noTextEdit="1"/>
          </p:cNvSpPr>
          <p:nvPr>
            <p:ph type="sldImg"/>
          </p:nvPr>
        </p:nvSpPr>
        <p:spPr>
          <a:xfrm>
            <a:off x="533400" y="944563"/>
            <a:ext cx="6032500" cy="3394075"/>
          </a:xfrm>
          <a:noFill/>
          <a:ln w="12700" cap="flat">
            <a:solidFill>
              <a:schemeClr val="tx1"/>
            </a:solidFill>
          </a:ln>
        </p:spPr>
      </p:sp>
    </p:spTree>
    <p:extLst>
      <p:ext uri="{BB962C8B-B14F-4D97-AF65-F5344CB8AC3E}">
        <p14:creationId xmlns:p14="http://schemas.microsoft.com/office/powerpoint/2010/main" val="3724209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9">
            <a:extLst>
              <a:ext uri="{FF2B5EF4-FFF2-40B4-BE49-F238E27FC236}">
                <a16:creationId xmlns:a16="http://schemas.microsoft.com/office/drawing/2014/main" id="{B4559076-6A42-1414-19D3-CEB166E9F66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9pPr>
          </a:lstStyle>
          <a:p>
            <a:fld id="{46B43110-3B3C-40BF-8119-15FD2D1B3973}" type="slidenum">
              <a:rPr lang="en-GB" altLang="en-US">
                <a:solidFill>
                  <a:srgbClr val="000000"/>
                </a:solidFill>
                <a:latin typeface="Nimbus Roman No9 L" pitchFamily="16" charset="0"/>
              </a:rPr>
              <a:pPr/>
              <a:t>77</a:t>
            </a:fld>
            <a:endParaRPr lang="en-GB" altLang="en-US">
              <a:solidFill>
                <a:srgbClr val="000000"/>
              </a:solidFill>
              <a:latin typeface="Nimbus Roman No9 L" pitchFamily="16" charset="0"/>
            </a:endParaRPr>
          </a:p>
        </p:txBody>
      </p:sp>
      <p:sp>
        <p:nvSpPr>
          <p:cNvPr id="51203" name="Text Box 1">
            <a:extLst>
              <a:ext uri="{FF2B5EF4-FFF2-40B4-BE49-F238E27FC236}">
                <a16:creationId xmlns:a16="http://schemas.microsoft.com/office/drawing/2014/main" id="{22C4179C-EB98-37A2-2080-E3934C182715}"/>
              </a:ext>
            </a:extLst>
          </p:cNvPr>
          <p:cNvSpPr txBox="1">
            <a:spLocks noChangeArrowheads="1"/>
          </p:cNvSpPr>
          <p:nvPr/>
        </p:nvSpPr>
        <p:spPr bwMode="auto">
          <a:xfrm>
            <a:off x="1371600" y="763588"/>
            <a:ext cx="5013325" cy="377031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endParaRPr lang="en-IN" altLang="en-US"/>
          </a:p>
        </p:txBody>
      </p:sp>
      <p:sp>
        <p:nvSpPr>
          <p:cNvPr id="51204" name="Rectangle 2">
            <a:extLst>
              <a:ext uri="{FF2B5EF4-FFF2-40B4-BE49-F238E27FC236}">
                <a16:creationId xmlns:a16="http://schemas.microsoft.com/office/drawing/2014/main" id="{484A04DA-0854-D84B-1788-6EF61510DA82}"/>
              </a:ext>
            </a:extLst>
          </p:cNvPr>
          <p:cNvSpPr>
            <a:spLocks noGrp="1" noChangeArrowheads="1"/>
          </p:cNvSpPr>
          <p:nvPr>
            <p:ph type="body"/>
          </p:nvPr>
        </p:nvSpPr>
        <p:spPr>
          <a:xfrm>
            <a:off x="777875" y="4776788"/>
            <a:ext cx="619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1429654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9">
            <a:extLst>
              <a:ext uri="{FF2B5EF4-FFF2-40B4-BE49-F238E27FC236}">
                <a16:creationId xmlns:a16="http://schemas.microsoft.com/office/drawing/2014/main" id="{EA68601B-BF9D-493B-81E8-08D99BE4211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Arial Unicode MS" pitchFamily="34" charset="-128"/>
              </a:defRPr>
            </a:lvl9pPr>
          </a:lstStyle>
          <a:p>
            <a:fld id="{0AA7D1E3-504E-4ABB-B7A4-44E8F1DCB55D}" type="slidenum">
              <a:rPr lang="en-GB" altLang="en-US">
                <a:solidFill>
                  <a:srgbClr val="000000"/>
                </a:solidFill>
                <a:latin typeface="Nimbus Roman No9 L" pitchFamily="16" charset="0"/>
              </a:rPr>
              <a:pPr/>
              <a:t>78</a:t>
            </a:fld>
            <a:endParaRPr lang="en-GB" altLang="en-US">
              <a:solidFill>
                <a:srgbClr val="000000"/>
              </a:solidFill>
              <a:latin typeface="Nimbus Roman No9 L" pitchFamily="16" charset="0"/>
            </a:endParaRPr>
          </a:p>
        </p:txBody>
      </p:sp>
      <p:sp>
        <p:nvSpPr>
          <p:cNvPr id="52227" name="Text Box 1">
            <a:extLst>
              <a:ext uri="{FF2B5EF4-FFF2-40B4-BE49-F238E27FC236}">
                <a16:creationId xmlns:a16="http://schemas.microsoft.com/office/drawing/2014/main" id="{EF2BEEC9-E615-4449-0940-51BFA48023D5}"/>
              </a:ext>
            </a:extLst>
          </p:cNvPr>
          <p:cNvSpPr txBox="1">
            <a:spLocks noChangeArrowheads="1"/>
          </p:cNvSpPr>
          <p:nvPr/>
        </p:nvSpPr>
        <p:spPr bwMode="auto">
          <a:xfrm>
            <a:off x="1371600" y="763588"/>
            <a:ext cx="5013325" cy="377031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endParaRPr lang="en-IN" altLang="en-US"/>
          </a:p>
        </p:txBody>
      </p:sp>
      <p:sp>
        <p:nvSpPr>
          <p:cNvPr id="52228" name="Rectangle 2">
            <a:extLst>
              <a:ext uri="{FF2B5EF4-FFF2-40B4-BE49-F238E27FC236}">
                <a16:creationId xmlns:a16="http://schemas.microsoft.com/office/drawing/2014/main" id="{73634BDC-4338-4BBF-5552-0930E38B2D19}"/>
              </a:ext>
            </a:extLst>
          </p:cNvPr>
          <p:cNvSpPr>
            <a:spLocks noGrp="1" noChangeArrowheads="1"/>
          </p:cNvSpPr>
          <p:nvPr>
            <p:ph type="body"/>
          </p:nvPr>
        </p:nvSpPr>
        <p:spPr>
          <a:xfrm>
            <a:off x="777875" y="4776788"/>
            <a:ext cx="61976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p:nvPr>
        </p:nvSpPr>
        <p:spPr/>
        <p:txBody>
          <a:bodyPr/>
          <a:lstStyle/>
          <a:p>
            <a:fld id="{F68B41A7-8522-4BA2-858B-690175CB5268}" type="slidenum">
              <a:rPr lang="en-GB" smtClean="0"/>
              <a:pPr/>
              <a:t>79</a:t>
            </a:fld>
            <a:endParaRPr lang="en-GB"/>
          </a:p>
        </p:txBody>
      </p:sp>
    </p:spTree>
    <p:extLst>
      <p:ext uri="{BB962C8B-B14F-4D97-AF65-F5344CB8AC3E}">
        <p14:creationId xmlns:p14="http://schemas.microsoft.com/office/powerpoint/2010/main" val="26849284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D747D13-6C0F-407F-B0B4-3391BF6759CA}" type="slidenum">
              <a:rPr lang="en-GB"/>
              <a:pPr/>
              <a:t>81</a:t>
            </a:fld>
            <a:endParaRPr lang="en-GB"/>
          </a:p>
        </p:txBody>
      </p:sp>
      <p:sp>
        <p:nvSpPr>
          <p:cNvPr id="137218" name="Rectangle 2"/>
          <p:cNvSpPr>
            <a:spLocks noGrp="1" noRot="1" noChangeAspect="1" noChangeArrowheads="1" noTextEdit="1"/>
          </p:cNvSpPr>
          <p:nvPr>
            <p:ph type="sldImg"/>
          </p:nvPr>
        </p:nvSpPr>
        <p:spPr>
          <a:xfrm>
            <a:off x="139700" y="766763"/>
            <a:ext cx="6813550" cy="3833812"/>
          </a:xfrm>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9781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Symmetric Key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An encryption system in which the sender and receiver of a message share a single, common key that is used to encrypt and decrypt the message. </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 = encrypt( plaintext, key )</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plaintext = decrypt(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 key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Symmetric-key systems are simpler and faster</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Useful if you want to encrypt files on your computer</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case of data exchange, the two parties must somehow exchange the key in a secure way.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Challenge</a:t>
            </a:r>
          </a:p>
          <a:p>
            <a:pPr marL="742950" marR="0" lvl="1" indent="-285750">
              <a:lnSpc>
                <a:spcPct val="115000"/>
              </a:lnSpc>
              <a:spcBef>
                <a:spcPts val="0"/>
              </a:spcBef>
              <a:spcAft>
                <a:spcPts val="10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distribution </a:t>
            </a:r>
          </a:p>
          <a:p>
            <a:pPr marL="742950" marR="0" lvl="1" indent="-285750">
              <a:lnSpc>
                <a:spcPct val="115000"/>
              </a:lnSpc>
              <a:spcBef>
                <a:spcPts val="0"/>
              </a:spcBef>
              <a:spcAft>
                <a:spcPts val="10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management</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Non Repudiation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Data Encryption Standard (DES)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Data Encryption Standard (DES) was a standard for encryption from 1976 to about 2000, and has been widely used during (and since) that period internationally. Published by the National Institute of Standards and Technology (NIST). It uses 16 round structure. The block size is 64-bit. Though, key length is 64-bit, DES has an effective key length of 56 bits, since 8 of the 64 bits of the key are not used by the encryption algorithm (function as check bits only).</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Advanced encryption standard (AES)</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DES is now considered to be insecure for many applications; this is chiefly due to the 56-bit key size being too small.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Advanced Encryption Standard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AES</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the result of a 5-year US government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standardisation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process to select a replacement for DES. Longer key: key size of 128, 192 or 256 bits. AES uses operations in finite fields (roughly, modulo arithmetic) which makes things harder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cryptanalyse</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TripleDES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speed of exhaustive key searches against DES after 1990 began to cause discomfort amongst users of DES. However, users did not want to replace DES as it takes an enormous amount of time and money to change encryption algorithms that are widely adopted and embedded in large security architectures. The pragmatic approach was not to abandon the DES completely, but to change the manner in which DES is used. This led to the modified schemes of Triple DES (sometimes known as 3DES). </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using 3TDES, user first generate and distribute a 3TDES key K, which consists of three different DES keys K1, K2 and K3. This means that the actual 3TDES key has length 3×56 = 168 bits. The encryption scheme is illustrated as follows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Encrypt the plaintext blocks using single DES with key K1.</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decrypt the output of step 1 using single DES with key K2.</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Finally, encrypt the output of step 2 using single DES with key K3.</a:t>
            </a:r>
          </a:p>
          <a:p>
            <a:pPr marL="342900" marR="0" lvl="0" indent="-342900">
              <a:lnSpc>
                <a:spcPct val="115000"/>
              </a:lnSpc>
              <a:spcBef>
                <a:spcPts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output of step 3 is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Decryption of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a reverse process. User first decrypt using K3, then encrypt with K2, and finally decrypt with K1.</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Example</a:t>
            </a:r>
          </a:p>
          <a:p>
            <a:pPr marL="0" marR="0">
              <a:lnSpc>
                <a:spcPct val="115000"/>
              </a:lnSpc>
              <a:spcBef>
                <a:spcPts val="0"/>
              </a:spcBef>
              <a:spcAft>
                <a:spcPts val="10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Example: Authentication Factor Encryption Aadhaar has following elements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ci=""&gt;encrypted and encoded session key&lt;/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i="1" dirty="0">
                <a:effectLst/>
                <a:latin typeface="Calibri" panose="020F0502020204030204" pitchFamily="34"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 &lt;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i="1" dirty="0">
                <a:effectLst/>
                <a:latin typeface="Calibri" panose="020F0502020204030204" pitchFamily="34" charset="0"/>
                <a:ea typeface="Calibri" panose="020F0502020204030204" pitchFamily="34" charset="0"/>
                <a:cs typeface="Times New Roman" panose="02020603050405020304" pitchFamily="18" charset="0"/>
              </a:rPr>
              <a:t>&gt;SHA-256 Hash of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block, encrypted and then encoded&lt;/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i="1" dirty="0">
                <a:effectLst/>
                <a:latin typeface="Calibri" panose="020F0502020204030204" pitchFamily="34"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 &lt;Data type="X|P"&gt;encrypted PID block&lt;/Data&gt;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Element: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(mandatory)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Value of this element is base-64 encoded value of encrypted 256-bit AES session key. Session key must be dynamically generated for every transaction (session key must not be reused) and must not be stored anywhere except in memory. </a:t>
            </a:r>
          </a:p>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Attributes: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ci – (mandatory</a:t>
            </a:r>
            <a:r>
              <a:rPr lang="en-US" sz="1200" dirty="0">
                <a:effectLst/>
                <a:latin typeface="Calibri" panose="020F0502020204030204" pitchFamily="34" charset="0"/>
                <a:ea typeface="Calibri" panose="020F0502020204030204" pitchFamily="34" charset="0"/>
                <a:cs typeface="Times New Roman" panose="02020603050405020304" pitchFamily="18" charset="0"/>
              </a:rPr>
              <a:t>) Public key certificate identifier using which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 encrypted. UIDAI may have multiple public keys in field at the same time. Value of this attribute is the certificate expiration date in the format “YYYYMMDD”.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Expirydate</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the certificate can be obtained from the certificate itself.</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Element: Data (mandatory)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Contains the encrypted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element in base-64 format. </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Element: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(mandatory)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Devices which is constructing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element must perform the following to provide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dirty="0">
                <a:effectLst/>
                <a:latin typeface="Calibri" panose="020F0502020204030204" pitchFamily="34" charset="0"/>
                <a:ea typeface="Calibri" panose="020F0502020204030204" pitchFamily="34" charset="0"/>
                <a:cs typeface="Times New Roman" panose="02020603050405020304" pitchFamily="18" charset="0"/>
              </a:rPr>
              <a:t> value:</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forming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XML, compute SHA-256 hash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XML string</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encrypt using session key</a:t>
            </a:r>
          </a:p>
          <a:p>
            <a:pPr marL="342900" marR="0" lvl="0" indent="-342900">
              <a:lnSpc>
                <a:spcPct val="115000"/>
              </a:lnSpc>
              <a:spcBef>
                <a:spcPts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encode using base-64 encoding (as described earlier, encoding can be done on the AUA server when forming final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Auth</a:t>
            </a:r>
            <a:r>
              <a:rPr lang="en-US" sz="1200" dirty="0">
                <a:effectLst/>
                <a:latin typeface="Calibri" panose="020F0502020204030204" pitchFamily="34" charset="0"/>
                <a:ea typeface="Calibri" panose="020F0502020204030204" pitchFamily="34" charset="0"/>
                <a:cs typeface="Times New Roman" panose="02020603050405020304" pitchFamily="18" charset="0"/>
              </a:rPr>
              <a:t> XML)</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PID block data should be encrypted with a dynamic session key using AES-256 symmetric algorithm.</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Session key, in turn, is encrypted with 2048-bit UIDAI public key using asymmetric algorithm</a:t>
            </a:r>
          </a:p>
          <a:p>
            <a:pPr marL="0" marR="0">
              <a:lnSpc>
                <a:spcPct val="115000"/>
              </a:lnSpc>
              <a:spcBef>
                <a:spcPts val="0"/>
              </a:spcBef>
              <a:spcAft>
                <a:spcPts val="10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Asymmetric Key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Also known as public key cryptography, uses public and private keys to encrypt and decrypt data. The keys are simply large numbers that have been paired together but are not identical (asymmetric). One key in the pair can be shared with everyone; it is called the public key. The other key in the pair is kept secret; it is called the private key. Either of the keys can be used to encrypt a message; the opposite key from the one used to encrypt the message is used for decryption.</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Many protocols like SSH, S/MIME, and SSL/TLS rely on asymmetric cryptography for encryption and digital signature functions. Encryption strength is directly tied to key size and doubling key length delivers an exponential increase in strength at the cost of performance.</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used to encrypt differs from key to be used for  decryption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Encryption using Public key</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Signing using Private key</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Strength lies in computational impracticality in deducing Private key from Public key</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Security lies in protecting Private key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Uses include Public key encryption and Digital Signatures</a:t>
            </a:r>
          </a:p>
          <a:p>
            <a:pPr marL="342900" marR="0" lvl="0" indent="-342900">
              <a:lnSpc>
                <a:spcPct val="115000"/>
              </a:lnSpc>
              <a:spcBef>
                <a:spcPts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Computational complexity limits usage for short messages</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RSA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Rivest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-Shamir-</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Adleman</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RSA derives its security from the computational difficulty of factoring large integers that are the product of two large prime numbers. The time it takes to factor the product of two sufficiently large primes is considered to be beyond the capabilities of most attackers. Key size: 1024, 2048, 4096</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Example: CCA uses RSA 2048 key for signing CA Certificate</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Deffie</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Hellman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of the most popular key-agreement algorithms. It is used by many protocols, including SSL/TLS.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Diffie</a:t>
            </a:r>
            <a:r>
              <a:rPr lang="en-US" sz="1200" dirty="0">
                <a:effectLst/>
                <a:latin typeface="Calibri" panose="020F0502020204030204" pitchFamily="34" charset="0"/>
                <a:ea typeface="Calibri" panose="020F0502020204030204" pitchFamily="34" charset="0"/>
                <a:cs typeface="Times New Roman" panose="02020603050405020304" pitchFamily="18" charset="0"/>
              </a:rPr>
              <a:t>-Hellman algorithm is being used to establish a shared secret that can be used for secret communications while exchanging data over a public network using the elliptic curve to generate points and get the secret key using the parameters.</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Example:</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Let us consider only 4 variables one prime P and G (a primitive root of P) and two private values a and b.</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 and G are both publicly available numbers. Users (say Alice and Bob) pick private values a and b and they generate a key and exchange it publicly, the opposite person received the key and from that generates a secret key after which they have the same secret key to encrypt.</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ALICE					BOB</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Public Keys available = P, G				Public Keys available = P, G</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Private Key Selected = a				Private Key Selected = b</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generated = x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G^a</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			Key generated = x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G^b</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a:t>
            </a:r>
          </a:p>
          <a:p>
            <a:pPr marL="914400" marR="0" indent="45720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Exchange of generated keys takes place</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received = y				key received = x</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Generated Secret Key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k_a</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y^a</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			Generated Secret Key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k_b</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x^b</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Algebraically it can be shown that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k_a</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Users now have a symmetric secret key to encrypt</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1" dirty="0"/>
          </a:p>
        </p:txBody>
      </p:sp>
      <p:sp>
        <p:nvSpPr>
          <p:cNvPr id="4" name="Slide Number Placeholder 3"/>
          <p:cNvSpPr>
            <a:spLocks noGrp="1"/>
          </p:cNvSpPr>
          <p:nvPr>
            <p:ph type="sldNum" sz="quarter" idx="10"/>
          </p:nvPr>
        </p:nvSpPr>
        <p:spPr/>
        <p:txBody>
          <a:bodyPr/>
          <a:lstStyle/>
          <a:p>
            <a:fld id="{4216F033-8BD1-4A97-86CD-09D1388C9AC8}" type="slidenum">
              <a:rPr lang="en-US" smtClean="0"/>
              <a:pPr/>
              <a:t>19</a:t>
            </a:fld>
            <a:endParaRPr lang="en-US"/>
          </a:p>
        </p:txBody>
      </p:sp>
    </p:spTree>
    <p:extLst>
      <p:ext uri="{BB962C8B-B14F-4D97-AF65-F5344CB8AC3E}">
        <p14:creationId xmlns:p14="http://schemas.microsoft.com/office/powerpoint/2010/main" val="23792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Symmetric Key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An encryption system in which the sender and receiver of a message share a single, common key that is used to encrypt and decrypt the message. </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 = encrypt( plaintext, key )</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plaintext = decrypt(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 key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Symmetric-key systems are simpler and faster</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Useful if you want to encrypt files on your computer</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case of data exchange, the two parties must somehow exchange the key in a secure way.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Challenge</a:t>
            </a:r>
          </a:p>
          <a:p>
            <a:pPr marL="742950" marR="0" lvl="1" indent="-285750">
              <a:lnSpc>
                <a:spcPct val="115000"/>
              </a:lnSpc>
              <a:spcBef>
                <a:spcPts val="0"/>
              </a:spcBef>
              <a:spcAft>
                <a:spcPts val="10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distribution </a:t>
            </a:r>
          </a:p>
          <a:p>
            <a:pPr marL="742950" marR="0" lvl="1" indent="-285750">
              <a:lnSpc>
                <a:spcPct val="115000"/>
              </a:lnSpc>
              <a:spcBef>
                <a:spcPts val="0"/>
              </a:spcBef>
              <a:spcAft>
                <a:spcPts val="10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management</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Non Repudiation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Data Encryption Standard (DES)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Data Encryption Standard (DES) was a standard for encryption from 1976 to about 2000, and has been widely used during (and since) that period internationally. Published by the National Institute of Standards and Technology (NIST). It uses 16 round structure. The block size is 64-bit. Though, key length is 64-bit, DES has an effective key length of 56 bits, since 8 of the 64 bits of the key are not used by the encryption algorithm (function as check bits only).</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Advanced encryption standard (AES)</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DES is now considered to be insecure for many applications; this is chiefly due to the 56-bit key size being too small.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Advanced Encryption Standard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AES</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the result of a 5-year US government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standardisation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process to select a replacement for DES. Longer key: key size of 128, 192 or 256 bits. AES uses operations in finite fields (roughly, modulo arithmetic) which makes things harder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cryptanalyse</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TripleDES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speed of exhaustive key searches against DES after 1990 began to cause discomfort amongst users of DES. However, users did not want to replace DES as it takes an enormous amount of time and money to change encryption algorithms that are widely adopted and embedded in large security architectures. The pragmatic approach was not to abandon the DES completely, but to change the manner in which DES is used. This led to the modified schemes of Triple DES (sometimes known as 3DES). </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using 3TDES, user first generate and distribute a 3TDES key K, which consists of three different DES keys K1, K2 and K3. This means that the actual 3TDES key has length 3×56 = 168 bits. The encryption scheme is illustrated as follows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Encrypt the plaintext blocks using single DES with key K1.</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decrypt the output of step 1 using single DES with key K2.</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Finally, encrypt the output of step 2 using single DES with key K3.</a:t>
            </a:r>
          </a:p>
          <a:p>
            <a:pPr marL="342900" marR="0" lvl="0" indent="-342900">
              <a:lnSpc>
                <a:spcPct val="115000"/>
              </a:lnSpc>
              <a:spcBef>
                <a:spcPts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output of step 3 is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Decryption of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a reverse process. User first decrypt using K3, then encrypt with K2, and finally decrypt with K1.</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Example</a:t>
            </a:r>
          </a:p>
          <a:p>
            <a:pPr marL="0" marR="0">
              <a:lnSpc>
                <a:spcPct val="115000"/>
              </a:lnSpc>
              <a:spcBef>
                <a:spcPts val="0"/>
              </a:spcBef>
              <a:spcAft>
                <a:spcPts val="10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Example: Authentication Factor Encryption Aadhaar has following elements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ci=""&gt;encrypted and encoded session key&lt;/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i="1" dirty="0">
                <a:effectLst/>
                <a:latin typeface="Calibri" panose="020F0502020204030204" pitchFamily="34"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 &lt;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i="1" dirty="0">
                <a:effectLst/>
                <a:latin typeface="Calibri" panose="020F0502020204030204" pitchFamily="34" charset="0"/>
                <a:ea typeface="Calibri" panose="020F0502020204030204" pitchFamily="34" charset="0"/>
                <a:cs typeface="Times New Roman" panose="02020603050405020304" pitchFamily="18" charset="0"/>
              </a:rPr>
              <a:t>&gt;SHA-256 Hash of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block, encrypted and then encoded&lt;/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i="1" dirty="0">
                <a:effectLst/>
                <a:latin typeface="Calibri" panose="020F0502020204030204" pitchFamily="34"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 &lt;Data type="X|P"&gt;encrypted PID block&lt;/Data&gt;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Element: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(mandatory)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Value of this element is base-64 encoded value of encrypted 256-bit AES session key. Session key must be dynamically generated for every transaction (session key must not be reused) and must not be stored anywhere except in memory. </a:t>
            </a:r>
          </a:p>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Attributes: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ci – (mandatory</a:t>
            </a:r>
            <a:r>
              <a:rPr lang="en-US" sz="1200" dirty="0">
                <a:effectLst/>
                <a:latin typeface="Calibri" panose="020F0502020204030204" pitchFamily="34" charset="0"/>
                <a:ea typeface="Calibri" panose="020F0502020204030204" pitchFamily="34" charset="0"/>
                <a:cs typeface="Times New Roman" panose="02020603050405020304" pitchFamily="18" charset="0"/>
              </a:rPr>
              <a:t>) Public key certificate identifier using which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 encrypted. UIDAI may have multiple public keys in field at the same time. Value of this attribute is the certificate expiration date in the format “YYYYMMDD”.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Expirydate</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the certificate can be obtained from the certificate itself.</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Element: Data (mandatory)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Contains the encrypted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element in base-64 format. </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Element: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(mandatory)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Devices which is constructing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element must perform the following to provide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dirty="0">
                <a:effectLst/>
                <a:latin typeface="Calibri" panose="020F0502020204030204" pitchFamily="34" charset="0"/>
                <a:ea typeface="Calibri" panose="020F0502020204030204" pitchFamily="34" charset="0"/>
                <a:cs typeface="Times New Roman" panose="02020603050405020304" pitchFamily="18" charset="0"/>
              </a:rPr>
              <a:t> value:</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forming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XML, compute SHA-256 hash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XML string</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encrypt using session key</a:t>
            </a:r>
          </a:p>
          <a:p>
            <a:pPr marL="342900" marR="0" lvl="0" indent="-342900">
              <a:lnSpc>
                <a:spcPct val="115000"/>
              </a:lnSpc>
              <a:spcBef>
                <a:spcPts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encode using base-64 encoding (as described earlier, encoding can be done on the AUA server when forming final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Auth</a:t>
            </a:r>
            <a:r>
              <a:rPr lang="en-US" sz="1200" dirty="0">
                <a:effectLst/>
                <a:latin typeface="Calibri" panose="020F0502020204030204" pitchFamily="34" charset="0"/>
                <a:ea typeface="Calibri" panose="020F0502020204030204" pitchFamily="34" charset="0"/>
                <a:cs typeface="Times New Roman" panose="02020603050405020304" pitchFamily="18" charset="0"/>
              </a:rPr>
              <a:t> XML)</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PID block data should be encrypted with a dynamic session key using AES-256 symmetric algorithm.</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Session key, in turn, is encrypted with 2048-bit UIDAI public key using asymmetric algorithm</a:t>
            </a:r>
          </a:p>
          <a:p>
            <a:pPr marL="0" marR="0">
              <a:lnSpc>
                <a:spcPct val="115000"/>
              </a:lnSpc>
              <a:spcBef>
                <a:spcPts val="0"/>
              </a:spcBef>
              <a:spcAft>
                <a:spcPts val="10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Asymmetric Key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Also known as public key cryptography, uses public and private keys to encrypt and decrypt data. The keys are simply large numbers that have been paired together but are not identical (asymmetric). One key in the pair can be shared with everyone; it is called the public key. The other key in the pair is kept secret; it is called the private key. Either of the keys can be used to encrypt a message; the opposite key from the one used to encrypt the message is used for decryption.</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Many protocols like SSH, S/MIME, and SSL/TLS rely on asymmetric cryptography for encryption and digital signature functions. Encryption strength is directly tied to key size and doubling key length delivers an exponential increase in strength at the cost of performance.</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used to encrypt differs from key to be used for  decryption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Encryption using Public key</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Signing using Private key</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Strength lies in computational impracticality in deducing Private key from Public key</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Security lies in protecting Private key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Uses include Public key encryption and Digital Signatures</a:t>
            </a:r>
          </a:p>
          <a:p>
            <a:pPr marL="342900" marR="0" lvl="0" indent="-342900">
              <a:lnSpc>
                <a:spcPct val="115000"/>
              </a:lnSpc>
              <a:spcBef>
                <a:spcPts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Computational complexity limits usage for short messages</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RSA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Rivest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-Shamir-</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Adleman</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RSA derives its security from the computational difficulty of factoring large integers that are the product of two large prime numbers. The time it takes to factor the product of two sufficiently large primes is considered to be beyond the capabilities of most attackers. Key size: 1024, 2048, 4096</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Example: CCA uses RSA 2048 key for signing CA Certificate</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Deffie</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Hellman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of the most popular key-agreement algorithms. It is used by many protocols, including SSL/TLS.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Diffie</a:t>
            </a:r>
            <a:r>
              <a:rPr lang="en-US" sz="1200" dirty="0">
                <a:effectLst/>
                <a:latin typeface="Calibri" panose="020F0502020204030204" pitchFamily="34" charset="0"/>
                <a:ea typeface="Calibri" panose="020F0502020204030204" pitchFamily="34" charset="0"/>
                <a:cs typeface="Times New Roman" panose="02020603050405020304" pitchFamily="18" charset="0"/>
              </a:rPr>
              <a:t>-Hellman algorithm is being used to establish a shared secret that can be used for secret communications while exchanging data over a public network using the elliptic curve to generate points and get the secret key using the parameters.</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Example:</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Let us consider only 4 variables one prime P and G (a primitive root of P) and two private values a and b.</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 and G are both publicly available numbers. Users (say Alice and Bob) pick private values a and b and they generate a key and exchange it publicly, the opposite person received the key and from that generates a secret key after which they have the same secret key to encrypt.</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ALICE					BOB</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Public Keys available = P, G				Public Keys available = P, G</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Private Key Selected = a				Private Key Selected = b</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generated = x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G^a</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			Key generated = x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G^b</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a:t>
            </a:r>
          </a:p>
          <a:p>
            <a:pPr marL="914400" marR="0" indent="45720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Exchange of generated keys takes place</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received = y				key received = x</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Generated Secret Key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k_a</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y^a</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			Generated Secret Key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k_b</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x^b</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Algebraically it can be shown that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k_a</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Users now have a symmetric secret key to encrypt</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1" dirty="0"/>
          </a:p>
        </p:txBody>
      </p:sp>
      <p:sp>
        <p:nvSpPr>
          <p:cNvPr id="4" name="Slide Number Placeholder 3"/>
          <p:cNvSpPr>
            <a:spLocks noGrp="1"/>
          </p:cNvSpPr>
          <p:nvPr>
            <p:ph type="sldNum" sz="quarter" idx="10"/>
          </p:nvPr>
        </p:nvSpPr>
        <p:spPr/>
        <p:txBody>
          <a:bodyPr/>
          <a:lstStyle/>
          <a:p>
            <a:fld id="{4216F033-8BD1-4A97-86CD-09D1388C9AC8}" type="slidenum">
              <a:rPr lang="en-US" smtClean="0"/>
              <a:pPr/>
              <a:t>20</a:t>
            </a:fld>
            <a:endParaRPr lang="en-US"/>
          </a:p>
        </p:txBody>
      </p:sp>
    </p:spTree>
    <p:extLst>
      <p:ext uri="{BB962C8B-B14F-4D97-AF65-F5344CB8AC3E}">
        <p14:creationId xmlns:p14="http://schemas.microsoft.com/office/powerpoint/2010/main" val="382125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Symmetric Key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An encryption system in which the sender and receiver of a message share a single, common key that is used to encrypt and decrypt the message. </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 = encrypt( plaintext, key )</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plaintext = decrypt(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 key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Symmetric-key systems are simpler and faster</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Useful if you want to encrypt files on your computer</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case of data exchange, the two parties must somehow exchange the key in a secure way.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Challenge</a:t>
            </a:r>
          </a:p>
          <a:p>
            <a:pPr marL="742950" marR="0" lvl="1" indent="-285750">
              <a:lnSpc>
                <a:spcPct val="115000"/>
              </a:lnSpc>
              <a:spcBef>
                <a:spcPts val="0"/>
              </a:spcBef>
              <a:spcAft>
                <a:spcPts val="10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distribution </a:t>
            </a:r>
          </a:p>
          <a:p>
            <a:pPr marL="742950" marR="0" lvl="1" indent="-285750">
              <a:lnSpc>
                <a:spcPct val="115000"/>
              </a:lnSpc>
              <a:spcBef>
                <a:spcPts val="0"/>
              </a:spcBef>
              <a:spcAft>
                <a:spcPts val="10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management</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Non Repudiation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Data Encryption Standard (DES)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Data Encryption Standard (DES) was a standard for encryption from 1976 to about 2000, and has been widely used during (and since) that period internationally. Published by the National Institute of Standards and Technology (NIST). It uses 16 round structure. The block size is 64-bit. Though, key length is 64-bit, DES has an effective key length of 56 bits, since 8 of the 64 bits of the key are not used by the encryption algorithm (function as check bits only).</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Advanced encryption standard (AES)</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DES is now considered to be insecure for many applications; this is chiefly due to the 56-bit key size being too small.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Advanced Encryption Standard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AES</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the result of a 5-year US government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standardisation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process to select a replacement for DES. Longer key: key size of 128, 192 or 256 bits. AES uses operations in finite fields (roughly, modulo arithmetic) which makes things harder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cryptanalyse</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TripleDES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speed of exhaustive key searches against DES after 1990 began to cause discomfort amongst users of DES. However, users did not want to replace DES as it takes an enormous amount of time and money to change encryption algorithms that are widely adopted and embedded in large security architectures. The pragmatic approach was not to abandon the DES completely, but to change the manner in which DES is used. This led to the modified schemes of Triple DES (sometimes known as 3DES). </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using 3TDES, user first generate and distribute a 3TDES key K, which consists of three different DES keys K1, K2 and K3. This means that the actual 3TDES key has length 3×56 = 168 bits. The encryption scheme is illustrated as follows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Encrypt the plaintext blocks using single DES with key K1.</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decrypt the output of step 1 using single DES with key K2.</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Finally, encrypt the output of step 2 using single DES with key K3.</a:t>
            </a:r>
          </a:p>
          <a:p>
            <a:pPr marL="342900" marR="0" lvl="0" indent="-342900">
              <a:lnSpc>
                <a:spcPct val="115000"/>
              </a:lnSpc>
              <a:spcBef>
                <a:spcPts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output of step 3 is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Decryption of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ciphertext</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a reverse process. User first decrypt using K3, then encrypt with K2, and finally decrypt with K1.</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Example</a:t>
            </a:r>
          </a:p>
          <a:p>
            <a:pPr marL="0" marR="0">
              <a:lnSpc>
                <a:spcPct val="115000"/>
              </a:lnSpc>
              <a:spcBef>
                <a:spcPts val="0"/>
              </a:spcBef>
              <a:spcAft>
                <a:spcPts val="10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Example: Authentication Factor Encryption Aadhaar has following elements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ci=""&gt;encrypted and encoded session key&lt;/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i="1" dirty="0">
                <a:effectLst/>
                <a:latin typeface="Calibri" panose="020F0502020204030204" pitchFamily="34"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 &lt;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i="1" dirty="0">
                <a:effectLst/>
                <a:latin typeface="Calibri" panose="020F0502020204030204" pitchFamily="34" charset="0"/>
                <a:ea typeface="Calibri" panose="020F0502020204030204" pitchFamily="34" charset="0"/>
                <a:cs typeface="Times New Roman" panose="02020603050405020304" pitchFamily="18" charset="0"/>
              </a:rPr>
              <a:t>&gt;SHA-256 Hash of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block, encrypted and then encoded&lt;/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i="1" dirty="0">
                <a:effectLst/>
                <a:latin typeface="Calibri" panose="020F0502020204030204" pitchFamily="34" charset="0"/>
                <a:ea typeface="Calibri" panose="020F0502020204030204" pitchFamily="34" charset="0"/>
                <a:cs typeface="Times New Roman" panose="02020603050405020304" pitchFamily="18" charset="0"/>
              </a:rPr>
              <a:t>&gt;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 &lt;Data type="X|P"&gt;encrypted PID block&lt;/Data&gt;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Element: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(mandatory)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Value of this element is base-64 encoded value of encrypted 256-bit AES session key. Session key must be dynamically generated for every transaction (session key must not be reused) and must not be stored anywhere except in memory. </a:t>
            </a:r>
          </a:p>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Attributes: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ci – (mandatory</a:t>
            </a:r>
            <a:r>
              <a:rPr lang="en-US" sz="1200" dirty="0">
                <a:effectLst/>
                <a:latin typeface="Calibri" panose="020F0502020204030204" pitchFamily="34" charset="0"/>
                <a:ea typeface="Calibri" panose="020F0502020204030204" pitchFamily="34" charset="0"/>
                <a:cs typeface="Times New Roman" panose="02020603050405020304" pitchFamily="18" charset="0"/>
              </a:rPr>
              <a:t>) Public key certificate identifier using which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skey</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 encrypted. UIDAI may have multiple public keys in field at the same time. Value of this attribute is the certificate expiration date in the format “YYYYMMDD”.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Expirydate</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the certificate can be obtained from the certificate itself.</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Element: Data (mandatory)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Contains the encrypted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element in base-64 format. </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Element: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(mandatory)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Devices which is constructing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element must perform the following to provide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Hmac</a:t>
            </a:r>
            <a:r>
              <a:rPr lang="en-US" sz="1200" dirty="0">
                <a:effectLst/>
                <a:latin typeface="Calibri" panose="020F0502020204030204" pitchFamily="34" charset="0"/>
                <a:ea typeface="Calibri" panose="020F0502020204030204" pitchFamily="34" charset="0"/>
                <a:cs typeface="Times New Roman" panose="02020603050405020304" pitchFamily="18" charset="0"/>
              </a:rPr>
              <a:t> value:</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forming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XML, compute SHA-256 hash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Pid</a:t>
            </a:r>
            <a:r>
              <a:rPr lang="en-US" sz="1200" dirty="0">
                <a:effectLst/>
                <a:latin typeface="Calibri" panose="020F0502020204030204" pitchFamily="34" charset="0"/>
                <a:ea typeface="Calibri" panose="020F0502020204030204" pitchFamily="34" charset="0"/>
                <a:cs typeface="Times New Roman" panose="02020603050405020304" pitchFamily="18" charset="0"/>
              </a:rPr>
              <a:t> XML string</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encrypt using session key</a:t>
            </a:r>
          </a:p>
          <a:p>
            <a:pPr marL="342900" marR="0" lvl="0" indent="-342900">
              <a:lnSpc>
                <a:spcPct val="115000"/>
              </a:lnSpc>
              <a:spcBef>
                <a:spcPts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encode using base-64 encoding (as described earlier, encoding can be done on the AUA server when forming final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Auth</a:t>
            </a:r>
            <a:r>
              <a:rPr lang="en-US" sz="1200" dirty="0">
                <a:effectLst/>
                <a:latin typeface="Calibri" panose="020F0502020204030204" pitchFamily="34" charset="0"/>
                <a:ea typeface="Calibri" panose="020F0502020204030204" pitchFamily="34" charset="0"/>
                <a:cs typeface="Times New Roman" panose="02020603050405020304" pitchFamily="18" charset="0"/>
              </a:rPr>
              <a:t> XML)</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PID block data should be encrypted with a dynamic session key using AES-256 symmetric algorithm.</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Session key, in turn, is encrypted with 2048-bit UIDAI public key using asymmetric algorithm</a:t>
            </a:r>
          </a:p>
          <a:p>
            <a:pPr marL="0" marR="0">
              <a:lnSpc>
                <a:spcPct val="115000"/>
              </a:lnSpc>
              <a:spcBef>
                <a:spcPts val="0"/>
              </a:spcBef>
              <a:spcAft>
                <a:spcPts val="10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Asymmetric Key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Also known as public key cryptography, uses public and private keys to encrypt and decrypt data. The keys are simply large numbers that have been paired together but are not identical (asymmetric). One key in the pair can be shared with everyone; it is called the public key. The other key in the pair is kept secret; it is called the private key. Either of the keys can be used to encrypt a message; the opposite key from the one used to encrypt the message is used for decryption.</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Many protocols like SSH, S/MIME, and SSL/TLS rely on asymmetric cryptography for encryption and digital signature functions. Encryption strength is directly tied to key size and doubling key length delivers an exponential increase in strength at the cost of performance.</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used to encrypt differs from key to be used for  decryption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Encryption using Public key</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Signing using Private key</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Strength lies in computational impracticality in deducing Private key from Public key</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Security lies in protecting Private key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Uses include Public key encryption and Digital Signatures</a:t>
            </a:r>
          </a:p>
          <a:p>
            <a:pPr marL="342900" marR="0" lvl="0" indent="-342900">
              <a:lnSpc>
                <a:spcPct val="115000"/>
              </a:lnSpc>
              <a:spcBef>
                <a:spcPts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Computational complexity limits usage for short messages</a:t>
            </a:r>
          </a:p>
          <a:p>
            <a:pPr marL="0" marR="0">
              <a:lnSpc>
                <a:spcPct val="115000"/>
              </a:lnSpc>
              <a:spcBef>
                <a:spcPts val="0"/>
              </a:spcBef>
              <a:spcAft>
                <a:spcPts val="10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RSA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Rivest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-Shamir-</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Adleman</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RSA derives its security from the computational difficulty of factoring large integers that are the product of two large prime numbers. The time it takes to factor the product of two sufficiently large primes is considered to be beyond the capabilities of most attackers. Key size: 1024, 2048, 4096</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Example: CCA uses RSA 2048 key for signing CA Certificate</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Deffie</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Hellman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of the most popular key-agreement algorithms. It is used by many protocols, including SSL/TLS.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Diffie</a:t>
            </a:r>
            <a:r>
              <a:rPr lang="en-US" sz="1200" dirty="0">
                <a:effectLst/>
                <a:latin typeface="Calibri" panose="020F0502020204030204" pitchFamily="34" charset="0"/>
                <a:ea typeface="Calibri" panose="020F0502020204030204" pitchFamily="34" charset="0"/>
                <a:cs typeface="Times New Roman" panose="02020603050405020304" pitchFamily="18" charset="0"/>
              </a:rPr>
              <a:t>-Hellman algorithm is being used to establish a shared secret that can be used for secret communications while exchanging data over a public network using the elliptic curve to generate points and get the secret key using the parameters.</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Example:</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Let us consider only 4 variables one prime P and G (a primitive root of P) and two private values a and b.</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 and G are both publicly available numbers. Users (say Alice and Bob) pick private values a and b and they generate a key and exchange it publicly, the opposite person received the key and from that generates a secret key after which they have the same secret key to encrypt.</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ALICE					BOB</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Public Keys available = P, G				Public Keys available = P, G</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Private Key Selected = a				Private Key Selected = b</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generated = x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G^a</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			Key generated = x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G^b</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a:t>
            </a:r>
          </a:p>
          <a:p>
            <a:pPr marL="914400" marR="0" indent="45720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Exchange of generated keys takes place</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Key received = y				key received = x</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Generated Secret Key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k_a</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y^a</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			Generated Secret Key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k_b</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x^b</a:t>
            </a:r>
            <a:r>
              <a:rPr lang="en-US" sz="1200" dirty="0">
                <a:effectLst/>
                <a:latin typeface="Calibri" panose="020F0502020204030204" pitchFamily="34" charset="0"/>
                <a:ea typeface="Calibri" panose="020F0502020204030204" pitchFamily="34" charset="0"/>
                <a:cs typeface="Times New Roman" panose="02020603050405020304" pitchFamily="18" charset="0"/>
              </a:rPr>
              <a:t> mod P</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Algebraically it can be shown that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k_a</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k_b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Users now have a symmetric secret key to encrypt</a:t>
            </a: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1" dirty="0"/>
          </a:p>
        </p:txBody>
      </p:sp>
      <p:sp>
        <p:nvSpPr>
          <p:cNvPr id="4" name="Slide Number Placeholder 3"/>
          <p:cNvSpPr>
            <a:spLocks noGrp="1"/>
          </p:cNvSpPr>
          <p:nvPr>
            <p:ph type="sldNum" sz="quarter" idx="10"/>
          </p:nvPr>
        </p:nvSpPr>
        <p:spPr/>
        <p:txBody>
          <a:bodyPr/>
          <a:lstStyle/>
          <a:p>
            <a:fld id="{4216F033-8BD1-4A97-86CD-09D1388C9AC8}" type="slidenum">
              <a:rPr lang="en-US" smtClean="0"/>
              <a:pPr/>
              <a:t>21</a:t>
            </a:fld>
            <a:endParaRPr lang="en-US"/>
          </a:p>
        </p:txBody>
      </p:sp>
    </p:spTree>
    <p:extLst>
      <p:ext uri="{BB962C8B-B14F-4D97-AF65-F5344CB8AC3E}">
        <p14:creationId xmlns:p14="http://schemas.microsoft.com/office/powerpoint/2010/main" val="2850812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13550" cy="38338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68B41A7-8522-4BA2-858B-690175CB5268}" type="slidenum">
              <a:rPr lang="en-GB" smtClean="0"/>
              <a:pPr/>
              <a:t>22</a:t>
            </a:fld>
            <a:endParaRPr lang="en-GB"/>
          </a:p>
        </p:txBody>
      </p:sp>
    </p:spTree>
    <p:extLst>
      <p:ext uri="{BB962C8B-B14F-4D97-AF65-F5344CB8AC3E}">
        <p14:creationId xmlns:p14="http://schemas.microsoft.com/office/powerpoint/2010/main" val="139951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Slide Number Placeholder 3"/>
          <p:cNvSpPr>
            <a:spLocks noGrp="1"/>
          </p:cNvSpPr>
          <p:nvPr>
            <p:ph type="sldNum" idx="10"/>
          </p:nvPr>
        </p:nvSpPr>
        <p:spPr>
          <a:xfrm>
            <a:off x="4775201" y="6438900"/>
            <a:ext cx="2692399" cy="342900"/>
          </a:xfrm>
          <a:prstGeom prst="rect">
            <a:avLst/>
          </a:prstGeom>
        </p:spPr>
        <p:txBody>
          <a:bodyPr/>
          <a:lstStyle>
            <a:lvl1pPr>
              <a:defRPr/>
            </a:lvl1pPr>
          </a:lstStyle>
          <a:p>
            <a:fld id="{DE5508E2-2ACF-413B-9ADB-11FD4824F016}" type="slidenum">
              <a:rPr lang="en-GB"/>
              <a:pPr/>
              <a:t>‹#›</a:t>
            </a:fld>
            <a:endParaRPr lang="en-GB"/>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Slide Number Placeholder 3"/>
          <p:cNvSpPr>
            <a:spLocks noGrp="1"/>
          </p:cNvSpPr>
          <p:nvPr>
            <p:ph type="sldNum" idx="10"/>
          </p:nvPr>
        </p:nvSpPr>
        <p:spPr>
          <a:xfrm>
            <a:off x="4775201" y="6438900"/>
            <a:ext cx="2692399" cy="342900"/>
          </a:xfrm>
          <a:prstGeom prst="rect">
            <a:avLst/>
          </a:prstGeom>
        </p:spPr>
        <p:txBody>
          <a:bodyPr/>
          <a:lstStyle>
            <a:lvl1pPr>
              <a:defRPr/>
            </a:lvl1pPr>
          </a:lstStyle>
          <a:p>
            <a:fld id="{F6B7C263-9026-4FAB-A032-B6FFC15AFA22}" type="slidenum">
              <a:rPr lang="en-GB"/>
              <a:pPr/>
              <a:t>‹#›</a:t>
            </a:fld>
            <a:endParaRPr lang="en-GB"/>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7451" y="685800"/>
            <a:ext cx="2764367" cy="56388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508000" y="685800"/>
            <a:ext cx="809625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Slide Number Placeholder 3"/>
          <p:cNvSpPr>
            <a:spLocks noGrp="1"/>
          </p:cNvSpPr>
          <p:nvPr>
            <p:ph type="sldNum" idx="10"/>
          </p:nvPr>
        </p:nvSpPr>
        <p:spPr>
          <a:xfrm>
            <a:off x="4775201" y="6438900"/>
            <a:ext cx="2692399" cy="342900"/>
          </a:xfrm>
          <a:prstGeom prst="rect">
            <a:avLst/>
          </a:prstGeom>
        </p:spPr>
        <p:txBody>
          <a:bodyPr/>
          <a:lstStyle>
            <a:lvl1pPr>
              <a:defRPr/>
            </a:lvl1pPr>
          </a:lstStyle>
          <a:p>
            <a:fld id="{35AD6092-2187-4437-A6E3-A985DED46226}" type="slidenum">
              <a:rPr lang="en-GB"/>
              <a:pPr/>
              <a:t>‹#›</a:t>
            </a:fld>
            <a:endParaRPr lang="en-GB"/>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8737600" cy="533400"/>
          </a:xfrm>
        </p:spPr>
        <p:txBody>
          <a:bodyPr/>
          <a:lstStyle>
            <a:lvl1pPr algn="ctr">
              <a:defRPr b="1"/>
            </a:lvl1pPr>
          </a:lstStyle>
          <a:p>
            <a:r>
              <a:rPr lang="en-US" dirty="0"/>
              <a:t>Click to edit Master title style</a:t>
            </a:r>
            <a:endParaRPr lang="en-IN" dirty="0"/>
          </a:p>
        </p:txBody>
      </p:sp>
      <p:sp>
        <p:nvSpPr>
          <p:cNvPr id="3" name="Slide Number Placeholder 2"/>
          <p:cNvSpPr>
            <a:spLocks noGrp="1"/>
          </p:cNvSpPr>
          <p:nvPr>
            <p:ph type="sldNum" idx="10"/>
          </p:nvPr>
        </p:nvSpPr>
        <p:spPr>
          <a:xfrm>
            <a:off x="4775201" y="6553200"/>
            <a:ext cx="2834217" cy="228600"/>
          </a:xfrm>
          <a:prstGeom prst="rect">
            <a:avLst/>
          </a:prstGeom>
        </p:spPr>
        <p:txBody>
          <a:bodyPr/>
          <a:lstStyle>
            <a:lvl1pPr>
              <a:defRPr/>
            </a:lvl1pPr>
          </a:lstStyle>
          <a:p>
            <a:fld id="{7ACB8382-DF06-49DA-93F6-90AF5A438D20}" type="slidenum">
              <a:rPr lang="en-GB"/>
              <a:pPr/>
              <a:t>‹#›</a:t>
            </a:fld>
            <a:endParaRPr lang="en-GB"/>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685800"/>
            <a:ext cx="7924800" cy="533400"/>
          </a:xfrm>
        </p:spPr>
        <p:txBody>
          <a:bodyPr/>
          <a:lstStyle/>
          <a:p>
            <a:r>
              <a:rPr lang="en-US"/>
              <a:t>Click to edit Master title style</a:t>
            </a:r>
            <a:endParaRPr lang="en-IN"/>
          </a:p>
        </p:txBody>
      </p:sp>
      <p:sp>
        <p:nvSpPr>
          <p:cNvPr id="3" name="Content Placeholder 2"/>
          <p:cNvSpPr>
            <a:spLocks noGrp="1"/>
          </p:cNvSpPr>
          <p:nvPr>
            <p:ph sz="half" idx="1"/>
          </p:nvPr>
        </p:nvSpPr>
        <p:spPr>
          <a:xfrm>
            <a:off x="609600" y="1447800"/>
            <a:ext cx="5378451"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6191251" y="1447800"/>
            <a:ext cx="5380567"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6191251" y="3962400"/>
            <a:ext cx="5380567"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5"/>
          <p:cNvSpPr>
            <a:spLocks noGrp="1"/>
          </p:cNvSpPr>
          <p:nvPr>
            <p:ph type="sldNum" idx="10"/>
          </p:nvPr>
        </p:nvSpPr>
        <p:spPr>
          <a:xfrm>
            <a:off x="4775201" y="6553200"/>
            <a:ext cx="2834217" cy="228600"/>
          </a:xfrm>
          <a:prstGeom prst="rect">
            <a:avLst/>
          </a:prstGeom>
        </p:spPr>
        <p:txBody>
          <a:bodyPr/>
          <a:lstStyle>
            <a:lvl1pPr>
              <a:defRPr/>
            </a:lvl1pPr>
          </a:lstStyle>
          <a:p>
            <a:fld id="{962D02DD-EC64-4C72-A770-8BF1DD0D160C}" type="slidenum">
              <a:rPr lang="en-GB"/>
              <a:pPr/>
              <a:t>‹#›</a:t>
            </a:fld>
            <a:endParaRPr lang="en-GB"/>
          </a:p>
        </p:txBody>
      </p:sp>
    </p:spTree>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8001" y="685800"/>
            <a:ext cx="11063817"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Slide Number Placeholder 2"/>
          <p:cNvSpPr>
            <a:spLocks noGrp="1"/>
          </p:cNvSpPr>
          <p:nvPr>
            <p:ph type="sldNum" idx="10"/>
          </p:nvPr>
        </p:nvSpPr>
        <p:spPr>
          <a:xfrm>
            <a:off x="4775201" y="6553200"/>
            <a:ext cx="2834217" cy="228600"/>
          </a:xfrm>
          <a:prstGeom prst="rect">
            <a:avLst/>
          </a:prstGeom>
        </p:spPr>
        <p:txBody>
          <a:bodyPr/>
          <a:lstStyle>
            <a:lvl1pPr>
              <a:defRPr/>
            </a:lvl1pPr>
          </a:lstStyle>
          <a:p>
            <a:fld id="{7A45F276-C19D-4134-B198-FC990705CC3A}" type="slidenum">
              <a:rPr lang="en-GB"/>
              <a:pPr/>
              <a:t>‹#›</a:t>
            </a:fld>
            <a:endParaRPr lang="en-GB"/>
          </a:p>
        </p:txBody>
      </p:sp>
    </p:spTree>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22400" y="457200"/>
            <a:ext cx="9042400" cy="533400"/>
          </a:xfrm>
        </p:spPr>
        <p:txBody>
          <a:bodyPr/>
          <a:lstStyle>
            <a:lvl1pPr algn="ctr">
              <a:defRPr b="1"/>
            </a:lvl1pPr>
          </a:lstStyle>
          <a:p>
            <a:r>
              <a:rPr lang="en-US" dirty="0"/>
              <a:t>Click to edit Master title style</a:t>
            </a:r>
            <a:endParaRPr lang="en-IN" dirty="0"/>
          </a:p>
        </p:txBody>
      </p:sp>
      <p:sp>
        <p:nvSpPr>
          <p:cNvPr id="3" name="Table Placeholder 2"/>
          <p:cNvSpPr>
            <a:spLocks noGrp="1"/>
          </p:cNvSpPr>
          <p:nvPr>
            <p:ph type="tbl" idx="1"/>
          </p:nvPr>
        </p:nvSpPr>
        <p:spPr>
          <a:xfrm>
            <a:off x="609601" y="1447800"/>
            <a:ext cx="10962217" cy="4876800"/>
          </a:xfrm>
        </p:spPr>
        <p:txBody>
          <a:bodyPr/>
          <a:lstStyle/>
          <a:p>
            <a:endParaRPr lang="en-IN"/>
          </a:p>
        </p:txBody>
      </p:sp>
      <p:sp>
        <p:nvSpPr>
          <p:cNvPr id="4" name="Slide Number Placeholder 3"/>
          <p:cNvSpPr>
            <a:spLocks noGrp="1"/>
          </p:cNvSpPr>
          <p:nvPr>
            <p:ph type="sldNum" idx="10"/>
          </p:nvPr>
        </p:nvSpPr>
        <p:spPr>
          <a:xfrm>
            <a:off x="4775201" y="6553200"/>
            <a:ext cx="2834217" cy="228600"/>
          </a:xfrm>
          <a:prstGeom prst="rect">
            <a:avLst/>
          </a:prstGeom>
        </p:spPr>
        <p:txBody>
          <a:bodyPr/>
          <a:lstStyle>
            <a:lvl1pPr>
              <a:defRPr/>
            </a:lvl1pPr>
          </a:lstStyle>
          <a:p>
            <a:fld id="{FBAF685A-C913-4F9C-988B-244C0C44F1A7}" type="slidenum">
              <a:rPr lang="en-GB"/>
              <a:pPr/>
              <a:t>‹#›</a:t>
            </a:fld>
            <a:endParaRPr lang="en-GB"/>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457200"/>
            <a:ext cx="8940800" cy="533400"/>
          </a:xfrm>
        </p:spPr>
        <p:txBody>
          <a:bodyPr/>
          <a:lstStyle>
            <a:lvl1pPr algn="ctr">
              <a:defRPr b="1"/>
            </a:lvl1pPr>
          </a:lstStyle>
          <a:p>
            <a:r>
              <a:rPr lang="en-US" dirty="0"/>
              <a:t>Click to edit Master title style</a:t>
            </a:r>
            <a:endParaRPr lang="en-IN" dirty="0"/>
          </a:p>
        </p:txBody>
      </p:sp>
      <p:sp>
        <p:nvSpPr>
          <p:cNvPr id="3" name="Content Placeholder 2"/>
          <p:cNvSpPr>
            <a:spLocks noGrp="1"/>
          </p:cNvSpPr>
          <p:nvPr>
            <p:ph idx="1"/>
          </p:nvPr>
        </p:nvSpPr>
        <p:spPr>
          <a:xfrm>
            <a:off x="609601" y="1219200"/>
            <a:ext cx="10962217" cy="5029200"/>
          </a:xfr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Slide Number Placeholder 3"/>
          <p:cNvSpPr>
            <a:spLocks noGrp="1"/>
          </p:cNvSpPr>
          <p:nvPr>
            <p:ph type="sldNum" idx="10"/>
          </p:nvPr>
        </p:nvSpPr>
        <p:spPr>
          <a:xfrm>
            <a:off x="4775201" y="6553200"/>
            <a:ext cx="2834217" cy="228600"/>
          </a:xfrm>
          <a:prstGeom prst="rect">
            <a:avLst/>
          </a:prstGeom>
        </p:spPr>
        <p:txBody>
          <a:bodyPr/>
          <a:lstStyle>
            <a:lvl1pPr>
              <a:defRPr/>
            </a:lvl1pPr>
          </a:lstStyle>
          <a:p>
            <a:fld id="{BD3BB5C5-F757-414A-A05D-E3DF990677B5}" type="slidenum">
              <a:rPr lang="en-GB"/>
              <a:pPr/>
              <a:t>‹#›</a:t>
            </a:fld>
            <a:endParaRPr lang="en-GB"/>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a:xfrm>
            <a:off x="4775201" y="6438900"/>
            <a:ext cx="2692399" cy="342900"/>
          </a:xfrm>
          <a:prstGeom prst="rect">
            <a:avLst/>
          </a:prstGeom>
        </p:spPr>
        <p:txBody>
          <a:bodyPr/>
          <a:lstStyle>
            <a:lvl1pPr>
              <a:defRPr/>
            </a:lvl1pPr>
          </a:lstStyle>
          <a:p>
            <a:fld id="{7554B007-7D6D-4BB7-8C41-AA79A039E5FD}" type="slidenum">
              <a:rPr lang="en-GB"/>
              <a:pPr/>
              <a:t>‹#›</a:t>
            </a:fld>
            <a:endParaRPr lang="en-GB"/>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447800"/>
            <a:ext cx="5378451"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1251" y="1447800"/>
            <a:ext cx="5380567"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Slide Number Placeholder 4"/>
          <p:cNvSpPr>
            <a:spLocks noGrp="1"/>
          </p:cNvSpPr>
          <p:nvPr>
            <p:ph type="sldNum" idx="10"/>
          </p:nvPr>
        </p:nvSpPr>
        <p:spPr>
          <a:xfrm>
            <a:off x="4775201" y="6438900"/>
            <a:ext cx="2692399" cy="342900"/>
          </a:xfrm>
          <a:prstGeom prst="rect">
            <a:avLst/>
          </a:prstGeom>
        </p:spPr>
        <p:txBody>
          <a:bodyPr/>
          <a:lstStyle>
            <a:lvl1pPr>
              <a:defRPr/>
            </a:lvl1pPr>
          </a:lstStyle>
          <a:p>
            <a:fld id="{724BCE96-F0D4-48BF-BA8F-A59F8225F436}" type="slidenum">
              <a:rPr lang="en-GB"/>
              <a:pPr/>
              <a:t>‹#›</a:t>
            </a:fld>
            <a:endParaRPr lang="en-GB"/>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6"/>
          <p:cNvSpPr>
            <a:spLocks noGrp="1"/>
          </p:cNvSpPr>
          <p:nvPr>
            <p:ph type="sldNum" idx="10"/>
          </p:nvPr>
        </p:nvSpPr>
        <p:spPr>
          <a:xfrm>
            <a:off x="4775201" y="6438900"/>
            <a:ext cx="2692399" cy="342900"/>
          </a:xfrm>
          <a:prstGeom prst="rect">
            <a:avLst/>
          </a:prstGeom>
        </p:spPr>
        <p:txBody>
          <a:bodyPr/>
          <a:lstStyle>
            <a:lvl1pPr>
              <a:defRPr/>
            </a:lvl1pPr>
          </a:lstStyle>
          <a:p>
            <a:fld id="{5F3500AD-763A-4771-A5EA-ACF0D14371D0}" type="slidenum">
              <a:rPr lang="en-GB"/>
              <a:pPr/>
              <a:t>‹#›</a:t>
            </a:fld>
            <a:endParaRPr lang="en-GB"/>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Slide Number Placeholder 2"/>
          <p:cNvSpPr>
            <a:spLocks noGrp="1"/>
          </p:cNvSpPr>
          <p:nvPr>
            <p:ph type="sldNum" idx="10"/>
          </p:nvPr>
        </p:nvSpPr>
        <p:spPr>
          <a:xfrm>
            <a:off x="4775201" y="6438900"/>
            <a:ext cx="2692399" cy="342900"/>
          </a:xfrm>
          <a:prstGeom prst="rect">
            <a:avLst/>
          </a:prstGeom>
        </p:spPr>
        <p:txBody>
          <a:bodyPr/>
          <a:lstStyle>
            <a:lvl1pPr>
              <a:defRPr/>
            </a:lvl1pPr>
          </a:lstStyle>
          <a:p>
            <a:fld id="{610CC9AE-198F-450F-A7C2-4C8921CF062E}" type="slidenum">
              <a:rPr lang="en-GB"/>
              <a:pPr/>
              <a:t>‹#›</a:t>
            </a:fld>
            <a:endParaRPr lang="en-GB"/>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a:xfrm>
            <a:off x="4775201" y="6438900"/>
            <a:ext cx="2692399" cy="342900"/>
          </a:xfrm>
          <a:prstGeom prst="rect">
            <a:avLst/>
          </a:prstGeom>
        </p:spPr>
        <p:txBody>
          <a:bodyPr/>
          <a:lstStyle>
            <a:lvl1pPr>
              <a:defRPr/>
            </a:lvl1pPr>
          </a:lstStyle>
          <a:p>
            <a:fld id="{388155CD-8599-427D-9DF7-737DAC0D3574}" type="slidenum">
              <a:rPr lang="en-GB"/>
              <a:pPr/>
              <a:t>‹#›</a:t>
            </a:fld>
            <a:endParaRPr lang="en-GB"/>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a:xfrm>
            <a:off x="4775201" y="6438900"/>
            <a:ext cx="2692399" cy="342900"/>
          </a:xfrm>
          <a:prstGeom prst="rect">
            <a:avLst/>
          </a:prstGeom>
        </p:spPr>
        <p:txBody>
          <a:bodyPr/>
          <a:lstStyle>
            <a:lvl1pPr>
              <a:defRPr/>
            </a:lvl1pPr>
          </a:lstStyle>
          <a:p>
            <a:fld id="{B8A66D65-654B-4EFE-9964-BCCEFC9AC07A}" type="slidenum">
              <a:rPr lang="en-GB"/>
              <a:pPr/>
              <a:t>‹#›</a:t>
            </a:fld>
            <a:endParaRPr lang="en-GB"/>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a:xfrm>
            <a:off x="4775201" y="6438900"/>
            <a:ext cx="2692399" cy="342900"/>
          </a:xfrm>
          <a:prstGeom prst="rect">
            <a:avLst/>
          </a:prstGeom>
        </p:spPr>
        <p:txBody>
          <a:bodyPr/>
          <a:lstStyle>
            <a:lvl1pPr>
              <a:defRPr/>
            </a:lvl1pPr>
          </a:lstStyle>
          <a:p>
            <a:fld id="{D63E9FF9-BDB7-4271-8B68-BBC297F36AB9}" type="slidenum">
              <a:rPr lang="en-GB"/>
              <a:pPr/>
              <a:t>‹#›</a:t>
            </a:fld>
            <a:endParaRPr lang="en-GB"/>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4" name="Picture 10" descr="C:\Users\Ranjana\Downloads\—Pngtree—color design vector wavy lines_20819.png"/>
          <p:cNvPicPr>
            <a:picLocks noChangeAspect="1" noChangeArrowheads="1"/>
          </p:cNvPicPr>
          <p:nvPr userDrawn="1"/>
        </p:nvPicPr>
        <p:blipFill>
          <a:blip r:embed="rId17">
            <a:duotone>
              <a:schemeClr val="accent5">
                <a:shade val="45000"/>
                <a:satMod val="135000"/>
              </a:schemeClr>
              <a:prstClr val="white"/>
            </a:duotone>
          </a:blip>
          <a:srcRect b="7981"/>
          <a:stretch>
            <a:fillRect/>
          </a:stretch>
        </p:blipFill>
        <p:spPr bwMode="auto">
          <a:xfrm>
            <a:off x="0" y="1214422"/>
            <a:ext cx="12192000" cy="6643734"/>
          </a:xfrm>
          <a:prstGeom prst="rect">
            <a:avLst/>
          </a:prstGeom>
          <a:noFill/>
        </p:spPr>
      </p:pic>
      <p:sp>
        <p:nvSpPr>
          <p:cNvPr id="1026" name="Rectangle 2"/>
          <p:cNvSpPr>
            <a:spLocks noGrp="1" noChangeArrowheads="1"/>
          </p:cNvSpPr>
          <p:nvPr>
            <p:ph type="body" idx="1"/>
          </p:nvPr>
        </p:nvSpPr>
        <p:spPr bwMode="auto">
          <a:xfrm>
            <a:off x="738150" y="1500174"/>
            <a:ext cx="10833668" cy="4748226"/>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IN" dirty="0"/>
          </a:p>
        </p:txBody>
      </p:sp>
      <p:sp>
        <p:nvSpPr>
          <p:cNvPr id="1032" name="Line 8"/>
          <p:cNvSpPr>
            <a:spLocks noChangeShapeType="1"/>
          </p:cNvSpPr>
          <p:nvPr/>
        </p:nvSpPr>
        <p:spPr bwMode="auto">
          <a:xfrm>
            <a:off x="711200" y="6400800"/>
            <a:ext cx="10871200" cy="1588"/>
          </a:xfrm>
          <a:prstGeom prst="line">
            <a:avLst/>
          </a:prstGeom>
          <a:noFill/>
          <a:ln w="9360">
            <a:solidFill>
              <a:srgbClr val="000000"/>
            </a:solidFill>
            <a:miter lim="800000"/>
            <a:headEnd/>
            <a:tailEnd/>
          </a:ln>
          <a:effectLst/>
        </p:spPr>
        <p:txBody>
          <a:bodyPr/>
          <a:lstStyle/>
          <a:p>
            <a:endParaRPr lang="en-IN" sz="2000"/>
          </a:p>
        </p:txBody>
      </p:sp>
      <p:sp>
        <p:nvSpPr>
          <p:cNvPr id="1033" name="Line 9"/>
          <p:cNvSpPr>
            <a:spLocks noChangeShapeType="1"/>
          </p:cNvSpPr>
          <p:nvPr/>
        </p:nvSpPr>
        <p:spPr bwMode="auto">
          <a:xfrm>
            <a:off x="711200" y="6400800"/>
            <a:ext cx="10871200" cy="1588"/>
          </a:xfrm>
          <a:prstGeom prst="line">
            <a:avLst/>
          </a:prstGeom>
          <a:noFill/>
          <a:ln w="9360">
            <a:solidFill>
              <a:srgbClr val="000000"/>
            </a:solidFill>
            <a:miter lim="800000"/>
            <a:headEnd/>
            <a:tailEnd/>
          </a:ln>
          <a:effectLst/>
        </p:spPr>
        <p:txBody>
          <a:bodyPr/>
          <a:lstStyle/>
          <a:p>
            <a:endParaRPr lang="en-IN" sz="2000"/>
          </a:p>
        </p:txBody>
      </p:sp>
      <p:sp>
        <p:nvSpPr>
          <p:cNvPr id="1025" name="Rectangle 1"/>
          <p:cNvSpPr>
            <a:spLocks noGrp="1" noChangeArrowheads="1"/>
          </p:cNvSpPr>
          <p:nvPr>
            <p:ph type="title"/>
          </p:nvPr>
        </p:nvSpPr>
        <p:spPr bwMode="auto">
          <a:xfrm>
            <a:off x="738150" y="823898"/>
            <a:ext cx="8839200" cy="53340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12" name="TextBox 11"/>
          <p:cNvSpPr txBox="1"/>
          <p:nvPr userDrawn="1"/>
        </p:nvSpPr>
        <p:spPr>
          <a:xfrm>
            <a:off x="1714512" y="-19110"/>
            <a:ext cx="9596462" cy="400110"/>
          </a:xfrm>
          <a:prstGeom prst="rect">
            <a:avLst/>
          </a:prstGeom>
          <a:noFill/>
        </p:spPr>
        <p:txBody>
          <a:bodyPr vert="horz" wrap="square" rtlCol="0" anchor="t">
            <a:spAutoFit/>
          </a:bodyPr>
          <a:lstStyle/>
          <a:p>
            <a:pPr algn="ctr">
              <a:lnSpc>
                <a:spcPct val="100000"/>
              </a:lnSpc>
            </a:pPr>
            <a:r>
              <a:rPr lang="en-US" sz="2000" b="0" dirty="0">
                <a:solidFill>
                  <a:srgbClr val="C00000"/>
                </a:solidFill>
              </a:rPr>
              <a:t>Next Generation Public Key Infrastructure for Smart Applications</a:t>
            </a:r>
          </a:p>
        </p:txBody>
      </p:sp>
      <p:pic>
        <p:nvPicPr>
          <p:cNvPr id="4" name="Picture 2" descr="C:\Users\Ranjana\Downloads\facebook.png"/>
          <p:cNvPicPr>
            <a:picLocks noChangeAspect="1" noChangeArrowheads="1"/>
          </p:cNvPicPr>
          <p:nvPr userDrawn="1"/>
        </p:nvPicPr>
        <p:blipFill>
          <a:blip r:embed="rId18" cstate="print"/>
          <a:srcRect/>
          <a:stretch>
            <a:fillRect/>
          </a:stretch>
        </p:blipFill>
        <p:spPr bwMode="auto">
          <a:xfrm>
            <a:off x="685374" y="6454969"/>
            <a:ext cx="285752" cy="285752"/>
          </a:xfrm>
          <a:prstGeom prst="rect">
            <a:avLst/>
          </a:prstGeom>
          <a:noFill/>
        </p:spPr>
      </p:pic>
      <p:pic>
        <p:nvPicPr>
          <p:cNvPr id="5" name="Picture 3" descr="C:\Users\Ranjana\Downloads\icons8-website-50.png"/>
          <p:cNvPicPr>
            <a:picLocks noChangeAspect="1" noChangeArrowheads="1"/>
          </p:cNvPicPr>
          <p:nvPr userDrawn="1"/>
        </p:nvPicPr>
        <p:blipFill>
          <a:blip r:embed="rId19"/>
          <a:srcRect/>
          <a:stretch>
            <a:fillRect/>
          </a:stretch>
        </p:blipFill>
        <p:spPr bwMode="auto">
          <a:xfrm>
            <a:off x="4660946" y="6429396"/>
            <a:ext cx="333374" cy="333374"/>
          </a:xfrm>
          <a:prstGeom prst="rect">
            <a:avLst/>
          </a:prstGeom>
          <a:noFill/>
        </p:spPr>
      </p:pic>
      <p:pic>
        <p:nvPicPr>
          <p:cNvPr id="1028" name="Picture 4" descr="C:\Users\Ranjana\Downloads\twitter.png"/>
          <p:cNvPicPr>
            <a:picLocks noChangeAspect="1" noChangeArrowheads="1"/>
          </p:cNvPicPr>
          <p:nvPr userDrawn="1"/>
        </p:nvPicPr>
        <p:blipFill>
          <a:blip r:embed="rId20" cstate="print"/>
          <a:srcRect/>
          <a:stretch>
            <a:fillRect/>
          </a:stretch>
        </p:blipFill>
        <p:spPr bwMode="auto">
          <a:xfrm>
            <a:off x="1042565" y="6416472"/>
            <a:ext cx="357190" cy="357190"/>
          </a:xfrm>
          <a:prstGeom prst="rect">
            <a:avLst/>
          </a:prstGeom>
          <a:noFill/>
        </p:spPr>
      </p:pic>
      <p:pic>
        <p:nvPicPr>
          <p:cNvPr id="1029" name="Picture 5" descr="C:\Users\Ranjana\Downloads\youtube.png"/>
          <p:cNvPicPr>
            <a:picLocks noChangeAspect="1" noChangeArrowheads="1"/>
          </p:cNvPicPr>
          <p:nvPr userDrawn="1"/>
        </p:nvPicPr>
        <p:blipFill>
          <a:blip r:embed="rId21" cstate="print"/>
          <a:srcRect/>
          <a:stretch>
            <a:fillRect/>
          </a:stretch>
        </p:blipFill>
        <p:spPr bwMode="auto">
          <a:xfrm>
            <a:off x="1452530" y="6407195"/>
            <a:ext cx="379391" cy="379391"/>
          </a:xfrm>
          <a:prstGeom prst="rect">
            <a:avLst/>
          </a:prstGeom>
          <a:noFill/>
        </p:spPr>
      </p:pic>
      <p:pic>
        <p:nvPicPr>
          <p:cNvPr id="1030" name="Picture 6" descr="C:\Users\Ranjana\Desktop\bhuppi_workspace\photoShops\Logos\CCA_LogoNew.png"/>
          <p:cNvPicPr>
            <a:picLocks noChangeAspect="1" noChangeArrowheads="1"/>
          </p:cNvPicPr>
          <p:nvPr userDrawn="1"/>
        </p:nvPicPr>
        <p:blipFill>
          <a:blip r:embed="rId22" cstate="print"/>
          <a:srcRect/>
          <a:stretch>
            <a:fillRect/>
          </a:stretch>
        </p:blipFill>
        <p:spPr bwMode="auto">
          <a:xfrm>
            <a:off x="166646" y="142852"/>
            <a:ext cx="2786082" cy="450669"/>
          </a:xfrm>
          <a:prstGeom prst="rect">
            <a:avLst/>
          </a:prstGeom>
          <a:noFill/>
        </p:spPr>
      </p:pic>
      <p:pic>
        <p:nvPicPr>
          <p:cNvPr id="1031" name="Picture 7" descr="C:\Users\Ranjana\Desktop\bhuppi_workspace\photoShops\Logos\cdaclogoRound.png"/>
          <p:cNvPicPr>
            <a:picLocks noChangeAspect="1" noChangeArrowheads="1"/>
          </p:cNvPicPr>
          <p:nvPr userDrawn="1"/>
        </p:nvPicPr>
        <p:blipFill>
          <a:blip r:embed="rId23" cstate="print"/>
          <a:srcRect/>
          <a:stretch>
            <a:fillRect/>
          </a:stretch>
        </p:blipFill>
        <p:spPr bwMode="auto">
          <a:xfrm>
            <a:off x="11120746" y="0"/>
            <a:ext cx="1071254" cy="1000108"/>
          </a:xfrm>
          <a:prstGeom prst="rect">
            <a:avLst/>
          </a:prstGeom>
          <a:noFill/>
        </p:spPr>
      </p:pic>
      <p:pic>
        <p:nvPicPr>
          <p:cNvPr id="19" name="Picture 3" descr="C:\Users\Ranjana\Downloads\icons8-website-50.png"/>
          <p:cNvPicPr>
            <a:picLocks noChangeAspect="1" noChangeArrowheads="1"/>
          </p:cNvPicPr>
          <p:nvPr userDrawn="1"/>
        </p:nvPicPr>
        <p:blipFill>
          <a:blip r:embed="rId19"/>
          <a:srcRect/>
          <a:stretch>
            <a:fillRect/>
          </a:stretch>
        </p:blipFill>
        <p:spPr bwMode="auto">
          <a:xfrm>
            <a:off x="8977336" y="6429396"/>
            <a:ext cx="333374" cy="333374"/>
          </a:xfrm>
          <a:prstGeom prst="rect">
            <a:avLst/>
          </a:prstGeom>
          <a:noFill/>
        </p:spPr>
      </p:pic>
      <p:sp>
        <p:nvSpPr>
          <p:cNvPr id="20" name="TextBox 19"/>
          <p:cNvSpPr txBox="1"/>
          <p:nvPr userDrawn="1"/>
        </p:nvSpPr>
        <p:spPr>
          <a:xfrm>
            <a:off x="1809720" y="6218292"/>
            <a:ext cx="1106393" cy="577915"/>
          </a:xfrm>
          <a:prstGeom prst="rect">
            <a:avLst/>
          </a:prstGeom>
          <a:noFill/>
        </p:spPr>
        <p:txBody>
          <a:bodyPr wrap="none" rtlCol="0">
            <a:spAutoFit/>
          </a:bodyPr>
          <a:lstStyle/>
          <a:p>
            <a:r>
              <a:rPr lang="en-IN" dirty="0">
                <a:solidFill>
                  <a:schemeClr val="tx1"/>
                </a:solidFill>
              </a:rPr>
              <a:t>/</a:t>
            </a:r>
            <a:r>
              <a:rPr lang="en-IN" dirty="0" err="1">
                <a:solidFill>
                  <a:schemeClr val="tx1"/>
                </a:solidFill>
              </a:rPr>
              <a:t>pkiindia</a:t>
            </a:r>
            <a:endParaRPr lang="en-IN" dirty="0">
              <a:solidFill>
                <a:schemeClr val="tx1"/>
              </a:solidFill>
            </a:endParaRPr>
          </a:p>
        </p:txBody>
      </p:sp>
      <p:sp>
        <p:nvSpPr>
          <p:cNvPr id="21" name="TextBox 20"/>
          <p:cNvSpPr txBox="1"/>
          <p:nvPr userDrawn="1"/>
        </p:nvSpPr>
        <p:spPr>
          <a:xfrm>
            <a:off x="9424336" y="6215082"/>
            <a:ext cx="2172390" cy="577915"/>
          </a:xfrm>
          <a:prstGeom prst="rect">
            <a:avLst/>
          </a:prstGeom>
          <a:noFill/>
        </p:spPr>
        <p:txBody>
          <a:bodyPr wrap="none" rtlCol="0">
            <a:spAutoFit/>
          </a:bodyPr>
          <a:lstStyle/>
          <a:p>
            <a:r>
              <a:rPr lang="en-IN" dirty="0">
                <a:solidFill>
                  <a:schemeClr val="tx1"/>
                </a:solidFill>
              </a:rPr>
              <a:t>https://pkiindia.in/</a:t>
            </a:r>
          </a:p>
        </p:txBody>
      </p:sp>
      <p:sp>
        <p:nvSpPr>
          <p:cNvPr id="22" name="TextBox 21"/>
          <p:cNvSpPr txBox="1"/>
          <p:nvPr userDrawn="1"/>
        </p:nvSpPr>
        <p:spPr>
          <a:xfrm>
            <a:off x="5018136" y="6215082"/>
            <a:ext cx="2720938" cy="577915"/>
          </a:xfrm>
          <a:prstGeom prst="rect">
            <a:avLst/>
          </a:prstGeom>
          <a:noFill/>
        </p:spPr>
        <p:txBody>
          <a:bodyPr wrap="none" rtlCol="0">
            <a:spAutoFit/>
          </a:bodyPr>
          <a:lstStyle/>
          <a:p>
            <a:r>
              <a:rPr lang="en-IN" dirty="0">
                <a:solidFill>
                  <a:schemeClr val="tx1"/>
                </a:solidFill>
              </a:rPr>
              <a:t>https://learn.pkiindia.in/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zoom/>
  </p:transition>
  <p:txStyles>
    <p:titleStyle>
      <a:lvl1pPr algn="l" defTabSz="457200" rtl="0" fontAlgn="base">
        <a:lnSpc>
          <a:spcPts val="3500"/>
        </a:lnSpc>
        <a:spcBef>
          <a:spcPct val="0"/>
        </a:spcBef>
        <a:spcAft>
          <a:spcPct val="0"/>
        </a:spcAft>
        <a:buClr>
          <a:srgbClr val="000000"/>
        </a:buClr>
        <a:buSzPct val="100000"/>
        <a:buFont typeface="Arial" pitchFamily="34" charset="0"/>
        <a:defRPr sz="3600">
          <a:solidFill>
            <a:schemeClr val="tx1"/>
          </a:solidFill>
          <a:latin typeface="+mj-lt"/>
          <a:ea typeface="+mj-ea"/>
          <a:cs typeface="+mj-cs"/>
        </a:defRPr>
      </a:lvl1pPr>
      <a:lvl2pPr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2pPr>
      <a:lvl3pPr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3pPr>
      <a:lvl4pPr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4pPr>
      <a:lvl5pPr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5pPr>
      <a:lvl6pPr marL="457200"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6pPr>
      <a:lvl7pPr marL="914400"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7pPr>
      <a:lvl8pPr marL="1371600"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8pPr>
      <a:lvl9pPr marL="1828800"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9pPr>
    </p:titleStyle>
    <p:bodyStyle>
      <a:lvl1pPr marL="334963" indent="-334963" algn="l" defTabSz="457200" rtl="0" fontAlgn="base">
        <a:lnSpc>
          <a:spcPts val="3500"/>
        </a:lnSpc>
        <a:spcBef>
          <a:spcPts val="800"/>
        </a:spcBef>
        <a:spcAft>
          <a:spcPct val="0"/>
        </a:spcAft>
        <a:buClr>
          <a:srgbClr val="000000"/>
        </a:buClr>
        <a:buSzPct val="100000"/>
        <a:buFont typeface="Arial" pitchFamily="34" charset="0"/>
        <a:buChar char="•"/>
        <a:defRPr sz="3200">
          <a:solidFill>
            <a:srgbClr val="000000"/>
          </a:solidFill>
          <a:latin typeface="+mn-lt"/>
          <a:ea typeface="+mn-ea"/>
          <a:cs typeface="+mn-cs"/>
        </a:defRPr>
      </a:lvl1pPr>
      <a:lvl2pPr marL="735013" indent="-277813" algn="l" defTabSz="457200" rtl="0" fontAlgn="base">
        <a:lnSpc>
          <a:spcPts val="6613"/>
        </a:lnSpc>
        <a:spcBef>
          <a:spcPts val="700"/>
        </a:spcBef>
        <a:spcAft>
          <a:spcPct val="0"/>
        </a:spcAft>
        <a:buClr>
          <a:srgbClr val="000000"/>
        </a:buClr>
        <a:buSzPct val="100000"/>
        <a:buFont typeface="Arial" pitchFamily="34" charset="0"/>
        <a:buChar char="–"/>
        <a:defRPr sz="2800">
          <a:solidFill>
            <a:srgbClr val="000000"/>
          </a:solidFill>
          <a:latin typeface="+mn-lt"/>
        </a:defRPr>
      </a:lvl2pPr>
      <a:lvl3pPr marL="1143000" indent="-228600" algn="l" defTabSz="457200" rtl="0" fontAlgn="base">
        <a:lnSpc>
          <a:spcPts val="5675"/>
        </a:lnSpc>
        <a:spcBef>
          <a:spcPts val="600"/>
        </a:spcBef>
        <a:spcAft>
          <a:spcPct val="0"/>
        </a:spcAft>
        <a:buClr>
          <a:srgbClr val="000000"/>
        </a:buClr>
        <a:buSzPct val="100000"/>
        <a:buFont typeface="Arial" pitchFamily="34" charset="0"/>
        <a:buChar char="•"/>
        <a:defRPr sz="2400">
          <a:solidFill>
            <a:srgbClr val="000000"/>
          </a:solidFill>
          <a:latin typeface="+mn-lt"/>
        </a:defRPr>
      </a:lvl3pPr>
      <a:lvl4pPr marL="1600200" indent="-228600" algn="l" defTabSz="457200" rtl="0" fontAlgn="base">
        <a:lnSpc>
          <a:spcPts val="4725"/>
        </a:lnSpc>
        <a:spcBef>
          <a:spcPts val="500"/>
        </a:spcBef>
        <a:spcAft>
          <a:spcPct val="0"/>
        </a:spcAft>
        <a:buClr>
          <a:srgbClr val="000000"/>
        </a:buClr>
        <a:buSzPct val="100000"/>
        <a:buFont typeface="Arial" pitchFamily="34" charset="0"/>
        <a:buChar char="–"/>
        <a:defRPr sz="2000">
          <a:solidFill>
            <a:srgbClr val="000000"/>
          </a:solidFill>
          <a:latin typeface="+mn-lt"/>
        </a:defRPr>
      </a:lvl4pPr>
      <a:lvl5pPr marL="2057400" indent="-228600" algn="l" defTabSz="457200" rtl="0" fontAlgn="base">
        <a:lnSpc>
          <a:spcPts val="4725"/>
        </a:lnSpc>
        <a:spcBef>
          <a:spcPts val="500"/>
        </a:spcBef>
        <a:spcAft>
          <a:spcPct val="0"/>
        </a:spcAft>
        <a:buClr>
          <a:srgbClr val="000000"/>
        </a:buClr>
        <a:buSzPct val="100000"/>
        <a:buFont typeface="Arial" pitchFamily="34" charset="0"/>
        <a:buChar char="»"/>
        <a:defRPr sz="2000">
          <a:solidFill>
            <a:srgbClr val="000000"/>
          </a:solidFill>
          <a:latin typeface="+mn-lt"/>
        </a:defRPr>
      </a:lvl5pPr>
      <a:lvl6pPr marL="2514600" indent="-228600" algn="l" defTabSz="457200" rtl="0" fontAlgn="base">
        <a:lnSpc>
          <a:spcPts val="4725"/>
        </a:lnSpc>
        <a:spcBef>
          <a:spcPts val="500"/>
        </a:spcBef>
        <a:spcAft>
          <a:spcPct val="0"/>
        </a:spcAft>
        <a:buClr>
          <a:srgbClr val="000000"/>
        </a:buClr>
        <a:buSzPct val="100000"/>
        <a:buFont typeface="Arial" pitchFamily="34" charset="0"/>
        <a:buChar char="»"/>
        <a:defRPr sz="2000">
          <a:solidFill>
            <a:srgbClr val="000000"/>
          </a:solidFill>
          <a:latin typeface="+mn-lt"/>
        </a:defRPr>
      </a:lvl6pPr>
      <a:lvl7pPr marL="2971800" indent="-228600" algn="l" defTabSz="457200" rtl="0" fontAlgn="base">
        <a:lnSpc>
          <a:spcPts val="4725"/>
        </a:lnSpc>
        <a:spcBef>
          <a:spcPts val="500"/>
        </a:spcBef>
        <a:spcAft>
          <a:spcPct val="0"/>
        </a:spcAft>
        <a:buClr>
          <a:srgbClr val="000000"/>
        </a:buClr>
        <a:buSzPct val="100000"/>
        <a:buFont typeface="Arial" pitchFamily="34" charset="0"/>
        <a:buChar char="»"/>
        <a:defRPr sz="2000">
          <a:solidFill>
            <a:srgbClr val="000000"/>
          </a:solidFill>
          <a:latin typeface="+mn-lt"/>
        </a:defRPr>
      </a:lvl7pPr>
      <a:lvl8pPr marL="3429000" indent="-228600" algn="l" defTabSz="457200" rtl="0" fontAlgn="base">
        <a:lnSpc>
          <a:spcPts val="4725"/>
        </a:lnSpc>
        <a:spcBef>
          <a:spcPts val="500"/>
        </a:spcBef>
        <a:spcAft>
          <a:spcPct val="0"/>
        </a:spcAft>
        <a:buClr>
          <a:srgbClr val="000000"/>
        </a:buClr>
        <a:buSzPct val="100000"/>
        <a:buFont typeface="Arial" pitchFamily="34" charset="0"/>
        <a:buChar char="»"/>
        <a:defRPr sz="2000">
          <a:solidFill>
            <a:srgbClr val="000000"/>
          </a:solidFill>
          <a:latin typeface="+mn-lt"/>
        </a:defRPr>
      </a:lvl8pPr>
      <a:lvl9pPr marL="3886200" indent="-228600" algn="l" defTabSz="457200" rtl="0" fontAlgn="base">
        <a:lnSpc>
          <a:spcPts val="4725"/>
        </a:lnSpc>
        <a:spcBef>
          <a:spcPts val="500"/>
        </a:spcBef>
        <a:spcAft>
          <a:spcPct val="0"/>
        </a:spcAft>
        <a:buClr>
          <a:srgbClr val="000000"/>
        </a:buClr>
        <a:buSzPct val="100000"/>
        <a:buFont typeface="Arial" pitchFamily="34"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8.wmf"/><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9.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gif"/><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gi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2.wmf"/><Relationship Id="rId4" Type="http://schemas.openxmlformats.org/officeDocument/2006/relationships/image" Target="../media/image21.wmf"/><Relationship Id="rId9" Type="http://schemas.openxmlformats.org/officeDocument/2006/relationships/image" Target="../media/image19.png"/></Relationships>
</file>

<file path=ppt/slides/_rels/slide8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1414" y="1856774"/>
            <a:ext cx="8229600" cy="1752600"/>
          </a:xfrm>
        </p:spPr>
        <p:txBody>
          <a:bodyPr/>
          <a:lstStyle/>
          <a:p>
            <a:pPr algn="ctr">
              <a:lnSpc>
                <a:spcPts val="4000"/>
              </a:lnSpc>
              <a:spcBef>
                <a:spcPts val="1200"/>
              </a:spcBef>
            </a:pPr>
            <a:r>
              <a:rPr lang="en-GB" sz="4000" b="1" dirty="0"/>
              <a:t>Digital Signature</a:t>
            </a:r>
            <a:endParaRPr lang="en-IN" sz="4000" b="1" dirty="0"/>
          </a:p>
        </p:txBody>
      </p:sp>
      <p:sp>
        <p:nvSpPr>
          <p:cNvPr id="3" name="Subtitle 2"/>
          <p:cNvSpPr>
            <a:spLocks noGrp="1"/>
          </p:cNvSpPr>
          <p:nvPr>
            <p:ph type="subTitle" idx="1"/>
          </p:nvPr>
        </p:nvSpPr>
        <p:spPr>
          <a:xfrm>
            <a:off x="2209800" y="4648200"/>
            <a:ext cx="7924800" cy="1447800"/>
          </a:xfrm>
        </p:spPr>
        <p:txBody>
          <a:bodyPr/>
          <a:lstStyle/>
          <a:p>
            <a:pPr>
              <a:lnSpc>
                <a:spcPts val="2400"/>
              </a:lnSpc>
              <a:spcBef>
                <a:spcPts val="0"/>
              </a:spcBef>
            </a:pPr>
            <a:r>
              <a:rPr lang="en-GB" sz="2400" b="1" dirty="0">
                <a:solidFill>
                  <a:schemeClr val="accent6"/>
                </a:solidFill>
              </a:rPr>
              <a:t>Dr Mohamed Misbahuddin</a:t>
            </a:r>
          </a:p>
          <a:p>
            <a:pPr>
              <a:lnSpc>
                <a:spcPts val="2400"/>
              </a:lnSpc>
              <a:spcBef>
                <a:spcPts val="0"/>
              </a:spcBef>
            </a:pPr>
            <a:r>
              <a:rPr lang="en-GB" sz="2400" b="1" dirty="0">
                <a:solidFill>
                  <a:schemeClr val="accent6"/>
                </a:solidFill>
              </a:rPr>
              <a:t>Centre for Development of Advanced Computing </a:t>
            </a:r>
          </a:p>
          <a:p>
            <a:pPr>
              <a:lnSpc>
                <a:spcPts val="2400"/>
              </a:lnSpc>
              <a:spcBef>
                <a:spcPts val="0"/>
              </a:spcBef>
            </a:pPr>
            <a:r>
              <a:rPr lang="en-GB" sz="2400" b="1" dirty="0">
                <a:solidFill>
                  <a:schemeClr val="accent6"/>
                </a:solidFill>
              </a:rPr>
              <a:t>No. 68, Electronics City, Bengaluru 560100</a:t>
            </a:r>
          </a:p>
        </p:txBody>
      </p:sp>
      <p:sp>
        <p:nvSpPr>
          <p:cNvPr id="4" name="AutoShape 2" descr="CRPF-Log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428363865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13"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plus(in)">
                                      <p:cBhvr>
                                        <p:cTn id="11" dur="1000"/>
                                        <p:tgtEl>
                                          <p:spTgt spid="3">
                                            <p:txEl>
                                              <p:pRg st="1" end="1"/>
                                            </p:txEl>
                                          </p:spTgt>
                                        </p:tgtEl>
                                      </p:cBhvr>
                                    </p:animEffect>
                                  </p:childTnLst>
                                </p:cTn>
                              </p:par>
                            </p:childTnLst>
                          </p:cTn>
                        </p:par>
                        <p:par>
                          <p:cTn id="12" fill="hold">
                            <p:stCondLst>
                              <p:cond delay="2000"/>
                            </p:stCondLst>
                            <p:childTnLst>
                              <p:par>
                                <p:cTn id="13" presetID="13" presetClass="entr" presetSubtype="16"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plus(in)">
                                      <p:cBhvr>
                                        <p:cTn id="15" dur="1000"/>
                                        <p:tgtEl>
                                          <p:spTgt spid="3">
                                            <p:txEl>
                                              <p:pRg st="0" end="0"/>
                                            </p:txEl>
                                          </p:spTgt>
                                        </p:tgtEl>
                                      </p:cBhvr>
                                    </p:animEffect>
                                  </p:childTnLst>
                                </p:cTn>
                              </p:par>
                            </p:childTnLst>
                          </p:cTn>
                        </p:par>
                        <p:par>
                          <p:cTn id="16" fill="hold">
                            <p:stCondLst>
                              <p:cond delay="3000"/>
                            </p:stCondLst>
                            <p:childTnLst>
                              <p:par>
                                <p:cTn id="17" presetID="13"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Line 2"/>
          <p:cNvSpPr>
            <a:spLocks noChangeShapeType="1"/>
          </p:cNvSpPr>
          <p:nvPr/>
        </p:nvSpPr>
        <p:spPr bwMode="auto">
          <a:xfrm>
            <a:off x="6648451" y="3813175"/>
            <a:ext cx="1998663" cy="0"/>
          </a:xfrm>
          <a:prstGeom prst="line">
            <a:avLst/>
          </a:prstGeom>
          <a:noFill/>
          <a:ln w="50800">
            <a:solidFill>
              <a:schemeClr val="accent2"/>
            </a:solidFill>
            <a:round/>
            <a:headEnd/>
            <a:tailEnd/>
          </a:ln>
          <a:effectLst>
            <a:outerShdw dist="17961" dir="2700000" algn="ctr" rotWithShape="0">
              <a:schemeClr val="bg2"/>
            </a:outerShdw>
          </a:effectLst>
        </p:spPr>
        <p:txBody>
          <a:bodyPr/>
          <a:lstStyle/>
          <a:p>
            <a:endParaRPr lang="en-IN"/>
          </a:p>
        </p:txBody>
      </p:sp>
      <p:sp>
        <p:nvSpPr>
          <p:cNvPr id="750596" name="Line 4"/>
          <p:cNvSpPr>
            <a:spLocks noChangeShapeType="1"/>
          </p:cNvSpPr>
          <p:nvPr/>
        </p:nvSpPr>
        <p:spPr bwMode="auto">
          <a:xfrm>
            <a:off x="8651875" y="3214688"/>
            <a:ext cx="598488" cy="0"/>
          </a:xfrm>
          <a:prstGeom prst="line">
            <a:avLst/>
          </a:prstGeom>
          <a:noFill/>
          <a:ln w="50800">
            <a:solidFill>
              <a:schemeClr val="accent2"/>
            </a:solidFill>
            <a:round/>
            <a:headEnd/>
            <a:tailEnd/>
          </a:ln>
          <a:effectLst>
            <a:outerShdw dist="17961" dir="2700000" algn="ctr" rotWithShape="0">
              <a:schemeClr val="tx1"/>
            </a:outerShdw>
          </a:effectLst>
        </p:spPr>
        <p:txBody>
          <a:bodyPr/>
          <a:lstStyle/>
          <a:p>
            <a:endParaRPr lang="en-IN"/>
          </a:p>
        </p:txBody>
      </p:sp>
      <p:sp>
        <p:nvSpPr>
          <p:cNvPr id="750597" name="Line 5"/>
          <p:cNvSpPr>
            <a:spLocks noChangeShapeType="1"/>
          </p:cNvSpPr>
          <p:nvPr/>
        </p:nvSpPr>
        <p:spPr bwMode="auto">
          <a:xfrm>
            <a:off x="8651875" y="4929188"/>
            <a:ext cx="598488" cy="0"/>
          </a:xfrm>
          <a:prstGeom prst="line">
            <a:avLst/>
          </a:prstGeom>
          <a:noFill/>
          <a:ln w="50800">
            <a:solidFill>
              <a:schemeClr val="accent2"/>
            </a:solidFill>
            <a:round/>
            <a:headEnd/>
            <a:tailEnd/>
          </a:ln>
          <a:effectLst>
            <a:outerShdw dist="17961" dir="2700000" algn="ctr" rotWithShape="0">
              <a:schemeClr val="tx1"/>
            </a:outerShdw>
          </a:effectLst>
        </p:spPr>
        <p:txBody>
          <a:bodyPr/>
          <a:lstStyle/>
          <a:p>
            <a:endParaRPr lang="en-IN"/>
          </a:p>
        </p:txBody>
      </p:sp>
      <p:sp>
        <p:nvSpPr>
          <p:cNvPr id="750598" name="Line 6"/>
          <p:cNvSpPr>
            <a:spLocks noChangeShapeType="1"/>
          </p:cNvSpPr>
          <p:nvPr/>
        </p:nvSpPr>
        <p:spPr bwMode="auto">
          <a:xfrm>
            <a:off x="4175125" y="2274888"/>
            <a:ext cx="0" cy="596900"/>
          </a:xfrm>
          <a:prstGeom prst="line">
            <a:avLst/>
          </a:prstGeom>
          <a:noFill/>
          <a:ln w="50800">
            <a:solidFill>
              <a:schemeClr val="accent2"/>
            </a:solidFill>
            <a:round/>
            <a:headEnd/>
            <a:tailEnd/>
          </a:ln>
          <a:effectLst>
            <a:outerShdw dist="17961" dir="2700000" algn="ctr" rotWithShape="0">
              <a:schemeClr val="tx1"/>
            </a:outerShdw>
          </a:effectLst>
        </p:spPr>
        <p:txBody>
          <a:bodyPr/>
          <a:lstStyle/>
          <a:p>
            <a:endParaRPr lang="en-IN"/>
          </a:p>
        </p:txBody>
      </p:sp>
      <p:sp>
        <p:nvSpPr>
          <p:cNvPr id="750599" name="Line 7"/>
          <p:cNvSpPr>
            <a:spLocks noChangeShapeType="1"/>
          </p:cNvSpPr>
          <p:nvPr/>
        </p:nvSpPr>
        <p:spPr bwMode="auto">
          <a:xfrm flipV="1">
            <a:off x="3360739" y="4146551"/>
            <a:ext cx="739775" cy="1014413"/>
          </a:xfrm>
          <a:prstGeom prst="line">
            <a:avLst/>
          </a:prstGeom>
          <a:noFill/>
          <a:ln w="50800">
            <a:solidFill>
              <a:schemeClr val="accent2"/>
            </a:solidFill>
            <a:round/>
            <a:headEnd/>
            <a:tailEnd/>
          </a:ln>
          <a:effectLst>
            <a:outerShdw dist="17961" dir="2700000" algn="ctr" rotWithShape="0">
              <a:schemeClr val="tx1"/>
            </a:outerShdw>
          </a:effectLst>
        </p:spPr>
        <p:txBody>
          <a:bodyPr/>
          <a:lstStyle/>
          <a:p>
            <a:endParaRPr lang="en-IN"/>
          </a:p>
        </p:txBody>
      </p:sp>
      <p:pic>
        <p:nvPicPr>
          <p:cNvPr id="750600" name="Picture 8"/>
          <p:cNvPicPr>
            <a:picLocks noChangeArrowheads="1"/>
          </p:cNvPicPr>
          <p:nvPr/>
        </p:nvPicPr>
        <p:blipFill>
          <a:blip r:embed="rId3" cstate="print"/>
          <a:srcRect/>
          <a:stretch>
            <a:fillRect/>
          </a:stretch>
        </p:blipFill>
        <p:spPr bwMode="auto">
          <a:xfrm>
            <a:off x="3167042" y="2214554"/>
            <a:ext cx="4227513" cy="2560638"/>
          </a:xfrm>
          <a:prstGeom prst="rect">
            <a:avLst/>
          </a:prstGeom>
          <a:noFill/>
          <a:ln w="12700">
            <a:noFill/>
            <a:miter lim="800000"/>
            <a:headEnd/>
            <a:tailEnd/>
          </a:ln>
          <a:effectLst/>
        </p:spPr>
      </p:pic>
      <p:sp>
        <p:nvSpPr>
          <p:cNvPr id="750601" name="Arc 9"/>
          <p:cNvSpPr>
            <a:spLocks/>
          </p:cNvSpPr>
          <p:nvPr/>
        </p:nvSpPr>
        <p:spPr bwMode="auto">
          <a:xfrm>
            <a:off x="4095736" y="2667003"/>
            <a:ext cx="3098800" cy="1190625"/>
          </a:xfrm>
          <a:custGeom>
            <a:avLst/>
            <a:gdLst>
              <a:gd name="G0" fmla="+- 21600 0 0"/>
              <a:gd name="G1" fmla="+- 806 0 0"/>
              <a:gd name="G2" fmla="+- 21600 0 0"/>
              <a:gd name="T0" fmla="*/ 21575 w 21600"/>
              <a:gd name="T1" fmla="*/ 22406 h 22406"/>
              <a:gd name="T2" fmla="*/ 15 w 21600"/>
              <a:gd name="T3" fmla="*/ 0 h 22406"/>
              <a:gd name="T4" fmla="*/ 21600 w 21600"/>
              <a:gd name="T5" fmla="*/ 806 h 22406"/>
            </a:gdLst>
            <a:ahLst/>
            <a:cxnLst>
              <a:cxn ang="0">
                <a:pos x="T0" y="T1"/>
              </a:cxn>
              <a:cxn ang="0">
                <a:pos x="T2" y="T3"/>
              </a:cxn>
              <a:cxn ang="0">
                <a:pos x="T4" y="T5"/>
              </a:cxn>
            </a:cxnLst>
            <a:rect l="0" t="0" r="r" b="b"/>
            <a:pathLst>
              <a:path w="21600" h="22406" fill="none" extrusionOk="0">
                <a:moveTo>
                  <a:pt x="21575" y="22405"/>
                </a:moveTo>
                <a:cubicBezTo>
                  <a:pt x="9655" y="22392"/>
                  <a:pt x="0" y="12725"/>
                  <a:pt x="0" y="806"/>
                </a:cubicBezTo>
                <a:cubicBezTo>
                  <a:pt x="-1" y="537"/>
                  <a:pt x="5" y="268"/>
                  <a:pt x="15" y="0"/>
                </a:cubicBezTo>
              </a:path>
              <a:path w="21600" h="22406" stroke="0" extrusionOk="0">
                <a:moveTo>
                  <a:pt x="21575" y="22405"/>
                </a:moveTo>
                <a:cubicBezTo>
                  <a:pt x="9655" y="22392"/>
                  <a:pt x="0" y="12725"/>
                  <a:pt x="0" y="806"/>
                </a:cubicBezTo>
                <a:cubicBezTo>
                  <a:pt x="-1" y="537"/>
                  <a:pt x="5" y="268"/>
                  <a:pt x="15" y="0"/>
                </a:cubicBezTo>
                <a:lnTo>
                  <a:pt x="21600" y="806"/>
                </a:lnTo>
                <a:close/>
              </a:path>
            </a:pathLst>
          </a:custGeom>
          <a:noFill/>
          <a:ln w="50800" cap="rnd">
            <a:solidFill>
              <a:schemeClr val="tx2"/>
            </a:solidFill>
            <a:round/>
            <a:headEnd type="triangle" w="med" len="med"/>
            <a:tailEnd/>
          </a:ln>
          <a:effectLst>
            <a:outerShdw algn="ctr" rotWithShape="0">
              <a:schemeClr val="tx1"/>
            </a:outerShdw>
          </a:effectLst>
        </p:spPr>
        <p:txBody>
          <a:bodyPr/>
          <a:lstStyle/>
          <a:p>
            <a:endParaRPr lang="en-IN"/>
          </a:p>
        </p:txBody>
      </p:sp>
      <p:sp>
        <p:nvSpPr>
          <p:cNvPr id="750602" name="Rectangle 10"/>
          <p:cNvSpPr>
            <a:spLocks noChangeArrowheads="1"/>
          </p:cNvSpPr>
          <p:nvPr/>
        </p:nvSpPr>
        <p:spPr bwMode="auto">
          <a:xfrm>
            <a:off x="2208422" y="2428868"/>
            <a:ext cx="1172934" cy="432297"/>
          </a:xfrm>
          <a:prstGeom prst="rect">
            <a:avLst/>
          </a:prstGeom>
          <a:noFill/>
          <a:ln w="12700">
            <a:noFill/>
            <a:miter lim="800000"/>
            <a:headEnd/>
            <a:tailEnd/>
          </a:ln>
          <a:effectLst/>
        </p:spPr>
        <p:txBody>
          <a:bodyPr wrap="none" lIns="91051" tIns="46418" rIns="91051" bIns="46418">
            <a:spAutoFit/>
          </a:bodyPr>
          <a:lstStyle/>
          <a:p>
            <a:pPr algn="ctr" defTabSz="904875" eaLnBrk="0" hangingPunct="0">
              <a:lnSpc>
                <a:spcPct val="100000"/>
              </a:lnSpc>
              <a:buClrTx/>
              <a:buSzTx/>
            </a:pPr>
            <a:r>
              <a:rPr lang="en-US" sz="2200" b="1" dirty="0" err="1">
                <a:solidFill>
                  <a:schemeClr val="bg2"/>
                </a:solidFill>
                <a:latin typeface="Arial" pitchFamily="34" charset="0"/>
              </a:rPr>
              <a:t>Gabbar</a:t>
            </a:r>
            <a:endParaRPr lang="en-US" sz="2200" b="1" dirty="0">
              <a:solidFill>
                <a:schemeClr val="bg2"/>
              </a:solidFill>
              <a:latin typeface="Arial" pitchFamily="34" charset="0"/>
            </a:endParaRPr>
          </a:p>
        </p:txBody>
      </p:sp>
      <p:sp>
        <p:nvSpPr>
          <p:cNvPr id="750603" name="Rectangle 11"/>
          <p:cNvSpPr>
            <a:spLocks noChangeArrowheads="1"/>
          </p:cNvSpPr>
          <p:nvPr/>
        </p:nvSpPr>
        <p:spPr bwMode="auto">
          <a:xfrm>
            <a:off x="4238612" y="2357430"/>
            <a:ext cx="2882900" cy="1409487"/>
          </a:xfrm>
          <a:prstGeom prst="rect">
            <a:avLst/>
          </a:prstGeom>
          <a:noFill/>
          <a:ln w="12700">
            <a:noFill/>
            <a:miter lim="800000"/>
            <a:headEnd/>
            <a:tailEnd/>
          </a:ln>
          <a:effectLst/>
        </p:spPr>
        <p:txBody>
          <a:bodyPr lIns="91051" tIns="46418" rIns="91051" bIns="46418">
            <a:spAutoFit/>
          </a:bodyPr>
          <a:lstStyle/>
          <a:p>
            <a:pPr algn="ctr" defTabSz="904875" eaLnBrk="0" hangingPunct="0">
              <a:lnSpc>
                <a:spcPct val="95000"/>
              </a:lnSpc>
              <a:buClrTx/>
              <a:buSzTx/>
            </a:pPr>
            <a:r>
              <a:rPr lang="en-US" sz="1800" b="1" dirty="0">
                <a:solidFill>
                  <a:srgbClr val="000000"/>
                </a:solidFill>
              </a:rPr>
              <a:t>I’m </a:t>
            </a:r>
            <a:r>
              <a:rPr lang="en-US" sz="1800" b="1" dirty="0" err="1">
                <a:solidFill>
                  <a:srgbClr val="000000"/>
                </a:solidFill>
              </a:rPr>
              <a:t>Veeru</a:t>
            </a:r>
            <a:endParaRPr lang="en-US" sz="1800" b="1" dirty="0">
              <a:solidFill>
                <a:srgbClr val="000000"/>
              </a:solidFill>
            </a:endParaRPr>
          </a:p>
          <a:p>
            <a:pPr algn="ctr" defTabSz="904875" eaLnBrk="0" hangingPunct="0">
              <a:lnSpc>
                <a:spcPct val="95000"/>
              </a:lnSpc>
              <a:buClrTx/>
              <a:buSzTx/>
            </a:pPr>
            <a:r>
              <a:rPr lang="en-US" sz="1800" b="1" dirty="0">
                <a:solidFill>
                  <a:srgbClr val="000000"/>
                </a:solidFill>
              </a:rPr>
              <a:t>Send Me all Corporate Correspondence</a:t>
            </a:r>
            <a:br>
              <a:rPr lang="en-US" sz="1800" b="1" dirty="0">
                <a:solidFill>
                  <a:srgbClr val="000000"/>
                </a:solidFill>
              </a:rPr>
            </a:br>
            <a:r>
              <a:rPr lang="en-US" sz="1800" b="1" dirty="0">
                <a:solidFill>
                  <a:srgbClr val="000000"/>
                </a:solidFill>
              </a:rPr>
              <a:t>with ‘</a:t>
            </a:r>
            <a:r>
              <a:rPr lang="en-US" sz="1800" b="1" dirty="0" err="1">
                <a:solidFill>
                  <a:srgbClr val="000000"/>
                </a:solidFill>
              </a:rPr>
              <a:t>abc</a:t>
            </a:r>
            <a:r>
              <a:rPr lang="en-US" sz="1800" b="1" dirty="0">
                <a:solidFill>
                  <a:srgbClr val="000000"/>
                </a:solidFill>
              </a:rPr>
              <a:t>’. </a:t>
            </a:r>
          </a:p>
          <a:p>
            <a:pPr algn="ctr" defTabSz="904875">
              <a:lnSpc>
                <a:spcPct val="95000"/>
              </a:lnSpc>
              <a:buClrTx/>
              <a:buSzTx/>
            </a:pPr>
            <a:endParaRPr lang="en-US" sz="1800" b="1" dirty="0">
              <a:solidFill>
                <a:srgbClr val="000000"/>
              </a:solidFill>
            </a:endParaRPr>
          </a:p>
        </p:txBody>
      </p:sp>
      <p:sp>
        <p:nvSpPr>
          <p:cNvPr id="750604" name="Rectangle 12"/>
          <p:cNvSpPr>
            <a:spLocks noChangeArrowheads="1"/>
          </p:cNvSpPr>
          <p:nvPr/>
        </p:nvSpPr>
        <p:spPr bwMode="auto">
          <a:xfrm>
            <a:off x="1881158" y="5929330"/>
            <a:ext cx="952168" cy="432297"/>
          </a:xfrm>
          <a:prstGeom prst="rect">
            <a:avLst/>
          </a:prstGeom>
          <a:noFill/>
          <a:ln w="12700">
            <a:noFill/>
            <a:miter lim="800000"/>
            <a:headEnd/>
            <a:tailEnd/>
          </a:ln>
          <a:effectLst/>
        </p:spPr>
        <p:txBody>
          <a:bodyPr wrap="none" lIns="91051" tIns="46418" rIns="91051" bIns="46418">
            <a:spAutoFit/>
          </a:bodyPr>
          <a:lstStyle/>
          <a:p>
            <a:pPr algn="ctr" defTabSz="904875" eaLnBrk="0" hangingPunct="0">
              <a:lnSpc>
                <a:spcPct val="100000"/>
              </a:lnSpc>
              <a:buClrTx/>
              <a:buSzTx/>
            </a:pPr>
            <a:r>
              <a:rPr lang="en-US" sz="2200" b="1" dirty="0" err="1">
                <a:solidFill>
                  <a:schemeClr val="bg2"/>
                </a:solidFill>
                <a:latin typeface="Arial" pitchFamily="34" charset="0"/>
              </a:rPr>
              <a:t>Veeru</a:t>
            </a:r>
            <a:endParaRPr lang="en-US" sz="2200" b="1" dirty="0">
              <a:solidFill>
                <a:schemeClr val="bg2"/>
              </a:solidFill>
              <a:latin typeface="Arial" pitchFamily="34" charset="0"/>
            </a:endParaRPr>
          </a:p>
        </p:txBody>
      </p:sp>
      <p:pic>
        <p:nvPicPr>
          <p:cNvPr id="750605" name="Picture 13"/>
          <p:cNvPicPr>
            <a:picLocks noChangeArrowheads="1"/>
          </p:cNvPicPr>
          <p:nvPr/>
        </p:nvPicPr>
        <p:blipFill>
          <a:blip r:embed="rId4" cstate="print"/>
          <a:srcRect/>
          <a:stretch>
            <a:fillRect/>
          </a:stretch>
        </p:blipFill>
        <p:spPr bwMode="auto">
          <a:xfrm>
            <a:off x="7435851" y="3557589"/>
            <a:ext cx="900113" cy="528637"/>
          </a:xfrm>
          <a:prstGeom prst="rect">
            <a:avLst/>
          </a:prstGeom>
          <a:noFill/>
          <a:ln w="12700">
            <a:noFill/>
            <a:miter lim="800000"/>
            <a:headEnd/>
            <a:tailEnd/>
          </a:ln>
          <a:effectLst/>
        </p:spPr>
      </p:pic>
      <p:pic>
        <p:nvPicPr>
          <p:cNvPr id="750607" name="Picture 15"/>
          <p:cNvPicPr>
            <a:picLocks noChangeArrowheads="1"/>
          </p:cNvPicPr>
          <p:nvPr/>
        </p:nvPicPr>
        <p:blipFill>
          <a:blip r:embed="rId5" cstate="print"/>
          <a:srcRect/>
          <a:stretch>
            <a:fillRect/>
          </a:stretch>
        </p:blipFill>
        <p:spPr bwMode="auto">
          <a:xfrm>
            <a:off x="9005888" y="2936876"/>
            <a:ext cx="773112" cy="549275"/>
          </a:xfrm>
          <a:prstGeom prst="rect">
            <a:avLst/>
          </a:prstGeom>
          <a:noFill/>
          <a:ln w="12700">
            <a:noFill/>
            <a:miter lim="800000"/>
            <a:headEnd/>
            <a:tailEnd/>
          </a:ln>
          <a:effectLst/>
        </p:spPr>
      </p:pic>
      <p:sp>
        <p:nvSpPr>
          <p:cNvPr id="750608" name="Line 16"/>
          <p:cNvSpPr>
            <a:spLocks noChangeShapeType="1"/>
          </p:cNvSpPr>
          <p:nvPr/>
        </p:nvSpPr>
        <p:spPr bwMode="auto">
          <a:xfrm>
            <a:off x="8650288" y="2616201"/>
            <a:ext cx="0" cy="2740025"/>
          </a:xfrm>
          <a:prstGeom prst="line">
            <a:avLst/>
          </a:prstGeom>
          <a:noFill/>
          <a:ln w="50800">
            <a:solidFill>
              <a:schemeClr val="accent2"/>
            </a:solidFill>
            <a:round/>
            <a:headEnd/>
            <a:tailEnd/>
          </a:ln>
          <a:effectLst>
            <a:outerShdw dist="17961" dir="2700000" algn="ctr" rotWithShape="0">
              <a:schemeClr val="tx1"/>
            </a:outerShdw>
          </a:effectLst>
        </p:spPr>
        <p:txBody>
          <a:bodyPr/>
          <a:lstStyle/>
          <a:p>
            <a:endParaRPr lang="en-IN"/>
          </a:p>
        </p:txBody>
      </p:sp>
      <p:sp>
        <p:nvSpPr>
          <p:cNvPr id="750609" name="Rectangle 17"/>
          <p:cNvSpPr>
            <a:spLocks noChangeArrowheads="1"/>
          </p:cNvSpPr>
          <p:nvPr/>
        </p:nvSpPr>
        <p:spPr bwMode="auto">
          <a:xfrm>
            <a:off x="9948539" y="5715016"/>
            <a:ext cx="576617" cy="432297"/>
          </a:xfrm>
          <a:prstGeom prst="rect">
            <a:avLst/>
          </a:prstGeom>
          <a:noFill/>
          <a:ln w="12700">
            <a:noFill/>
            <a:miter lim="800000"/>
            <a:headEnd/>
            <a:tailEnd/>
          </a:ln>
          <a:effectLst/>
        </p:spPr>
        <p:txBody>
          <a:bodyPr wrap="none" lIns="91051" tIns="46418" rIns="91051" bIns="46418">
            <a:spAutoFit/>
          </a:bodyPr>
          <a:lstStyle/>
          <a:p>
            <a:pPr algn="ctr" defTabSz="904875" eaLnBrk="0" hangingPunct="0">
              <a:lnSpc>
                <a:spcPct val="100000"/>
              </a:lnSpc>
              <a:buClrTx/>
              <a:buSzTx/>
            </a:pPr>
            <a:r>
              <a:rPr lang="en-US" sz="2200" b="1" dirty="0">
                <a:solidFill>
                  <a:schemeClr val="bg2"/>
                </a:solidFill>
                <a:latin typeface="Arial" pitchFamily="34" charset="0"/>
              </a:rPr>
              <a:t>Jai</a:t>
            </a:r>
          </a:p>
        </p:txBody>
      </p:sp>
      <p:sp>
        <p:nvSpPr>
          <p:cNvPr id="750613" name="Text Box 21"/>
          <p:cNvSpPr txBox="1">
            <a:spLocks noChangeArrowheads="1"/>
          </p:cNvSpPr>
          <p:nvPr/>
        </p:nvSpPr>
        <p:spPr bwMode="auto">
          <a:xfrm>
            <a:off x="4038600" y="5715000"/>
            <a:ext cx="4876800" cy="643766"/>
          </a:xfrm>
          <a:prstGeom prst="rect">
            <a:avLst/>
          </a:prstGeom>
          <a:noFill/>
          <a:ln w="9525">
            <a:noFill/>
            <a:miter lim="800000"/>
            <a:headEnd/>
            <a:tailEnd/>
          </a:ln>
          <a:effectLst/>
        </p:spPr>
        <p:txBody>
          <a:bodyPr>
            <a:spAutoFit/>
          </a:bodyPr>
          <a:lstStyle/>
          <a:p>
            <a:pPr>
              <a:spcBef>
                <a:spcPct val="50000"/>
              </a:spcBef>
            </a:pPr>
            <a:r>
              <a:rPr lang="en-US" sz="3200" b="1" dirty="0">
                <a:solidFill>
                  <a:srgbClr val="990033"/>
                </a:solidFill>
              </a:rPr>
              <a:t>Breach of Authenticity</a:t>
            </a:r>
          </a:p>
        </p:txBody>
      </p:sp>
      <p:sp>
        <p:nvSpPr>
          <p:cNvPr id="24" name="Title 1"/>
          <p:cNvSpPr>
            <a:spLocks noGrp="1"/>
          </p:cNvSpPr>
          <p:nvPr>
            <p:ph type="title"/>
          </p:nvPr>
        </p:nvSpPr>
        <p:spPr>
          <a:xfrm>
            <a:off x="2890862" y="538146"/>
            <a:ext cx="6705600" cy="533400"/>
          </a:xfrm>
        </p:spPr>
        <p:txBody>
          <a:bodyPr/>
          <a:lstStyle/>
          <a:p>
            <a:pPr algn="ctr"/>
            <a:r>
              <a:rPr lang="en-GB" sz="3200" b="1" dirty="0"/>
              <a:t>Attacks on Authenticity - Spoofing</a:t>
            </a:r>
          </a:p>
        </p:txBody>
      </p:sp>
      <p:pic>
        <p:nvPicPr>
          <p:cNvPr id="22" name="Picture 6" descr="C:\Users\Ranjana\Downloads\305-3050333_hacker-png-transparent-png-removebg-preview.png"/>
          <p:cNvPicPr>
            <a:picLocks noChangeAspect="1" noChangeArrowheads="1"/>
          </p:cNvPicPr>
          <p:nvPr/>
        </p:nvPicPr>
        <p:blipFill>
          <a:blip r:embed="rId6" cstate="print"/>
          <a:srcRect/>
          <a:stretch>
            <a:fillRect/>
          </a:stretch>
        </p:blipFill>
        <p:spPr bwMode="auto">
          <a:xfrm>
            <a:off x="3024166" y="1000108"/>
            <a:ext cx="1928826" cy="1324268"/>
          </a:xfrm>
          <a:prstGeom prst="rect">
            <a:avLst/>
          </a:prstGeom>
          <a:noFill/>
        </p:spPr>
      </p:pic>
      <p:pic>
        <p:nvPicPr>
          <p:cNvPr id="23" name="Picture 2" descr="C:\Users\Ranjana\Downloads\89-893676_computer-icons-user-laptop-personal-computer-computer-girl-removebg-preview.png"/>
          <p:cNvPicPr>
            <a:picLocks noChangeAspect="1" noChangeArrowheads="1"/>
          </p:cNvPicPr>
          <p:nvPr/>
        </p:nvPicPr>
        <p:blipFill>
          <a:blip r:embed="rId7" cstate="print"/>
          <a:srcRect/>
          <a:stretch>
            <a:fillRect/>
          </a:stretch>
        </p:blipFill>
        <p:spPr bwMode="auto">
          <a:xfrm>
            <a:off x="1523968" y="4143380"/>
            <a:ext cx="1857388" cy="1835232"/>
          </a:xfrm>
          <a:prstGeom prst="rect">
            <a:avLst/>
          </a:prstGeom>
          <a:noFill/>
        </p:spPr>
      </p:pic>
      <p:pic>
        <p:nvPicPr>
          <p:cNvPr id="25" name="Picture 3" descr="C:\Users\Ranjana\Downloads\74-748374_laptop-user-personal-computer-computer-icons-computer-user-removebg-preview.png"/>
          <p:cNvPicPr>
            <a:picLocks noChangeAspect="1" noChangeArrowheads="1"/>
          </p:cNvPicPr>
          <p:nvPr/>
        </p:nvPicPr>
        <p:blipFill>
          <a:blip r:embed="rId8" cstate="print"/>
          <a:srcRect/>
          <a:stretch>
            <a:fillRect/>
          </a:stretch>
        </p:blipFill>
        <p:spPr bwMode="auto">
          <a:xfrm>
            <a:off x="9096396" y="3905254"/>
            <a:ext cx="2000264" cy="1809762"/>
          </a:xfrm>
          <a:prstGeom prst="rect">
            <a:avLst/>
          </a:prstGeom>
          <a:noFill/>
        </p:spPr>
      </p:pic>
    </p:spTree>
    <p:extLst>
      <p:ext uri="{BB962C8B-B14F-4D97-AF65-F5344CB8AC3E}">
        <p14:creationId xmlns:p14="http://schemas.microsoft.com/office/powerpoint/2010/main" val="92426229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0609"/>
                                        </p:tgtEl>
                                        <p:attrNameLst>
                                          <p:attrName>style.visibility</p:attrName>
                                        </p:attrNameLst>
                                      </p:cBhvr>
                                      <p:to>
                                        <p:strVal val="visible"/>
                                      </p:to>
                                    </p:set>
                                    <p:animEffect transition="in" filter="fade">
                                      <p:cBhvr>
                                        <p:cTn id="12" dur="2000"/>
                                        <p:tgtEl>
                                          <p:spTgt spid="75060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50597"/>
                                        </p:tgtEl>
                                        <p:attrNameLst>
                                          <p:attrName>style.visibility</p:attrName>
                                        </p:attrNameLst>
                                      </p:cBhvr>
                                      <p:to>
                                        <p:strVal val="visible"/>
                                      </p:to>
                                    </p:set>
                                    <p:animEffect transition="in" filter="fade">
                                      <p:cBhvr>
                                        <p:cTn id="15" dur="2000"/>
                                        <p:tgtEl>
                                          <p:spTgt spid="75059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50608"/>
                                        </p:tgtEl>
                                        <p:attrNameLst>
                                          <p:attrName>style.visibility</p:attrName>
                                        </p:attrNameLst>
                                      </p:cBhvr>
                                      <p:to>
                                        <p:strVal val="visible"/>
                                      </p:to>
                                    </p:set>
                                    <p:animEffect transition="in" filter="fade">
                                      <p:cBhvr>
                                        <p:cTn id="18" dur="2000"/>
                                        <p:tgtEl>
                                          <p:spTgt spid="750608"/>
                                        </p:tgtEl>
                                      </p:cBhvr>
                                    </p:animEffect>
                                  </p:childTnLst>
                                </p:cTn>
                              </p:par>
                              <p:par>
                                <p:cTn id="19" presetID="10" presetClass="entr" presetSubtype="0" fill="hold" nodeType="withEffect">
                                  <p:stCondLst>
                                    <p:cond delay="0"/>
                                  </p:stCondLst>
                                  <p:childTnLst>
                                    <p:set>
                                      <p:cBhvr>
                                        <p:cTn id="20" dur="1" fill="hold">
                                          <p:stCondLst>
                                            <p:cond delay="0"/>
                                          </p:stCondLst>
                                        </p:cTn>
                                        <p:tgtEl>
                                          <p:spTgt spid="750607"/>
                                        </p:tgtEl>
                                        <p:attrNameLst>
                                          <p:attrName>style.visibility</p:attrName>
                                        </p:attrNameLst>
                                      </p:cBhvr>
                                      <p:to>
                                        <p:strVal val="visible"/>
                                      </p:to>
                                    </p:set>
                                    <p:animEffect transition="in" filter="fade">
                                      <p:cBhvr>
                                        <p:cTn id="21" dur="2000"/>
                                        <p:tgtEl>
                                          <p:spTgt spid="750607"/>
                                        </p:tgtEl>
                                      </p:cBhvr>
                                    </p:animEffect>
                                  </p:childTnLst>
                                </p:cTn>
                              </p:par>
                            </p:childTnLst>
                          </p:cTn>
                        </p:par>
                        <p:par>
                          <p:cTn id="22" fill="hold">
                            <p:stCondLst>
                              <p:cond delay="2000"/>
                            </p:stCondLst>
                            <p:childTnLst>
                              <p:par>
                                <p:cTn id="23" presetID="9"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ssolv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50596"/>
                                        </p:tgtEl>
                                        <p:attrNameLst>
                                          <p:attrName>style.visibility</p:attrName>
                                        </p:attrNameLst>
                                      </p:cBhvr>
                                      <p:to>
                                        <p:strVal val="visible"/>
                                      </p:to>
                                    </p:set>
                                    <p:animEffect transition="in" filter="fade">
                                      <p:cBhvr>
                                        <p:cTn id="28" dur="2000"/>
                                        <p:tgtEl>
                                          <p:spTgt spid="750596"/>
                                        </p:tgtEl>
                                      </p:cBhvr>
                                    </p:animEffect>
                                  </p:childTnLst>
                                </p:cTn>
                              </p:par>
                              <p:par>
                                <p:cTn id="29" presetID="10" presetClass="entr" presetSubtype="0" fill="hold" nodeType="withEffect">
                                  <p:stCondLst>
                                    <p:cond delay="0"/>
                                  </p:stCondLst>
                                  <p:childTnLst>
                                    <p:set>
                                      <p:cBhvr>
                                        <p:cTn id="30" dur="1" fill="hold">
                                          <p:stCondLst>
                                            <p:cond delay="0"/>
                                          </p:stCondLst>
                                        </p:cTn>
                                        <p:tgtEl>
                                          <p:spTgt spid="750605"/>
                                        </p:tgtEl>
                                        <p:attrNameLst>
                                          <p:attrName>style.visibility</p:attrName>
                                        </p:attrNameLst>
                                      </p:cBhvr>
                                      <p:to>
                                        <p:strVal val="visible"/>
                                      </p:to>
                                    </p:set>
                                    <p:animEffect transition="in" filter="fade">
                                      <p:cBhvr>
                                        <p:cTn id="31" dur="2000"/>
                                        <p:tgtEl>
                                          <p:spTgt spid="75060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50594"/>
                                        </p:tgtEl>
                                        <p:attrNameLst>
                                          <p:attrName>style.visibility</p:attrName>
                                        </p:attrNameLst>
                                      </p:cBhvr>
                                      <p:to>
                                        <p:strVal val="visible"/>
                                      </p:to>
                                    </p:set>
                                    <p:animEffect transition="in" filter="fade">
                                      <p:cBhvr>
                                        <p:cTn id="34" dur="2000"/>
                                        <p:tgtEl>
                                          <p:spTgt spid="750594"/>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750599"/>
                                        </p:tgtEl>
                                        <p:attrNameLst>
                                          <p:attrName>style.visibility</p:attrName>
                                        </p:attrNameLst>
                                      </p:cBhvr>
                                      <p:to>
                                        <p:strVal val="visible"/>
                                      </p:to>
                                    </p:set>
                                    <p:animEffect transition="in" filter="fade">
                                      <p:cBhvr>
                                        <p:cTn id="38" dur="2000"/>
                                        <p:tgtEl>
                                          <p:spTgt spid="750599"/>
                                        </p:tgtEl>
                                      </p:cBhvr>
                                    </p:animEffect>
                                  </p:childTnLst>
                                </p:cTn>
                              </p:par>
                              <p:par>
                                <p:cTn id="39" presetID="10" presetClass="entr" presetSubtype="0" fill="hold" nodeType="withEffect">
                                  <p:stCondLst>
                                    <p:cond delay="0"/>
                                  </p:stCondLst>
                                  <p:childTnLst>
                                    <p:set>
                                      <p:cBhvr>
                                        <p:cTn id="40" dur="1" fill="hold">
                                          <p:stCondLst>
                                            <p:cond delay="0"/>
                                          </p:stCondLst>
                                        </p:cTn>
                                        <p:tgtEl>
                                          <p:spTgt spid="750600"/>
                                        </p:tgtEl>
                                        <p:attrNameLst>
                                          <p:attrName>style.visibility</p:attrName>
                                        </p:attrNameLst>
                                      </p:cBhvr>
                                      <p:to>
                                        <p:strVal val="visible"/>
                                      </p:to>
                                    </p:set>
                                    <p:animEffect transition="in" filter="fade">
                                      <p:cBhvr>
                                        <p:cTn id="41" dur="2000"/>
                                        <p:tgtEl>
                                          <p:spTgt spid="750600"/>
                                        </p:tgtEl>
                                      </p:cBhvr>
                                    </p:animEffect>
                                  </p:childTnLst>
                                </p:cTn>
                              </p:par>
                            </p:childTnLst>
                          </p:cTn>
                        </p:par>
                        <p:par>
                          <p:cTn id="42" fill="hold">
                            <p:stCondLst>
                              <p:cond delay="6000"/>
                            </p:stCondLst>
                            <p:childTnLst>
                              <p:par>
                                <p:cTn id="43" presetID="9"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ssolv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50604"/>
                                        </p:tgtEl>
                                        <p:attrNameLst>
                                          <p:attrName>style.visibility</p:attrName>
                                        </p:attrNameLst>
                                      </p:cBhvr>
                                      <p:to>
                                        <p:strVal val="visible"/>
                                      </p:to>
                                    </p:set>
                                    <p:animEffect transition="in" filter="fade">
                                      <p:cBhvr>
                                        <p:cTn id="48" dur="2000"/>
                                        <p:tgtEl>
                                          <p:spTgt spid="750604"/>
                                        </p:tgtEl>
                                      </p:cBhvr>
                                    </p:animEffect>
                                  </p:childTnLst>
                                </p:cTn>
                              </p:par>
                            </p:childTnLst>
                          </p:cTn>
                        </p:par>
                        <p:par>
                          <p:cTn id="49" fill="hold">
                            <p:stCondLst>
                              <p:cond delay="8000"/>
                            </p:stCondLst>
                            <p:childTnLst>
                              <p:par>
                                <p:cTn id="50" presetID="9" presetClass="entr" presetSubtype="0" fill="hold" grpId="0" nodeType="afterEffect">
                                  <p:stCondLst>
                                    <p:cond delay="0"/>
                                  </p:stCondLst>
                                  <p:childTnLst>
                                    <p:set>
                                      <p:cBhvr>
                                        <p:cTn id="51" dur="1" fill="hold">
                                          <p:stCondLst>
                                            <p:cond delay="0"/>
                                          </p:stCondLst>
                                        </p:cTn>
                                        <p:tgtEl>
                                          <p:spTgt spid="750601"/>
                                        </p:tgtEl>
                                        <p:attrNameLst>
                                          <p:attrName>style.visibility</p:attrName>
                                        </p:attrNameLst>
                                      </p:cBhvr>
                                      <p:to>
                                        <p:strVal val="visible"/>
                                      </p:to>
                                    </p:set>
                                    <p:animEffect transition="in" filter="dissolve">
                                      <p:cBhvr>
                                        <p:cTn id="52" dur="500"/>
                                        <p:tgtEl>
                                          <p:spTgt spid="750601"/>
                                        </p:tgtEl>
                                      </p:cBhvr>
                                    </p:animEffect>
                                  </p:childTnLst>
                                </p:cTn>
                              </p:par>
                              <p:par>
                                <p:cTn id="53" presetID="9" presetClass="entr" presetSubtype="0" fill="hold" nodeType="withEffect">
                                  <p:stCondLst>
                                    <p:cond delay="0"/>
                                  </p:stCondLst>
                                  <p:childTnLst>
                                    <p:set>
                                      <p:cBhvr>
                                        <p:cTn id="54" dur="1" fill="hold">
                                          <p:stCondLst>
                                            <p:cond delay="0"/>
                                          </p:stCondLst>
                                        </p:cTn>
                                        <p:tgtEl>
                                          <p:spTgt spid="750603"/>
                                        </p:tgtEl>
                                        <p:attrNameLst>
                                          <p:attrName>style.visibility</p:attrName>
                                        </p:attrNameLst>
                                      </p:cBhvr>
                                      <p:to>
                                        <p:strVal val="visible"/>
                                      </p:to>
                                    </p:set>
                                    <p:animEffect transition="in" filter="dissolve">
                                      <p:cBhvr>
                                        <p:cTn id="55" dur="500"/>
                                        <p:tgtEl>
                                          <p:spTgt spid="750603"/>
                                        </p:tgtEl>
                                      </p:cBhvr>
                                    </p:animEffect>
                                  </p:childTnLst>
                                </p:cTn>
                              </p:par>
                              <p:par>
                                <p:cTn id="56" presetID="9" presetClass="entr" presetSubtype="0" fill="hold" nodeType="withEffect">
                                  <p:stCondLst>
                                    <p:cond delay="0"/>
                                  </p:stCondLst>
                                  <p:childTnLst>
                                    <p:set>
                                      <p:cBhvr>
                                        <p:cTn id="57" dur="1" fill="hold">
                                          <p:stCondLst>
                                            <p:cond delay="0"/>
                                          </p:stCondLst>
                                        </p:cTn>
                                        <p:tgtEl>
                                          <p:spTgt spid="750602"/>
                                        </p:tgtEl>
                                        <p:attrNameLst>
                                          <p:attrName>style.visibility</p:attrName>
                                        </p:attrNameLst>
                                      </p:cBhvr>
                                      <p:to>
                                        <p:strVal val="visible"/>
                                      </p:to>
                                    </p:set>
                                    <p:animEffect transition="in" filter="dissolve">
                                      <p:cBhvr>
                                        <p:cTn id="58" dur="500"/>
                                        <p:tgtEl>
                                          <p:spTgt spid="750602"/>
                                        </p:tgtEl>
                                      </p:cBhvr>
                                    </p:animEffect>
                                  </p:childTnLst>
                                </p:cTn>
                              </p:par>
                            </p:childTnLst>
                          </p:cTn>
                        </p:par>
                        <p:par>
                          <p:cTn id="59" fill="hold">
                            <p:stCondLst>
                              <p:cond delay="8500"/>
                            </p:stCondLst>
                            <p:childTnLst>
                              <p:par>
                                <p:cTn id="60" presetID="17" presetClass="entr" presetSubtype="10"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strVal val="#ppt_h"/>
                                          </p:val>
                                        </p:tav>
                                        <p:tav tm="100000">
                                          <p:val>
                                            <p:strVal val="#ppt_h"/>
                                          </p:val>
                                        </p:tav>
                                      </p:tavLst>
                                    </p:anim>
                                  </p:childTnLst>
                                </p:cTn>
                              </p:par>
                              <p:par>
                                <p:cTn id="64" presetID="9" presetClass="entr" presetSubtype="0" fill="hold" grpId="0" nodeType="withEffect">
                                  <p:stCondLst>
                                    <p:cond delay="0"/>
                                  </p:stCondLst>
                                  <p:childTnLst>
                                    <p:set>
                                      <p:cBhvr>
                                        <p:cTn id="65" dur="1" fill="hold">
                                          <p:stCondLst>
                                            <p:cond delay="0"/>
                                          </p:stCondLst>
                                        </p:cTn>
                                        <p:tgtEl>
                                          <p:spTgt spid="750598"/>
                                        </p:tgtEl>
                                        <p:attrNameLst>
                                          <p:attrName>style.visibility</p:attrName>
                                        </p:attrNameLst>
                                      </p:cBhvr>
                                      <p:to>
                                        <p:strVal val="visible"/>
                                      </p:to>
                                    </p:set>
                                    <p:animEffect transition="in" filter="dissolve">
                                      <p:cBhvr>
                                        <p:cTn id="66" dur="500"/>
                                        <p:tgtEl>
                                          <p:spTgt spid="750598"/>
                                        </p:tgtEl>
                                      </p:cBhvr>
                                    </p:animEffect>
                                  </p:childTnLst>
                                </p:cTn>
                              </p:par>
                            </p:childTnLst>
                          </p:cTn>
                        </p:par>
                        <p:par>
                          <p:cTn id="67" fill="hold">
                            <p:stCondLst>
                              <p:cond delay="9000"/>
                            </p:stCondLst>
                            <p:childTnLst>
                              <p:par>
                                <p:cTn id="68" presetID="42" presetClass="entr" presetSubtype="0" fill="hold" nodeType="afterEffect">
                                  <p:stCondLst>
                                    <p:cond delay="0"/>
                                  </p:stCondLst>
                                  <p:childTnLst>
                                    <p:set>
                                      <p:cBhvr>
                                        <p:cTn id="69" dur="1" fill="hold">
                                          <p:stCondLst>
                                            <p:cond delay="0"/>
                                          </p:stCondLst>
                                        </p:cTn>
                                        <p:tgtEl>
                                          <p:spTgt spid="750613">
                                            <p:txEl>
                                              <p:pRg st="0" end="0"/>
                                            </p:txEl>
                                          </p:spTgt>
                                        </p:tgtEl>
                                        <p:attrNameLst>
                                          <p:attrName>style.visibility</p:attrName>
                                        </p:attrNameLst>
                                      </p:cBhvr>
                                      <p:to>
                                        <p:strVal val="visible"/>
                                      </p:to>
                                    </p:set>
                                    <p:animEffect transition="in" filter="fade">
                                      <p:cBhvr>
                                        <p:cTn id="70" dur="1000"/>
                                        <p:tgtEl>
                                          <p:spTgt spid="750613">
                                            <p:txEl>
                                              <p:pRg st="0" end="0"/>
                                            </p:txEl>
                                          </p:spTgt>
                                        </p:tgtEl>
                                      </p:cBhvr>
                                    </p:animEffect>
                                    <p:anim calcmode="lin" valueType="num">
                                      <p:cBhvr>
                                        <p:cTn id="71" dur="1000" fill="hold"/>
                                        <p:tgtEl>
                                          <p:spTgt spid="750613">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7506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4" grpId="0" animBg="1"/>
      <p:bldP spid="750596" grpId="0" animBg="1"/>
      <p:bldP spid="750597" grpId="0" animBg="1"/>
      <p:bldP spid="750598" grpId="0" animBg="1"/>
      <p:bldP spid="750599" grpId="0" animBg="1"/>
      <p:bldP spid="750601" grpId="0" animBg="1"/>
      <p:bldP spid="750604" grpId="0"/>
      <p:bldP spid="750608" grpId="0" animBg="1"/>
      <p:bldP spid="750609"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681022"/>
            <a:ext cx="8940800" cy="533400"/>
          </a:xfrm>
        </p:spPr>
        <p:txBody>
          <a:bodyPr/>
          <a:lstStyle/>
          <a:p>
            <a:r>
              <a:rPr lang="en-US" dirty="0"/>
              <a:t>Basic Elements of Trust</a:t>
            </a:r>
          </a:p>
        </p:txBody>
      </p:sp>
      <p:sp>
        <p:nvSpPr>
          <p:cNvPr id="3" name="Content Placeholder 2"/>
          <p:cNvSpPr>
            <a:spLocks noGrp="1"/>
          </p:cNvSpPr>
          <p:nvPr>
            <p:ph idx="1"/>
          </p:nvPr>
        </p:nvSpPr>
        <p:spPr>
          <a:xfrm>
            <a:off x="1452530" y="1357298"/>
            <a:ext cx="10644262" cy="5029200"/>
          </a:xfrm>
        </p:spPr>
        <p:txBody>
          <a:bodyPr/>
          <a:lstStyle/>
          <a:p>
            <a:pPr marL="228600" algn="just" eaLnBrk="0" hangingPunct="0">
              <a:spcBef>
                <a:spcPts val="250"/>
              </a:spcBef>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GB" sz="2800" b="1" dirty="0">
                <a:solidFill>
                  <a:srgbClr val="FF3300"/>
                </a:solidFill>
                <a:cs typeface="Arial" pitchFamily="34" charset="0"/>
              </a:rPr>
              <a:t>P</a:t>
            </a:r>
            <a:r>
              <a:rPr lang="en-GB" sz="2800" b="1" dirty="0">
                <a:cs typeface="Arial" pitchFamily="34" charset="0"/>
              </a:rPr>
              <a:t>rivacy (Confidentiality): </a:t>
            </a:r>
            <a:r>
              <a:rPr lang="en-GB" sz="2400" dirty="0"/>
              <a:t>Ensuring that </a:t>
            </a:r>
            <a:r>
              <a:rPr lang="en-GB" sz="2400" b="1" dirty="0">
                <a:solidFill>
                  <a:schemeClr val="accent2"/>
                </a:solidFill>
              </a:rPr>
              <a:t>only</a:t>
            </a:r>
            <a:r>
              <a:rPr lang="en-GB" sz="2400" dirty="0">
                <a:solidFill>
                  <a:schemeClr val="accent2"/>
                </a:solidFill>
              </a:rPr>
              <a:t> </a:t>
            </a:r>
            <a:r>
              <a:rPr lang="en-GB" sz="2400" b="1" dirty="0">
                <a:solidFill>
                  <a:schemeClr val="accent2"/>
                </a:solidFill>
              </a:rPr>
              <a:t>authorized</a:t>
            </a:r>
            <a:r>
              <a:rPr lang="en-GB" sz="2400" dirty="0">
                <a:solidFill>
                  <a:schemeClr val="accent2"/>
                </a:solidFill>
              </a:rPr>
              <a:t> </a:t>
            </a:r>
            <a:r>
              <a:rPr lang="en-GB" sz="2400" dirty="0">
                <a:solidFill>
                  <a:schemeClr val="tx1"/>
                </a:solidFill>
              </a:rPr>
              <a:t>persons read the Data/Message/Document </a:t>
            </a:r>
          </a:p>
          <a:p>
            <a:pPr marL="228600" indent="-228600" algn="just" eaLnBrk="0" hangingPunct="0">
              <a:lnSpc>
                <a:spcPct val="100000"/>
              </a:lnSpc>
              <a:spcBef>
                <a:spcPts val="250"/>
              </a:spcBef>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endParaRPr lang="en-GB" sz="2800" b="1" dirty="0">
              <a:solidFill>
                <a:srgbClr val="FF3300"/>
              </a:solidFill>
              <a:cs typeface="Arial" pitchFamily="34" charset="0"/>
            </a:endParaRPr>
          </a:p>
          <a:p>
            <a:pPr marL="228600" indent="-228600" algn="just" eaLnBrk="0" hangingPunct="0">
              <a:lnSpc>
                <a:spcPct val="100000"/>
              </a:lnSpc>
              <a:spcBef>
                <a:spcPts val="250"/>
              </a:spcBef>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GB" sz="2800" b="1" dirty="0">
                <a:solidFill>
                  <a:srgbClr val="FF3300"/>
                </a:solidFill>
                <a:cs typeface="Arial" pitchFamily="34" charset="0"/>
              </a:rPr>
              <a:t>A</a:t>
            </a:r>
            <a:r>
              <a:rPr lang="en-GB" sz="2800" b="1" dirty="0">
                <a:cs typeface="Arial" pitchFamily="34" charset="0"/>
              </a:rPr>
              <a:t>uthenticity: </a:t>
            </a:r>
            <a:r>
              <a:rPr lang="en-GB" sz="2400" dirty="0">
                <a:cs typeface="Arial" pitchFamily="34" charset="0"/>
              </a:rPr>
              <a:t>E</a:t>
            </a:r>
            <a:r>
              <a:rPr lang="en-GB" sz="2400" dirty="0"/>
              <a:t>nsuring that </a:t>
            </a:r>
            <a:r>
              <a:rPr lang="en-GB" sz="2400" dirty="0">
                <a:solidFill>
                  <a:schemeClr val="tx1"/>
                </a:solidFill>
              </a:rPr>
              <a:t>Data/Message/Document</a:t>
            </a:r>
            <a:r>
              <a:rPr lang="en-GB" sz="2400" dirty="0"/>
              <a:t> originated from the </a:t>
            </a:r>
            <a:r>
              <a:rPr lang="en-GB" sz="2400" b="1" dirty="0">
                <a:solidFill>
                  <a:schemeClr val="accent2"/>
                </a:solidFill>
              </a:rPr>
              <a:t>claimed</a:t>
            </a:r>
            <a:r>
              <a:rPr lang="en-GB" sz="2400" dirty="0"/>
              <a:t> signer / sender</a:t>
            </a:r>
            <a:endParaRPr lang="en-GB" sz="2400" b="1" dirty="0"/>
          </a:p>
          <a:p>
            <a:pPr marL="228600" indent="-228600" algn="just" eaLnBrk="0" hangingPunct="0">
              <a:lnSpc>
                <a:spcPct val="100000"/>
              </a:lnSpc>
              <a:spcBef>
                <a:spcPts val="600"/>
              </a:spcBef>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endParaRPr lang="en-GB" sz="2800" b="1" dirty="0">
              <a:solidFill>
                <a:srgbClr val="FF3300"/>
              </a:solidFill>
            </a:endParaRPr>
          </a:p>
          <a:p>
            <a:pPr marL="228600" indent="-228600" algn="just" eaLnBrk="0" hangingPunct="0">
              <a:lnSpc>
                <a:spcPct val="100000"/>
              </a:lnSpc>
              <a:spcBef>
                <a:spcPts val="600"/>
              </a:spcBef>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GB" sz="2800" b="1" dirty="0">
                <a:solidFill>
                  <a:srgbClr val="FF3300"/>
                </a:solidFill>
              </a:rPr>
              <a:t>I</a:t>
            </a:r>
            <a:r>
              <a:rPr lang="en-GB" sz="2800" b="1" dirty="0"/>
              <a:t>ntegrity:</a:t>
            </a:r>
            <a:r>
              <a:rPr lang="en-GB" sz="2800" dirty="0"/>
              <a:t> </a:t>
            </a:r>
            <a:r>
              <a:rPr lang="en-GB" sz="2400" dirty="0"/>
              <a:t>Ensuring that </a:t>
            </a:r>
            <a:r>
              <a:rPr lang="en-GB" sz="2400" dirty="0">
                <a:solidFill>
                  <a:schemeClr val="tx1"/>
                </a:solidFill>
              </a:rPr>
              <a:t>Data/Message/Document</a:t>
            </a:r>
            <a:r>
              <a:rPr lang="en-GB" sz="2400" dirty="0"/>
              <a:t> are </a:t>
            </a:r>
            <a:r>
              <a:rPr lang="en-GB" sz="2400" b="1" dirty="0">
                <a:solidFill>
                  <a:schemeClr val="accent2"/>
                </a:solidFill>
              </a:rPr>
              <a:t>unaltered</a:t>
            </a:r>
            <a:r>
              <a:rPr lang="en-GB" sz="2400" dirty="0"/>
              <a:t> by any unauthorized person</a:t>
            </a:r>
          </a:p>
          <a:p>
            <a:pPr marL="228600" indent="-228600" algn="just" eaLnBrk="0" hangingPunct="0">
              <a:lnSpc>
                <a:spcPct val="100000"/>
              </a:lnSpc>
              <a:spcBef>
                <a:spcPts val="250"/>
              </a:spcBef>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endParaRPr lang="en-GB" sz="2800" b="1" dirty="0">
              <a:solidFill>
                <a:srgbClr val="FF3300"/>
              </a:solidFill>
              <a:cs typeface="Arial" pitchFamily="34" charset="0"/>
            </a:endParaRPr>
          </a:p>
          <a:p>
            <a:pPr marL="228600" indent="-228600" algn="just" eaLnBrk="0" hangingPunct="0">
              <a:lnSpc>
                <a:spcPct val="100000"/>
              </a:lnSpc>
              <a:spcBef>
                <a:spcPts val="250"/>
              </a:spcBef>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GB" sz="2800" b="1" dirty="0">
                <a:solidFill>
                  <a:srgbClr val="FF3300"/>
                </a:solidFill>
                <a:cs typeface="Arial" pitchFamily="34" charset="0"/>
              </a:rPr>
              <a:t>N</a:t>
            </a:r>
            <a:r>
              <a:rPr lang="en-GB" sz="2800" b="1" dirty="0">
                <a:cs typeface="Arial" pitchFamily="34" charset="0"/>
              </a:rPr>
              <a:t>on-Repudiation:</a:t>
            </a:r>
            <a:r>
              <a:rPr lang="en-GB" sz="2800" dirty="0">
                <a:cs typeface="Arial" pitchFamily="34" charset="0"/>
              </a:rPr>
              <a:t> </a:t>
            </a:r>
            <a:r>
              <a:rPr lang="en-GB" sz="2400" dirty="0">
                <a:cs typeface="Arial" pitchFamily="34" charset="0"/>
              </a:rPr>
              <a:t>Ensuring that o</a:t>
            </a:r>
            <a:r>
              <a:rPr lang="en-GB" sz="2400" dirty="0"/>
              <a:t>ne </a:t>
            </a:r>
            <a:r>
              <a:rPr lang="en-GB" sz="2400" b="1" dirty="0">
                <a:solidFill>
                  <a:schemeClr val="accent2"/>
                </a:solidFill>
              </a:rPr>
              <a:t>cannot deny</a:t>
            </a:r>
            <a:r>
              <a:rPr lang="en-GB" sz="2400" dirty="0"/>
              <a:t> their signature or origination of a message </a:t>
            </a:r>
          </a:p>
        </p:txBody>
      </p:sp>
      <p:pic>
        <p:nvPicPr>
          <p:cNvPr id="2052" name="Picture 4" descr="C:\Users\Ranjana\Downloads\privacy-icon-removebg-preview.png"/>
          <p:cNvPicPr>
            <a:picLocks noChangeAspect="1" noChangeArrowheads="1"/>
          </p:cNvPicPr>
          <p:nvPr/>
        </p:nvPicPr>
        <p:blipFill>
          <a:blip r:embed="rId2" cstate="print"/>
          <a:srcRect/>
          <a:stretch>
            <a:fillRect/>
          </a:stretch>
        </p:blipFill>
        <p:spPr bwMode="auto">
          <a:xfrm>
            <a:off x="309522" y="1500174"/>
            <a:ext cx="981470" cy="1007351"/>
          </a:xfrm>
          <a:prstGeom prst="rect">
            <a:avLst/>
          </a:prstGeom>
          <a:noFill/>
        </p:spPr>
      </p:pic>
      <p:pic>
        <p:nvPicPr>
          <p:cNvPr id="2053" name="Picture 5" descr="C:\Users\Ranjana\Downloads\authentication-icon-removebg-preview.png"/>
          <p:cNvPicPr>
            <a:picLocks noChangeAspect="1" noChangeArrowheads="1"/>
          </p:cNvPicPr>
          <p:nvPr/>
        </p:nvPicPr>
        <p:blipFill>
          <a:blip r:embed="rId3" cstate="print"/>
          <a:srcRect/>
          <a:stretch>
            <a:fillRect/>
          </a:stretch>
        </p:blipFill>
        <p:spPr bwMode="auto">
          <a:xfrm>
            <a:off x="238084" y="2874029"/>
            <a:ext cx="943763" cy="1055037"/>
          </a:xfrm>
          <a:prstGeom prst="rect">
            <a:avLst/>
          </a:prstGeom>
          <a:noFill/>
        </p:spPr>
      </p:pic>
      <p:pic>
        <p:nvPicPr>
          <p:cNvPr id="2054" name="Picture 6" descr="C:\Users\Ranjana\Downloads\360_F_396710014_OoPBNcRCULIc89jBSdXJ6WuH9YIdMhLa-removebg-preview.png"/>
          <p:cNvPicPr>
            <a:picLocks noChangeAspect="1" noChangeArrowheads="1"/>
          </p:cNvPicPr>
          <p:nvPr/>
        </p:nvPicPr>
        <p:blipFill>
          <a:blip r:embed="rId4" cstate="print"/>
          <a:srcRect/>
          <a:stretch>
            <a:fillRect/>
          </a:stretch>
        </p:blipFill>
        <p:spPr bwMode="auto">
          <a:xfrm>
            <a:off x="228753" y="5409993"/>
            <a:ext cx="1047396" cy="1047396"/>
          </a:xfrm>
          <a:prstGeom prst="rect">
            <a:avLst/>
          </a:prstGeom>
          <a:noFill/>
        </p:spPr>
      </p:pic>
      <p:pic>
        <p:nvPicPr>
          <p:cNvPr id="2055" name="Picture 7" descr="C:\Users\Ranjana\Downloads\3201900-200.png"/>
          <p:cNvPicPr>
            <a:picLocks noChangeAspect="1" noChangeArrowheads="1"/>
          </p:cNvPicPr>
          <p:nvPr/>
        </p:nvPicPr>
        <p:blipFill>
          <a:blip r:embed="rId5"/>
          <a:srcRect/>
          <a:stretch>
            <a:fillRect/>
          </a:stretch>
        </p:blipFill>
        <p:spPr bwMode="auto">
          <a:xfrm>
            <a:off x="244451" y="4214818"/>
            <a:ext cx="1065203" cy="1065202"/>
          </a:xfrm>
          <a:prstGeom prst="rect">
            <a:avLst/>
          </a:prstGeom>
          <a:noFill/>
        </p:spPr>
      </p:pic>
    </p:spTree>
    <p:extLst>
      <p:ext uri="{BB962C8B-B14F-4D97-AF65-F5344CB8AC3E}">
        <p14:creationId xmlns:p14="http://schemas.microsoft.com/office/powerpoint/2010/main" val="75796177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dissolve">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dissolve">
                                      <p:cBhvr>
                                        <p:cTn id="23" dur="500"/>
                                        <p:tgtEl>
                                          <p:spTgt spid="205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2055"/>
                                        </p:tgtEl>
                                        <p:attrNameLst>
                                          <p:attrName>style.visibility</p:attrName>
                                        </p:attrNameLst>
                                      </p:cBhvr>
                                      <p:to>
                                        <p:strVal val="visible"/>
                                      </p:to>
                                    </p:set>
                                    <p:animEffect transition="in" filter="dissolve">
                                      <p:cBhvr>
                                        <p:cTn id="31" dur="500"/>
                                        <p:tgtEl>
                                          <p:spTgt spid="205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slide(fromBottom)">
                                      <p:cBhvr>
                                        <p:cTn id="36" dur="500"/>
                                        <p:tgtEl>
                                          <p:spTgt spid="3">
                                            <p:txEl>
                                              <p:pRg st="6" end="6"/>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2054"/>
                                        </p:tgtEl>
                                        <p:attrNameLst>
                                          <p:attrName>style.visibility</p:attrName>
                                        </p:attrNameLst>
                                      </p:cBhvr>
                                      <p:to>
                                        <p:strVal val="visible"/>
                                      </p:to>
                                    </p:set>
                                    <p:animEffect transition="in" filter="dissolve">
                                      <p:cBhvr>
                                        <p:cTn id="3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609584"/>
            <a:ext cx="8940800" cy="533400"/>
          </a:xfrm>
        </p:spPr>
        <p:txBody>
          <a:bodyPr/>
          <a:lstStyle/>
          <a:p>
            <a:r>
              <a:rPr lang="en-GB" dirty="0"/>
              <a:t>PKI Ecosystem of Trust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7601" y="1357298"/>
            <a:ext cx="4954385" cy="4954385"/>
          </a:xfrm>
          <a:prstGeom prst="rect">
            <a:avLst/>
          </a:prstGeom>
        </p:spPr>
      </p:pic>
    </p:spTree>
    <p:extLst>
      <p:ext uri="{BB962C8B-B14F-4D97-AF65-F5344CB8AC3E}">
        <p14:creationId xmlns:p14="http://schemas.microsoft.com/office/powerpoint/2010/main" val="154820894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5400" b="1" dirty="0"/>
              <a:t>Digital Signatures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334137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A02A-00EF-7D1D-2226-B6C207677F07}"/>
              </a:ext>
            </a:extLst>
          </p:cNvPr>
          <p:cNvSpPr>
            <a:spLocks noGrp="1"/>
          </p:cNvSpPr>
          <p:nvPr>
            <p:ph type="title"/>
          </p:nvPr>
        </p:nvSpPr>
        <p:spPr>
          <a:xfrm>
            <a:off x="1422400" y="681022"/>
            <a:ext cx="8940800" cy="533400"/>
          </a:xfrm>
        </p:spPr>
        <p:txBody>
          <a:bodyPr/>
          <a:lstStyle/>
          <a:p>
            <a:r>
              <a:rPr lang="en-IN" dirty="0"/>
              <a:t>Hand Signature</a:t>
            </a:r>
          </a:p>
        </p:txBody>
      </p:sp>
      <p:sp>
        <p:nvSpPr>
          <p:cNvPr id="3" name="Content Placeholder 2">
            <a:extLst>
              <a:ext uri="{FF2B5EF4-FFF2-40B4-BE49-F238E27FC236}">
                <a16:creationId xmlns:a16="http://schemas.microsoft.com/office/drawing/2014/main" id="{9474B003-7625-03CD-AD20-E29E1A621FA5}"/>
              </a:ext>
            </a:extLst>
          </p:cNvPr>
          <p:cNvSpPr>
            <a:spLocks noGrp="1"/>
          </p:cNvSpPr>
          <p:nvPr>
            <p:ph idx="1"/>
          </p:nvPr>
        </p:nvSpPr>
        <p:spPr/>
        <p:txBody>
          <a:bodyPr/>
          <a:lstStyle/>
          <a:p>
            <a:pPr marL="0" indent="0">
              <a:buNone/>
            </a:pPr>
            <a:endParaRPr lang="en-IN" dirty="0"/>
          </a:p>
          <a:p>
            <a:pPr>
              <a:buFontTx/>
              <a:buChar char="-"/>
            </a:pPr>
            <a:r>
              <a:rPr lang="en-IN" dirty="0"/>
              <a:t>Unique pattern </a:t>
            </a:r>
          </a:p>
          <a:p>
            <a:pPr>
              <a:buFontTx/>
              <a:buChar char="-"/>
            </a:pPr>
            <a:r>
              <a:rPr lang="en-IN" dirty="0"/>
              <a:t>Process of authentication is simple and done by visual comparison with a specimen signature </a:t>
            </a:r>
          </a:p>
          <a:p>
            <a:pPr>
              <a:buFontTx/>
              <a:buChar char="-"/>
            </a:pPr>
            <a:r>
              <a:rPr lang="en-IN" dirty="0"/>
              <a:t>Is it Reliable ???</a:t>
            </a:r>
          </a:p>
        </p:txBody>
      </p:sp>
    </p:spTree>
    <p:extLst>
      <p:ext uri="{BB962C8B-B14F-4D97-AF65-F5344CB8AC3E}">
        <p14:creationId xmlns:p14="http://schemas.microsoft.com/office/powerpoint/2010/main" val="92156213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Right)">
                                      <p:cBhvr>
                                        <p:cTn id="15" dur="500"/>
                                        <p:tgtEl>
                                          <p:spTgt spid="3">
                                            <p:txEl>
                                              <p:pRg st="2" end="2"/>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trips(downRigh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3222E6-302C-FD5F-D452-7EAFE9932A22}"/>
              </a:ext>
            </a:extLst>
          </p:cNvPr>
          <p:cNvSpPr>
            <a:spLocks noGrp="1"/>
          </p:cNvSpPr>
          <p:nvPr>
            <p:ph sz="half" idx="1"/>
          </p:nvPr>
        </p:nvSpPr>
        <p:spPr/>
        <p:txBody>
          <a:bodyPr/>
          <a:lstStyle/>
          <a:p>
            <a:pPr marL="0" indent="0">
              <a:buNone/>
            </a:pPr>
            <a:r>
              <a:rPr lang="en-IN" b="1" dirty="0"/>
              <a:t>      Hand Written Signature</a:t>
            </a:r>
          </a:p>
        </p:txBody>
      </p:sp>
      <p:sp>
        <p:nvSpPr>
          <p:cNvPr id="4" name="Content Placeholder 3">
            <a:extLst>
              <a:ext uri="{FF2B5EF4-FFF2-40B4-BE49-F238E27FC236}">
                <a16:creationId xmlns:a16="http://schemas.microsoft.com/office/drawing/2014/main" id="{D0972753-E0AA-E791-68BD-14550FDD64F5}"/>
              </a:ext>
            </a:extLst>
          </p:cNvPr>
          <p:cNvSpPr>
            <a:spLocks noGrp="1"/>
          </p:cNvSpPr>
          <p:nvPr>
            <p:ph sz="half" idx="2"/>
          </p:nvPr>
        </p:nvSpPr>
        <p:spPr/>
        <p:txBody>
          <a:bodyPr/>
          <a:lstStyle/>
          <a:p>
            <a:pPr marL="0" indent="0" algn="ctr">
              <a:buNone/>
            </a:pPr>
            <a:r>
              <a:rPr lang="en-IN" b="1" dirty="0"/>
              <a:t>Digital Signature</a:t>
            </a:r>
          </a:p>
          <a:p>
            <a:endParaRPr lang="en-IN" dirty="0"/>
          </a:p>
        </p:txBody>
      </p:sp>
      <p:sp>
        <p:nvSpPr>
          <p:cNvPr id="6" name="TextBox 5">
            <a:extLst>
              <a:ext uri="{FF2B5EF4-FFF2-40B4-BE49-F238E27FC236}">
                <a16:creationId xmlns:a16="http://schemas.microsoft.com/office/drawing/2014/main" id="{192A7F64-F1B2-8A57-686A-D73479BD37EB}"/>
              </a:ext>
            </a:extLst>
          </p:cNvPr>
          <p:cNvSpPr txBox="1"/>
          <p:nvPr/>
        </p:nvSpPr>
        <p:spPr>
          <a:xfrm>
            <a:off x="3048778" y="3611239"/>
            <a:ext cx="6097554" cy="577915"/>
          </a:xfrm>
          <a:prstGeom prst="rect">
            <a:avLst/>
          </a:prstGeom>
          <a:noFill/>
        </p:spPr>
        <p:txBody>
          <a:bodyPr wrap="square">
            <a:spAutoFit/>
          </a:bodyPr>
          <a:lstStyle/>
          <a:p>
            <a:r>
              <a:rPr lang="en-IN" dirty="0"/>
              <a:t>Digital Signature</a:t>
            </a:r>
          </a:p>
        </p:txBody>
      </p:sp>
      <p:sp>
        <p:nvSpPr>
          <p:cNvPr id="5" name="TextBox 4">
            <a:extLst>
              <a:ext uri="{FF2B5EF4-FFF2-40B4-BE49-F238E27FC236}">
                <a16:creationId xmlns:a16="http://schemas.microsoft.com/office/drawing/2014/main" id="{D5130C99-E470-A71D-61A1-328B993098B6}"/>
              </a:ext>
            </a:extLst>
          </p:cNvPr>
          <p:cNvSpPr txBox="1"/>
          <p:nvPr/>
        </p:nvSpPr>
        <p:spPr>
          <a:xfrm>
            <a:off x="6369319" y="2492896"/>
            <a:ext cx="5024430" cy="3785652"/>
          </a:xfrm>
          <a:prstGeom prst="rect">
            <a:avLst/>
          </a:prstGeom>
          <a:noFill/>
        </p:spPr>
        <p:txBody>
          <a:bodyPr wrap="square" rtlCol="0">
            <a:spAutoFit/>
          </a:bodyPr>
          <a:lstStyle/>
          <a:p>
            <a:pPr>
              <a:lnSpc>
                <a:spcPct val="100000"/>
              </a:lnSpc>
            </a:pPr>
            <a:endParaRPr lang="en-IN" sz="1200" dirty="0">
              <a:solidFill>
                <a:schemeClr val="tx1"/>
              </a:solidFill>
            </a:endParaRPr>
          </a:p>
          <a:p>
            <a:pPr>
              <a:lnSpc>
                <a:spcPct val="100000"/>
              </a:lnSpc>
            </a:pPr>
            <a:r>
              <a:rPr lang="en-IN" sz="1800" dirty="0">
                <a:solidFill>
                  <a:schemeClr val="tx1"/>
                </a:solidFill>
              </a:rPr>
              <a:t>694a17b74718cb732697464d085bd68014a0cb0ed883a21ba38592a5be82651b5dd031a34b207b127ca69c24d09b14a2134cc6192c5e2f35f8571a79da22982d16b685cb353fe8bad6bc5550a25001fa33cc27ecc39361d7a3882e8eddd82e8af096868ed8d99886a77642afdde0e05adacfd4a7c848d87fd23dfb35c945cc1c36f95f50d9ecc447223d9819c3a25b152a193bbaf7d99dea3c94b43115cdadd602a7169efdf1b8f813e6ba39e829a7e2ff78da3adc952a27b333136a1c1792c373f64c6366072ae6be7cc781e2f79010bc27cba6da2dd7466291d58f5c0b4be32e34c843c26095c350d9e465233c0e680b390dcda3eef909e5a62df309f100ae</a:t>
            </a:r>
          </a:p>
          <a:p>
            <a:pPr>
              <a:lnSpc>
                <a:spcPct val="100000"/>
              </a:lnSpc>
            </a:pPr>
            <a:endParaRPr lang="en-IN" sz="1200" b="1" dirty="0">
              <a:solidFill>
                <a:schemeClr val="tx1"/>
              </a:solidFill>
            </a:endParaRPr>
          </a:p>
        </p:txBody>
      </p:sp>
      <p:pic>
        <p:nvPicPr>
          <p:cNvPr id="3076" name="Picture 4" descr="C:\Users\Ranjana\Downloads\639-6399443_signatures-samples-png-ron-paul-signature-transparent-png-removebg-preview.png"/>
          <p:cNvPicPr>
            <a:picLocks noChangeAspect="1" noChangeArrowheads="1"/>
          </p:cNvPicPr>
          <p:nvPr/>
        </p:nvPicPr>
        <p:blipFill>
          <a:blip r:embed="rId2"/>
          <a:srcRect/>
          <a:stretch>
            <a:fillRect/>
          </a:stretch>
        </p:blipFill>
        <p:spPr bwMode="auto">
          <a:xfrm>
            <a:off x="1547801" y="2309826"/>
            <a:ext cx="3048001" cy="3048000"/>
          </a:xfrm>
          <a:prstGeom prst="rect">
            <a:avLst/>
          </a:prstGeom>
          <a:noFill/>
        </p:spPr>
      </p:pic>
    </p:spTree>
    <p:extLst>
      <p:ext uri="{BB962C8B-B14F-4D97-AF65-F5344CB8AC3E}">
        <p14:creationId xmlns:p14="http://schemas.microsoft.com/office/powerpoint/2010/main" val="326353280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checkerboard(across)">
                                      <p:cBhvr>
                                        <p:cTn id="11" dur="500"/>
                                        <p:tgtEl>
                                          <p:spTgt spid="307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linds(horizontal)">
                                      <p:cBhvr>
                                        <p:cTn id="16" dur="500"/>
                                        <p:tgtEl>
                                          <p:spTgt spid="4">
                                            <p:txEl>
                                              <p:pRg st="0" end="0"/>
                                            </p:txEl>
                                          </p:spTgt>
                                        </p:tgtEl>
                                      </p:cBhvr>
                                    </p:animEffect>
                                  </p:childTnLst>
                                </p:cTn>
                              </p:par>
                            </p:childTnLst>
                          </p:cTn>
                        </p:par>
                        <p:par>
                          <p:cTn id="17" fill="hold">
                            <p:stCondLst>
                              <p:cond delay="500"/>
                            </p:stCondLst>
                            <p:childTnLst>
                              <p:par>
                                <p:cTn id="18" presetID="18" presetClass="entr" presetSubtype="6"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strips(downRight)">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32" y="609584"/>
            <a:ext cx="8940800" cy="533400"/>
          </a:xfrm>
        </p:spPr>
        <p:txBody>
          <a:bodyPr/>
          <a:lstStyle/>
          <a:p>
            <a:r>
              <a:rPr lang="en-US" dirty="0"/>
              <a:t>What is a Digital Signature ?</a:t>
            </a:r>
            <a:endParaRPr lang="en-IN" dirty="0"/>
          </a:p>
        </p:txBody>
      </p:sp>
      <p:cxnSp>
        <p:nvCxnSpPr>
          <p:cNvPr id="8" name="Straight Connector 7"/>
          <p:cNvCxnSpPr>
            <a:cxnSpLocks noChangeShapeType="1"/>
          </p:cNvCxnSpPr>
          <p:nvPr/>
        </p:nvCxnSpPr>
        <p:spPr bwMode="auto">
          <a:xfrm>
            <a:off x="7064375" y="3194050"/>
            <a:ext cx="0" cy="3149600"/>
          </a:xfrm>
          <a:prstGeom prst="line">
            <a:avLst/>
          </a:prstGeom>
          <a:noFill/>
          <a:ln w="28575" algn="ctr">
            <a:solidFill>
              <a:schemeClr val="tx1"/>
            </a:solidFill>
            <a:round/>
            <a:headEnd/>
            <a:tailEnd/>
          </a:ln>
        </p:spPr>
      </p:cxnSp>
      <p:sp>
        <p:nvSpPr>
          <p:cNvPr id="6" name="Content Placeholder 2"/>
          <p:cNvSpPr>
            <a:spLocks noGrp="1"/>
          </p:cNvSpPr>
          <p:nvPr>
            <p:ph idx="1"/>
          </p:nvPr>
        </p:nvSpPr>
        <p:spPr>
          <a:xfrm>
            <a:off x="685800" y="1295400"/>
            <a:ext cx="11048999" cy="5048250"/>
          </a:xfrm>
        </p:spPr>
        <p:txBody>
          <a:bodyPr/>
          <a:lstStyle/>
          <a:p>
            <a:pPr>
              <a:lnSpc>
                <a:spcPct val="90000"/>
              </a:lnSpc>
              <a:spcAft>
                <a:spcPts val="600"/>
              </a:spcAft>
            </a:pPr>
            <a:r>
              <a:rPr lang="en-US" dirty="0"/>
              <a:t>A </a:t>
            </a:r>
            <a:r>
              <a:rPr lang="en-US" i="1" dirty="0"/>
              <a:t>Digital signature </a:t>
            </a:r>
            <a:r>
              <a:rPr lang="en-US" dirty="0"/>
              <a:t>is a </a:t>
            </a:r>
            <a:r>
              <a:rPr lang="en-US" b="1" dirty="0">
                <a:solidFill>
                  <a:srgbClr val="0070C0"/>
                </a:solidFill>
              </a:rPr>
              <a:t>value</a:t>
            </a:r>
            <a:r>
              <a:rPr lang="en-US" dirty="0"/>
              <a:t> derived from :</a:t>
            </a:r>
            <a:r>
              <a:rPr lang="en-US" b="1" dirty="0"/>
              <a:t>  </a:t>
            </a:r>
          </a:p>
          <a:p>
            <a:pPr lvl="1">
              <a:lnSpc>
                <a:spcPct val="90000"/>
              </a:lnSpc>
              <a:spcAft>
                <a:spcPts val="600"/>
              </a:spcAft>
            </a:pPr>
            <a:r>
              <a:rPr lang="en-US" b="1" dirty="0">
                <a:solidFill>
                  <a:srgbClr val="0070C0"/>
                </a:solidFill>
              </a:rPr>
              <a:t>a secret </a:t>
            </a:r>
            <a:r>
              <a:rPr lang="en-US" dirty="0"/>
              <a:t>known only to the signer </a:t>
            </a:r>
            <a:r>
              <a:rPr lang="en-US" b="1" dirty="0"/>
              <a:t>and</a:t>
            </a:r>
          </a:p>
          <a:p>
            <a:pPr lvl="1">
              <a:lnSpc>
                <a:spcPct val="90000"/>
              </a:lnSpc>
              <a:spcAft>
                <a:spcPts val="600"/>
              </a:spcAft>
            </a:pPr>
            <a:r>
              <a:rPr lang="en-US" b="1" dirty="0">
                <a:solidFill>
                  <a:srgbClr val="0070C0"/>
                </a:solidFill>
              </a:rPr>
              <a:t>digital fingerprint </a:t>
            </a:r>
            <a:r>
              <a:rPr lang="en-US" dirty="0"/>
              <a:t>of the message being signed</a:t>
            </a:r>
            <a:endParaRPr lang="en-US" b="1" dirty="0"/>
          </a:p>
          <a:p>
            <a:pPr marL="457200" lvl="1" indent="0">
              <a:lnSpc>
                <a:spcPct val="90000"/>
              </a:lnSpc>
              <a:buNone/>
            </a:pPr>
            <a:endParaRPr lang="en-US" sz="3200" dirty="0"/>
          </a:p>
          <a:p>
            <a:pPr>
              <a:lnSpc>
                <a:spcPct val="90000"/>
              </a:lnSpc>
            </a:pPr>
            <a:r>
              <a:rPr lang="en-US" dirty="0"/>
              <a:t>Digital Signatures </a:t>
            </a:r>
            <a:r>
              <a:rPr lang="en-US" dirty="0">
                <a:solidFill>
                  <a:srgbClr val="0070C0"/>
                </a:solidFill>
              </a:rPr>
              <a:t>assures</a:t>
            </a:r>
            <a:r>
              <a:rPr lang="en-US" dirty="0"/>
              <a:t> </a:t>
            </a:r>
          </a:p>
          <a:p>
            <a:pPr lvl="1">
              <a:lnSpc>
                <a:spcPct val="150000"/>
              </a:lnSpc>
            </a:pPr>
            <a:r>
              <a:rPr lang="en-US" b="1" dirty="0"/>
              <a:t>A</a:t>
            </a:r>
            <a:r>
              <a:rPr lang="en-US" dirty="0"/>
              <a:t>uthenticity </a:t>
            </a:r>
          </a:p>
          <a:p>
            <a:pPr lvl="1">
              <a:lnSpc>
                <a:spcPct val="150000"/>
              </a:lnSpc>
            </a:pPr>
            <a:r>
              <a:rPr lang="en-US" b="1" dirty="0"/>
              <a:t>Integrity</a:t>
            </a:r>
            <a:r>
              <a:rPr lang="en-US" dirty="0"/>
              <a:t> </a:t>
            </a:r>
          </a:p>
          <a:p>
            <a:pPr lvl="1">
              <a:lnSpc>
                <a:spcPct val="150000"/>
              </a:lnSpc>
            </a:pPr>
            <a:r>
              <a:rPr lang="en-US" b="1" dirty="0"/>
              <a:t>N</a:t>
            </a:r>
            <a:r>
              <a:rPr lang="en-US" dirty="0"/>
              <a:t>on-Repudiation</a:t>
            </a:r>
          </a:p>
          <a:p>
            <a:pPr lvl="1">
              <a:lnSpc>
                <a:spcPct val="90000"/>
              </a:lnSpc>
            </a:pPr>
            <a:endParaRPr lang="en-US" sz="2000" dirty="0"/>
          </a:p>
          <a:p>
            <a:endParaRPr lang="en-IN" dirty="0"/>
          </a:p>
        </p:txBody>
      </p:sp>
      <p:sp>
        <p:nvSpPr>
          <p:cNvPr id="3" name="TextBox 2">
            <a:extLst>
              <a:ext uri="{FF2B5EF4-FFF2-40B4-BE49-F238E27FC236}">
                <a16:creationId xmlns:a16="http://schemas.microsoft.com/office/drawing/2014/main" id="{97DB4531-487D-3A44-7C20-B4F2BE8E6170}"/>
              </a:ext>
            </a:extLst>
          </p:cNvPr>
          <p:cNvSpPr txBox="1"/>
          <p:nvPr/>
        </p:nvSpPr>
        <p:spPr>
          <a:xfrm>
            <a:off x="7096132" y="3286125"/>
            <a:ext cx="5024430" cy="3231654"/>
          </a:xfrm>
          <a:prstGeom prst="rect">
            <a:avLst/>
          </a:prstGeom>
          <a:noFill/>
        </p:spPr>
        <p:txBody>
          <a:bodyPr wrap="square" rtlCol="0">
            <a:spAutoFit/>
          </a:bodyPr>
          <a:lstStyle/>
          <a:p>
            <a:pPr>
              <a:lnSpc>
                <a:spcPct val="100000"/>
              </a:lnSpc>
            </a:pPr>
            <a:r>
              <a:rPr lang="en-IN" sz="1600" b="1" dirty="0">
                <a:solidFill>
                  <a:schemeClr val="tx1"/>
                </a:solidFill>
              </a:rPr>
              <a:t>Digital Signature :</a:t>
            </a:r>
          </a:p>
          <a:p>
            <a:pPr>
              <a:lnSpc>
                <a:spcPct val="100000"/>
              </a:lnSpc>
            </a:pPr>
            <a:endParaRPr lang="en-IN" sz="1600" dirty="0">
              <a:solidFill>
                <a:schemeClr val="tx1"/>
              </a:solidFill>
            </a:endParaRPr>
          </a:p>
          <a:p>
            <a:pPr>
              <a:lnSpc>
                <a:spcPct val="100000"/>
              </a:lnSpc>
            </a:pPr>
            <a:r>
              <a:rPr lang="en-IN" sz="1600" dirty="0">
                <a:solidFill>
                  <a:schemeClr val="tx1"/>
                </a:solidFill>
              </a:rPr>
              <a:t>694a17b74718cb732697464d085bd68014a0cb0ed883a21ba38592a5be82651b5dd031a34b207b127ca69c24d09b14a2134cc6192c5e2f35f8571a79da22982d16b685cb353fe8bad6bc5550a25001fa33cc27ecc39361d7a3882e8eddd82e8af096868ed8d99886a77642afdde0e05adacfd4a7c848d87fd23dfb35c945cc1c36f95f50d9ecc447223d9819c3a25b152a193bbaf7d99dea3c94b43115cdadd602a7169efdf1b8f813e6ba39e829a7e2ff78da3adc952a27b333136a1c1792c373f64c6366072ae6be7cc781e2f79010bc27cba6da2dd7466291d58f5c0b4be32e34c843c26095c350d9e465233c0e680b390dcda3eef909e5a62df309f100ae</a:t>
            </a:r>
          </a:p>
          <a:p>
            <a:pPr>
              <a:lnSpc>
                <a:spcPct val="100000"/>
              </a:lnSpc>
            </a:pPr>
            <a:endParaRPr lang="en-IN" sz="1200" b="1" dirty="0">
              <a:solidFill>
                <a:schemeClr val="tx1"/>
              </a:solidFill>
            </a:endParaRPr>
          </a:p>
        </p:txBody>
      </p:sp>
      <p:pic>
        <p:nvPicPr>
          <p:cNvPr id="7" name="Picture 5" descr="C:\Users\Ranjana\Downloads\authentication-icon-removebg-preview.png"/>
          <p:cNvPicPr>
            <a:picLocks noChangeAspect="1" noChangeArrowheads="1"/>
          </p:cNvPicPr>
          <p:nvPr/>
        </p:nvPicPr>
        <p:blipFill>
          <a:blip r:embed="rId2" cstate="print"/>
          <a:srcRect/>
          <a:stretch>
            <a:fillRect/>
          </a:stretch>
        </p:blipFill>
        <p:spPr bwMode="auto">
          <a:xfrm>
            <a:off x="452398" y="4307157"/>
            <a:ext cx="428628" cy="479165"/>
          </a:xfrm>
          <a:prstGeom prst="rect">
            <a:avLst/>
          </a:prstGeom>
          <a:noFill/>
        </p:spPr>
      </p:pic>
      <p:pic>
        <p:nvPicPr>
          <p:cNvPr id="9" name="Picture 6" descr="C:\Users\Ranjana\Downloads\360_F_396710014_OoPBNcRCULIc89jBSdXJ6WuH9YIdMhLa-removebg-preview.png"/>
          <p:cNvPicPr>
            <a:picLocks noChangeAspect="1" noChangeArrowheads="1"/>
          </p:cNvPicPr>
          <p:nvPr/>
        </p:nvPicPr>
        <p:blipFill>
          <a:blip r:embed="rId3" cstate="print"/>
          <a:srcRect/>
          <a:stretch>
            <a:fillRect/>
          </a:stretch>
        </p:blipFill>
        <p:spPr bwMode="auto">
          <a:xfrm>
            <a:off x="405331" y="5739387"/>
            <a:ext cx="475695" cy="475695"/>
          </a:xfrm>
          <a:prstGeom prst="rect">
            <a:avLst/>
          </a:prstGeom>
          <a:noFill/>
        </p:spPr>
      </p:pic>
      <p:pic>
        <p:nvPicPr>
          <p:cNvPr id="10" name="Picture 7" descr="C:\Users\Ranjana\Downloads\3201900-200.png"/>
          <p:cNvPicPr>
            <a:picLocks noChangeAspect="1" noChangeArrowheads="1"/>
          </p:cNvPicPr>
          <p:nvPr/>
        </p:nvPicPr>
        <p:blipFill>
          <a:blip r:embed="rId4" cstate="print"/>
          <a:srcRect/>
          <a:stretch>
            <a:fillRect/>
          </a:stretch>
        </p:blipFill>
        <p:spPr bwMode="auto">
          <a:xfrm>
            <a:off x="468682" y="5016920"/>
            <a:ext cx="483782" cy="483782"/>
          </a:xfrm>
          <a:prstGeom prst="rect">
            <a:avLst/>
          </a:prstGeom>
          <a:noFill/>
        </p:spPr>
      </p:pic>
    </p:spTree>
    <p:extLst>
      <p:ext uri="{BB962C8B-B14F-4D97-AF65-F5344CB8AC3E}">
        <p14:creationId xmlns:p14="http://schemas.microsoft.com/office/powerpoint/2010/main" val="106586274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upRight)">
                                      <p:cBhvr>
                                        <p:cTn id="12" dur="500"/>
                                        <p:tgtEl>
                                          <p:spTgt spid="6">
                                            <p:txEl>
                                              <p:pRg st="0" end="0"/>
                                            </p:txEl>
                                          </p:spTgt>
                                        </p:tgtEl>
                                      </p:cBhvr>
                                    </p:animEffect>
                                  </p:childTnLst>
                                </p:cTn>
                              </p:par>
                              <p:par>
                                <p:cTn id="13" presetID="18" presetClass="entr" presetSubtype="3"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strips(upRight)">
                                      <p:cBhvr>
                                        <p:cTn id="15" dur="500"/>
                                        <p:tgtEl>
                                          <p:spTgt spid="6">
                                            <p:txEl>
                                              <p:pRg st="1" end="1"/>
                                            </p:txEl>
                                          </p:spTgt>
                                        </p:tgtEl>
                                      </p:cBhvr>
                                    </p:animEffect>
                                  </p:childTnLst>
                                </p:cTn>
                              </p:par>
                              <p:par>
                                <p:cTn id="16" presetID="18" presetClass="entr" presetSubtype="3"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strips(upRight)">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strips(upRight)">
                                      <p:cBhvr>
                                        <p:cTn id="23" dur="500"/>
                                        <p:tgtEl>
                                          <p:spTgt spid="6">
                                            <p:txEl>
                                              <p:pRg st="4" end="4"/>
                                            </p:txEl>
                                          </p:spTgt>
                                        </p:tgtEl>
                                      </p:cBhvr>
                                    </p:animEffect>
                                  </p:childTnLst>
                                </p:cTn>
                              </p:par>
                              <p:par>
                                <p:cTn id="24" presetID="18" presetClass="entr" presetSubtype="3"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strips(upRight)">
                                      <p:cBhvr>
                                        <p:cTn id="26" dur="500"/>
                                        <p:tgtEl>
                                          <p:spTgt spid="6">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par>
                                <p:cTn id="30" presetID="18" presetClass="entr" presetSubtype="3"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strips(upRight)">
                                      <p:cBhvr>
                                        <p:cTn id="32" dur="500"/>
                                        <p:tgtEl>
                                          <p:spTgt spid="6">
                                            <p:txEl>
                                              <p:pRg st="6" end="6"/>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par>
                                <p:cTn id="36" presetID="18" presetClass="entr" presetSubtype="3" fill="hold"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strips(upRight)">
                                      <p:cBhvr>
                                        <p:cTn id="38" dur="500"/>
                                        <p:tgtEl>
                                          <p:spTgt spid="6">
                                            <p:txEl>
                                              <p:pRg st="7" end="7"/>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par>
                                <p:cTn id="47" presetID="5" presetClass="entr" presetSubtype="10"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checkerboard(across)">
                                      <p:cBhvr>
                                        <p:cTn id="49" dur="500"/>
                                        <p:tgtEl>
                                          <p:spTgt spid="3">
                                            <p:txEl>
                                              <p:pRg st="2" end="2"/>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checkerboard(across)">
                                      <p:cBhvr>
                                        <p:cTn id="5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89D-1E89-95E5-9655-BE8456713C5A}"/>
              </a:ext>
            </a:extLst>
          </p:cNvPr>
          <p:cNvSpPr>
            <a:spLocks noGrp="1"/>
          </p:cNvSpPr>
          <p:nvPr>
            <p:ph type="title"/>
          </p:nvPr>
        </p:nvSpPr>
        <p:spPr>
          <a:xfrm>
            <a:off x="1655794" y="752460"/>
            <a:ext cx="8940800" cy="533400"/>
          </a:xfrm>
        </p:spPr>
        <p:txBody>
          <a:bodyPr/>
          <a:lstStyle/>
          <a:p>
            <a:r>
              <a:rPr lang="en-IN" dirty="0"/>
              <a:t>Digital Signature</a:t>
            </a:r>
          </a:p>
        </p:txBody>
      </p:sp>
      <p:sp>
        <p:nvSpPr>
          <p:cNvPr id="3" name="Content Placeholder 2">
            <a:extLst>
              <a:ext uri="{FF2B5EF4-FFF2-40B4-BE49-F238E27FC236}">
                <a16:creationId xmlns:a16="http://schemas.microsoft.com/office/drawing/2014/main" id="{D1DC90BB-F4AB-DF23-0E68-3A49294816BC}"/>
              </a:ext>
            </a:extLst>
          </p:cNvPr>
          <p:cNvSpPr>
            <a:spLocks noGrp="1"/>
          </p:cNvSpPr>
          <p:nvPr>
            <p:ph idx="1"/>
          </p:nvPr>
        </p:nvSpPr>
        <p:spPr>
          <a:xfrm>
            <a:off x="666712" y="2143116"/>
            <a:ext cx="10962217" cy="3643338"/>
          </a:xfrm>
        </p:spPr>
        <p:txBody>
          <a:bodyPr/>
          <a:lstStyle/>
          <a:p>
            <a:r>
              <a:rPr lang="en-IN" dirty="0"/>
              <a:t>Digital Signature ensures Trust features(secret cannot be shared)</a:t>
            </a:r>
          </a:p>
          <a:p>
            <a:r>
              <a:rPr lang="en-IN" dirty="0"/>
              <a:t>Post digital signing document cannot be tampered</a:t>
            </a:r>
          </a:p>
          <a:p>
            <a:r>
              <a:rPr lang="en-IN" dirty="0"/>
              <a:t>Assured authentication and non repudiation through PKI based chain of trust</a:t>
            </a:r>
          </a:p>
          <a:p>
            <a:endParaRPr lang="en-IN" dirty="0"/>
          </a:p>
        </p:txBody>
      </p:sp>
    </p:spTree>
    <p:extLst>
      <p:ext uri="{BB962C8B-B14F-4D97-AF65-F5344CB8AC3E}">
        <p14:creationId xmlns:p14="http://schemas.microsoft.com/office/powerpoint/2010/main" val="53281788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Right)">
                                      <p:cBhvr>
                                        <p:cTn id="15" dur="500"/>
                                        <p:tgtEl>
                                          <p:spTgt spid="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trips(downRight)">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466708"/>
            <a:ext cx="8940800" cy="533400"/>
          </a:xfrm>
        </p:spPr>
        <p:txBody>
          <a:bodyPr/>
          <a:lstStyle/>
          <a:p>
            <a:r>
              <a:rPr lang="en-GB" dirty="0"/>
              <a:t>Challenge – The Secret</a:t>
            </a:r>
          </a:p>
        </p:txBody>
      </p:sp>
      <p:pic>
        <p:nvPicPr>
          <p:cNvPr id="4098" name="Picture 2" descr="C:\Users\Ranjana\Downloads\pngwing.com.png"/>
          <p:cNvPicPr>
            <a:picLocks noChangeAspect="1" noChangeArrowheads="1"/>
          </p:cNvPicPr>
          <p:nvPr/>
        </p:nvPicPr>
        <p:blipFill>
          <a:blip r:embed="rId2"/>
          <a:srcRect/>
          <a:stretch>
            <a:fillRect/>
          </a:stretch>
        </p:blipFill>
        <p:spPr bwMode="auto">
          <a:xfrm>
            <a:off x="2666976" y="2928934"/>
            <a:ext cx="7143800" cy="3719133"/>
          </a:xfrm>
          <a:prstGeom prst="rect">
            <a:avLst/>
          </a:prstGeom>
          <a:noFill/>
        </p:spPr>
      </p:pic>
      <p:sp>
        <p:nvSpPr>
          <p:cNvPr id="6" name="Cloud Callout 5"/>
          <p:cNvSpPr/>
          <p:nvPr/>
        </p:nvSpPr>
        <p:spPr bwMode="auto">
          <a:xfrm>
            <a:off x="5381620" y="1000108"/>
            <a:ext cx="4786346" cy="2143140"/>
          </a:xfrm>
          <a:prstGeom prst="cloudCallou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ts val="4250"/>
              </a:lnSpc>
              <a:spcBef>
                <a:spcPct val="0"/>
              </a:spcBef>
              <a:spcAft>
                <a:spcPct val="0"/>
              </a:spcAft>
              <a:buClr>
                <a:srgbClr val="000000"/>
              </a:buClr>
              <a:buSzPct val="100000"/>
              <a:buFont typeface="Arial" pitchFamily="34" charset="0"/>
              <a:buNone/>
              <a:tabLst/>
            </a:pPr>
            <a:endParaRPr kumimoji="0" lang="en-IN" sz="2000" b="0" i="0" u="none" strike="noStrike" cap="none" normalizeH="0" baseline="0">
              <a:ln>
                <a:noFill/>
              </a:ln>
              <a:solidFill>
                <a:schemeClr val="bg1"/>
              </a:solidFill>
              <a:effectLst/>
              <a:latin typeface="Garamond" pitchFamily="18" charset="0"/>
            </a:endParaRPr>
          </a:p>
        </p:txBody>
      </p:sp>
      <p:sp>
        <p:nvSpPr>
          <p:cNvPr id="7" name="TextBox 6"/>
          <p:cNvSpPr txBox="1"/>
          <p:nvPr/>
        </p:nvSpPr>
        <p:spPr>
          <a:xfrm>
            <a:off x="6167438" y="1214422"/>
            <a:ext cx="3286148" cy="1746632"/>
          </a:xfrm>
          <a:prstGeom prst="rect">
            <a:avLst/>
          </a:prstGeom>
          <a:noFill/>
        </p:spPr>
        <p:txBody>
          <a:bodyPr wrap="square" rtlCol="0">
            <a:spAutoFit/>
          </a:bodyPr>
          <a:lstStyle/>
          <a:p>
            <a:r>
              <a:rPr lang="en-IN" sz="2400" b="1" dirty="0">
                <a:solidFill>
                  <a:schemeClr val="tx1"/>
                </a:solidFill>
              </a:rPr>
              <a:t>Each of you get  a secret  for yourself that is unique.</a:t>
            </a:r>
          </a:p>
        </p:txBody>
      </p:sp>
    </p:spTree>
    <p:extLst>
      <p:ext uri="{BB962C8B-B14F-4D97-AF65-F5344CB8AC3E}">
        <p14:creationId xmlns:p14="http://schemas.microsoft.com/office/powerpoint/2010/main" val="224379591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1000" fill="hold"/>
                                        <p:tgtEl>
                                          <p:spTgt spid="4098"/>
                                        </p:tgtEl>
                                        <p:attrNameLst>
                                          <p:attrName>ppt_w</p:attrName>
                                        </p:attrNameLst>
                                      </p:cBhvr>
                                      <p:tavLst>
                                        <p:tav tm="0">
                                          <p:val>
                                            <p:strVal val="#ppt_w*0.70"/>
                                          </p:val>
                                        </p:tav>
                                        <p:tav tm="100000">
                                          <p:val>
                                            <p:strVal val="#ppt_w"/>
                                          </p:val>
                                        </p:tav>
                                      </p:tavLst>
                                    </p:anim>
                                    <p:anim calcmode="lin" valueType="num">
                                      <p:cBhvr>
                                        <p:cTn id="13" dur="1000" fill="hold"/>
                                        <p:tgtEl>
                                          <p:spTgt spid="4098"/>
                                        </p:tgtEl>
                                        <p:attrNameLst>
                                          <p:attrName>ppt_h</p:attrName>
                                        </p:attrNameLst>
                                      </p:cBhvr>
                                      <p:tavLst>
                                        <p:tav tm="0">
                                          <p:val>
                                            <p:strVal val="#ppt_h"/>
                                          </p:val>
                                        </p:tav>
                                        <p:tav tm="100000">
                                          <p:val>
                                            <p:strVal val="#ppt_h"/>
                                          </p:val>
                                        </p:tav>
                                      </p:tavLst>
                                    </p:anim>
                                    <p:animEffect transition="in" filter="fade">
                                      <p:cBhvr>
                                        <p:cTn id="14" dur="10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104" y="3384395"/>
            <a:ext cx="4595708" cy="2837849"/>
          </a:xfrm>
          <a:prstGeom prst="rect">
            <a:avLst/>
          </a:prstGeom>
        </p:spPr>
      </p:pic>
      <p:sp>
        <p:nvSpPr>
          <p:cNvPr id="2" name="Title 1">
            <a:extLst>
              <a:ext uri="{FF2B5EF4-FFF2-40B4-BE49-F238E27FC236}">
                <a16:creationId xmlns:a16="http://schemas.microsoft.com/office/drawing/2014/main" id="{B5764111-6773-4D87-8945-AEF4C6F4B35C}"/>
              </a:ext>
            </a:extLst>
          </p:cNvPr>
          <p:cNvSpPr>
            <a:spLocks noGrp="1"/>
          </p:cNvSpPr>
          <p:nvPr>
            <p:ph type="title"/>
          </p:nvPr>
        </p:nvSpPr>
        <p:spPr/>
        <p:txBody>
          <a:bodyPr>
            <a:noAutofit/>
          </a:bodyPr>
          <a:lstStyle/>
          <a:p>
            <a:pPr algn="ctr"/>
            <a:r>
              <a:rPr lang="en-US" b="1" dirty="0"/>
              <a:t>Cryptography</a:t>
            </a:r>
          </a:p>
        </p:txBody>
      </p:sp>
      <p:sp>
        <p:nvSpPr>
          <p:cNvPr id="18" name="Content Placeholder 17">
            <a:extLst>
              <a:ext uri="{FF2B5EF4-FFF2-40B4-BE49-F238E27FC236}">
                <a16:creationId xmlns:a16="http://schemas.microsoft.com/office/drawing/2014/main" id="{446ACEB2-883C-432F-B6C1-BBAA0C75F139}"/>
              </a:ext>
            </a:extLst>
          </p:cNvPr>
          <p:cNvSpPr txBox="1">
            <a:spLocks/>
          </p:cNvSpPr>
          <p:nvPr/>
        </p:nvSpPr>
        <p:spPr>
          <a:xfrm>
            <a:off x="838201" y="1371600"/>
            <a:ext cx="10198993" cy="491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ea typeface="Segoe UI" panose="020B0502040204020203" pitchFamily="34" charset="0"/>
                <a:cs typeface="Segoe UI" panose="020B0502040204020203" pitchFamily="34" charset="0"/>
              </a:rPr>
              <a:t>Refers to method of achieving secure information and communication technique based on </a:t>
            </a:r>
            <a:r>
              <a:rPr lang="en-US" b="1" dirty="0">
                <a:solidFill>
                  <a:srgbClr val="0070C0"/>
                </a:solidFill>
                <a:ea typeface="Segoe UI" panose="020B0502040204020203" pitchFamily="34" charset="0"/>
                <a:cs typeface="Segoe UI" panose="020B0502040204020203" pitchFamily="34" charset="0"/>
              </a:rPr>
              <a:t>mathematical model</a:t>
            </a:r>
          </a:p>
          <a:p>
            <a:pPr algn="just"/>
            <a:r>
              <a:rPr lang="en-US" dirty="0">
                <a:ea typeface="Segoe UI" panose="020B0502040204020203" pitchFamily="34" charset="0"/>
                <a:cs typeface="Segoe UI" panose="020B0502040204020203" pitchFamily="34" charset="0"/>
              </a:rPr>
              <a:t>Provides a mechanism to keep the information private</a:t>
            </a:r>
          </a:p>
          <a:p>
            <a:pPr algn="just"/>
            <a:r>
              <a:rPr lang="en-US" dirty="0">
                <a:ea typeface="Segoe UI" panose="020B0502040204020203" pitchFamily="34" charset="0"/>
                <a:cs typeface="Segoe UI" panose="020B0502040204020203" pitchFamily="34" charset="0"/>
              </a:rPr>
              <a:t>Achieves privacy by converting plain text into an incomprehensible form known as </a:t>
            </a:r>
            <a:r>
              <a:rPr lang="en-US" b="1" dirty="0" err="1">
                <a:solidFill>
                  <a:srgbClr val="0070C0"/>
                </a:solidFill>
                <a:ea typeface="Segoe UI" panose="020B0502040204020203" pitchFamily="34" charset="0"/>
                <a:cs typeface="Segoe UI" panose="020B0502040204020203" pitchFamily="34" charset="0"/>
              </a:rPr>
              <a:t>ciphertext</a:t>
            </a:r>
            <a:endParaRPr lang="en-US" b="1" dirty="0">
              <a:solidFill>
                <a:srgbClr val="0070C0"/>
              </a:solidFill>
              <a:ea typeface="Segoe UI" panose="020B0502040204020203" pitchFamily="34" charset="0"/>
              <a:cs typeface="Segoe UI" panose="020B0502040204020203" pitchFamily="34" charset="0"/>
            </a:endParaRPr>
          </a:p>
          <a:p>
            <a:pPr algn="just"/>
            <a:r>
              <a:rPr lang="en-US" b="1" dirty="0">
                <a:solidFill>
                  <a:srgbClr val="0070C0"/>
                </a:solidFill>
                <a:ea typeface="Segoe UI" panose="020B0502040204020203" pitchFamily="34" charset="0"/>
                <a:cs typeface="Segoe UI" panose="020B0502040204020203" pitchFamily="34" charset="0"/>
              </a:rPr>
              <a:t>Encryption: </a:t>
            </a:r>
            <a:r>
              <a:rPr lang="en-US" dirty="0">
                <a:ea typeface="Segoe UI" panose="020B0502040204020203" pitchFamily="34" charset="0"/>
                <a:cs typeface="Segoe UI" panose="020B0502040204020203" pitchFamily="34" charset="0"/>
              </a:rPr>
              <a:t>plain text to cipher text </a:t>
            </a:r>
            <a:endParaRPr lang="en-US" b="1" dirty="0">
              <a:solidFill>
                <a:srgbClr val="0070C0"/>
              </a:solidFill>
              <a:ea typeface="Segoe UI" panose="020B0502040204020203" pitchFamily="34" charset="0"/>
              <a:cs typeface="Segoe UI" panose="020B0502040204020203" pitchFamily="34" charset="0"/>
            </a:endParaRPr>
          </a:p>
          <a:p>
            <a:pPr algn="just"/>
            <a:r>
              <a:rPr lang="en-US" b="1" dirty="0">
                <a:solidFill>
                  <a:srgbClr val="0070C0"/>
                </a:solidFill>
                <a:ea typeface="Segoe UI" panose="020B0502040204020203" pitchFamily="34" charset="0"/>
                <a:cs typeface="Segoe UI" panose="020B0502040204020203" pitchFamily="34" charset="0"/>
              </a:rPr>
              <a:t>Decryption: </a:t>
            </a:r>
            <a:r>
              <a:rPr lang="en-US" dirty="0">
                <a:ea typeface="Segoe UI" panose="020B0502040204020203" pitchFamily="34" charset="0"/>
                <a:cs typeface="Segoe UI" panose="020B0502040204020203" pitchFamily="34" charset="0"/>
              </a:rPr>
              <a:t>cipher text to plain text</a:t>
            </a:r>
            <a:endParaRPr lang="en-US" b="1" dirty="0">
              <a:solidFill>
                <a:srgbClr val="0070C0"/>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43986603"/>
      </p:ext>
    </p:extLst>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3905264" y="457201"/>
            <a:ext cx="4191000" cy="710067"/>
          </a:xfrm>
          <a:ln/>
        </p:spPr>
        <p:txBody>
          <a:bodyPr wrap="square">
            <a:spAutoFit/>
          </a:bodyPr>
          <a:lstStyle/>
          <a:p>
            <a:pPr>
              <a:lnSpc>
                <a:spcPct val="100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a:t>Agenda</a:t>
            </a:r>
          </a:p>
        </p:txBody>
      </p:sp>
      <p:sp>
        <p:nvSpPr>
          <p:cNvPr id="4" name="Slide Number Placeholder 3"/>
          <p:cNvSpPr>
            <a:spLocks noGrp="1"/>
          </p:cNvSpPr>
          <p:nvPr>
            <p:ph type="sldNum" idx="10"/>
          </p:nvPr>
        </p:nvSpPr>
        <p:spPr/>
        <p:txBody>
          <a:bodyPr/>
          <a:lstStyle/>
          <a:p>
            <a:fld id="{D2EA003A-2516-4D67-9D53-EF22FF10A844}" type="slidenum">
              <a:rPr lang="en-GB"/>
              <a:pPr/>
              <a:t>2</a:t>
            </a:fld>
            <a:endParaRPr lang="en-GB"/>
          </a:p>
        </p:txBody>
      </p:sp>
      <p:sp>
        <p:nvSpPr>
          <p:cNvPr id="411651" name="Rectangle 3"/>
          <p:cNvSpPr>
            <a:spLocks noGrp="1" noChangeArrowheads="1"/>
          </p:cNvSpPr>
          <p:nvPr>
            <p:ph idx="1"/>
          </p:nvPr>
        </p:nvSpPr>
        <p:spPr>
          <a:xfrm>
            <a:off x="533400" y="1524000"/>
            <a:ext cx="9296400" cy="4588052"/>
          </a:xfrm>
          <a:ln/>
        </p:spPr>
        <p:txBody>
          <a:bodyPr wrap="square">
            <a:spAutoFit/>
          </a:bodyPr>
          <a:lstStyle/>
          <a:p>
            <a:pPr>
              <a:lnSpc>
                <a:spcPct val="100000"/>
              </a:lnSpc>
              <a:buClr>
                <a:schemeClr val="accent2"/>
              </a:buClr>
              <a:buSzPct val="80000"/>
              <a:buBlip>
                <a:blip r:embed="rId3"/>
              </a:buBlip>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600" dirty="0"/>
              <a:t>Electronic Trust </a:t>
            </a:r>
          </a:p>
          <a:p>
            <a:pPr>
              <a:lnSpc>
                <a:spcPct val="100000"/>
              </a:lnSpc>
              <a:buClr>
                <a:schemeClr val="accent2"/>
              </a:buClr>
              <a:buSzPct val="80000"/>
              <a:buBlip>
                <a:blip r:embed="rId3"/>
              </a:buBlip>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600" dirty="0"/>
              <a:t>PKI Ecosystem</a:t>
            </a:r>
          </a:p>
          <a:p>
            <a:pPr>
              <a:lnSpc>
                <a:spcPct val="100000"/>
              </a:lnSpc>
              <a:buClr>
                <a:schemeClr val="accent2"/>
              </a:buClr>
              <a:buSzPct val="80000"/>
              <a:buBlip>
                <a:blip r:embed="rId3"/>
              </a:buBlip>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600" dirty="0"/>
              <a:t>Digital Signature</a:t>
            </a:r>
          </a:p>
          <a:p>
            <a:pPr>
              <a:lnSpc>
                <a:spcPct val="100000"/>
              </a:lnSpc>
              <a:buClr>
                <a:schemeClr val="accent2"/>
              </a:buClr>
              <a:buSzPct val="80000"/>
              <a:buBlip>
                <a:blip r:embed="rId3"/>
              </a:buBlip>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600" dirty="0"/>
              <a:t>Digital Signature Certificate (DSC)</a:t>
            </a:r>
          </a:p>
          <a:p>
            <a:pPr>
              <a:lnSpc>
                <a:spcPct val="100000"/>
              </a:lnSpc>
              <a:buClr>
                <a:schemeClr val="accent2"/>
              </a:buClr>
              <a:buSzPct val="80000"/>
              <a:buBlip>
                <a:blip r:embed="rId3"/>
              </a:buBlip>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600" dirty="0"/>
              <a:t>Certifying Authority &amp; CCA</a:t>
            </a:r>
          </a:p>
          <a:p>
            <a:pPr>
              <a:lnSpc>
                <a:spcPct val="100000"/>
              </a:lnSpc>
              <a:buClr>
                <a:schemeClr val="accent2"/>
              </a:buClr>
              <a:buSzPct val="80000"/>
              <a:buBlip>
                <a:blip r:embed="rId3"/>
              </a:buBlip>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600" dirty="0"/>
              <a:t>About Certificates</a:t>
            </a:r>
          </a:p>
          <a:p>
            <a:pPr>
              <a:lnSpc>
                <a:spcPct val="100000"/>
              </a:lnSpc>
              <a:buClr>
                <a:schemeClr val="accent2"/>
              </a:buClr>
              <a:buSzPct val="80000"/>
              <a:buBlip>
                <a:blip r:embed="rId3"/>
              </a:buBlip>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600" dirty="0"/>
              <a:t>PKCS</a:t>
            </a:r>
            <a:endParaRPr lang="en-GB" sz="2400"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1650"/>
                                        </p:tgtEl>
                                        <p:attrNameLst>
                                          <p:attrName>style.visibility</p:attrName>
                                        </p:attrNameLst>
                                      </p:cBhvr>
                                      <p:to>
                                        <p:strVal val="visible"/>
                                      </p:to>
                                    </p:set>
                                    <p:animEffect transition="in" filter="blinds(horizontal)">
                                      <p:cBhvr>
                                        <p:cTn id="7" dur="500"/>
                                        <p:tgtEl>
                                          <p:spTgt spid="4116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11651">
                                            <p:txEl>
                                              <p:pRg st="0" end="0"/>
                                            </p:txEl>
                                          </p:spTgt>
                                        </p:tgtEl>
                                        <p:attrNameLst>
                                          <p:attrName>style.visibility</p:attrName>
                                        </p:attrNameLst>
                                      </p:cBhvr>
                                      <p:to>
                                        <p:strVal val="visible"/>
                                      </p:to>
                                    </p:set>
                                    <p:animEffect transition="in" filter="randombar(horizontal)">
                                      <p:cBhvr>
                                        <p:cTn id="12" dur="500"/>
                                        <p:tgtEl>
                                          <p:spTgt spid="411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11651">
                                            <p:txEl>
                                              <p:pRg st="1" end="1"/>
                                            </p:txEl>
                                          </p:spTgt>
                                        </p:tgtEl>
                                        <p:attrNameLst>
                                          <p:attrName>style.visibility</p:attrName>
                                        </p:attrNameLst>
                                      </p:cBhvr>
                                      <p:to>
                                        <p:strVal val="visible"/>
                                      </p:to>
                                    </p:set>
                                    <p:animEffect transition="in" filter="randombar(horizontal)">
                                      <p:cBhvr>
                                        <p:cTn id="17" dur="500"/>
                                        <p:tgtEl>
                                          <p:spTgt spid="4116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11651">
                                            <p:txEl>
                                              <p:pRg st="2" end="2"/>
                                            </p:txEl>
                                          </p:spTgt>
                                        </p:tgtEl>
                                        <p:attrNameLst>
                                          <p:attrName>style.visibility</p:attrName>
                                        </p:attrNameLst>
                                      </p:cBhvr>
                                      <p:to>
                                        <p:strVal val="visible"/>
                                      </p:to>
                                    </p:set>
                                    <p:animEffect transition="in" filter="randombar(horizontal)">
                                      <p:cBhvr>
                                        <p:cTn id="22" dur="500"/>
                                        <p:tgtEl>
                                          <p:spTgt spid="4116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11651">
                                            <p:txEl>
                                              <p:pRg st="3" end="3"/>
                                            </p:txEl>
                                          </p:spTgt>
                                        </p:tgtEl>
                                        <p:attrNameLst>
                                          <p:attrName>style.visibility</p:attrName>
                                        </p:attrNameLst>
                                      </p:cBhvr>
                                      <p:to>
                                        <p:strVal val="visible"/>
                                      </p:to>
                                    </p:set>
                                    <p:animEffect transition="in" filter="randombar(horizontal)">
                                      <p:cBhvr>
                                        <p:cTn id="27" dur="500"/>
                                        <p:tgtEl>
                                          <p:spTgt spid="4116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11651">
                                            <p:txEl>
                                              <p:pRg st="4" end="4"/>
                                            </p:txEl>
                                          </p:spTgt>
                                        </p:tgtEl>
                                        <p:attrNameLst>
                                          <p:attrName>style.visibility</p:attrName>
                                        </p:attrNameLst>
                                      </p:cBhvr>
                                      <p:to>
                                        <p:strVal val="visible"/>
                                      </p:to>
                                    </p:set>
                                    <p:animEffect transition="in" filter="randombar(horizontal)">
                                      <p:cBhvr>
                                        <p:cTn id="32" dur="500"/>
                                        <p:tgtEl>
                                          <p:spTgt spid="4116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11651">
                                            <p:txEl>
                                              <p:pRg st="5" end="5"/>
                                            </p:txEl>
                                          </p:spTgt>
                                        </p:tgtEl>
                                        <p:attrNameLst>
                                          <p:attrName>style.visibility</p:attrName>
                                        </p:attrNameLst>
                                      </p:cBhvr>
                                      <p:to>
                                        <p:strVal val="visible"/>
                                      </p:to>
                                    </p:set>
                                    <p:animEffect transition="in" filter="randombar(horizontal)">
                                      <p:cBhvr>
                                        <p:cTn id="37" dur="500"/>
                                        <p:tgtEl>
                                          <p:spTgt spid="4116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11651">
                                            <p:txEl>
                                              <p:pRg st="6" end="6"/>
                                            </p:txEl>
                                          </p:spTgt>
                                        </p:tgtEl>
                                        <p:attrNameLst>
                                          <p:attrName>style.visibility</p:attrName>
                                        </p:attrNameLst>
                                      </p:cBhvr>
                                      <p:to>
                                        <p:strVal val="visible"/>
                                      </p:to>
                                    </p:set>
                                    <p:animEffect transition="in" filter="randombar(horizontal)">
                                      <p:cBhvr>
                                        <p:cTn id="42" dur="500"/>
                                        <p:tgtEl>
                                          <p:spTgt spid="411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4111-6773-4D87-8945-AEF4C6F4B35C}"/>
              </a:ext>
            </a:extLst>
          </p:cNvPr>
          <p:cNvSpPr>
            <a:spLocks noGrp="1"/>
          </p:cNvSpPr>
          <p:nvPr>
            <p:ph type="title"/>
          </p:nvPr>
        </p:nvSpPr>
        <p:spPr>
          <a:xfrm>
            <a:off x="1373911" y="1167408"/>
            <a:ext cx="8839200" cy="533400"/>
          </a:xfrm>
        </p:spPr>
        <p:txBody>
          <a:bodyPr>
            <a:noAutofit/>
          </a:bodyPr>
          <a:lstStyle/>
          <a:p>
            <a:pPr algn="ctr"/>
            <a:r>
              <a:rPr lang="en-US" b="1" dirty="0"/>
              <a:t>Caesar Cipher (Shift)</a:t>
            </a:r>
          </a:p>
        </p:txBody>
      </p:sp>
      <p:sp>
        <p:nvSpPr>
          <p:cNvPr id="18" name="Content Placeholder 17">
            <a:extLst>
              <a:ext uri="{FF2B5EF4-FFF2-40B4-BE49-F238E27FC236}">
                <a16:creationId xmlns:a16="http://schemas.microsoft.com/office/drawing/2014/main" id="{446ACEB2-883C-432F-B6C1-BBAA0C75F139}"/>
              </a:ext>
            </a:extLst>
          </p:cNvPr>
          <p:cNvSpPr txBox="1">
            <a:spLocks/>
          </p:cNvSpPr>
          <p:nvPr/>
        </p:nvSpPr>
        <p:spPr>
          <a:xfrm>
            <a:off x="1023861" y="1700808"/>
            <a:ext cx="10198993" cy="491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endParaRPr lang="en-US" b="1" dirty="0">
              <a:solidFill>
                <a:srgbClr val="0070C0"/>
              </a:solidFill>
              <a:ea typeface="Segoe UI" panose="020B0502040204020203" pitchFamily="34" charset="0"/>
              <a:cs typeface="Segoe UI" panose="020B0502040204020203" pitchFamily="34" charset="0"/>
            </a:endParaRPr>
          </a:p>
        </p:txBody>
      </p:sp>
      <p:sp>
        <p:nvSpPr>
          <p:cNvPr id="4" name="Rectangle: Rounded Corners 3">
            <a:extLst>
              <a:ext uri="{FF2B5EF4-FFF2-40B4-BE49-F238E27FC236}">
                <a16:creationId xmlns:a16="http://schemas.microsoft.com/office/drawing/2014/main" id="{C283985B-739F-FC5F-858A-4BB4E7B9D1F8}"/>
              </a:ext>
            </a:extLst>
          </p:cNvPr>
          <p:cNvSpPr/>
          <p:nvPr/>
        </p:nvSpPr>
        <p:spPr bwMode="auto">
          <a:xfrm>
            <a:off x="1343472" y="2996952"/>
            <a:ext cx="2808312" cy="79208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ts val="4250"/>
              </a:lnSpc>
              <a:spcBef>
                <a:spcPct val="0"/>
              </a:spcBef>
              <a:spcAft>
                <a:spcPct val="0"/>
              </a:spcAft>
              <a:buClr>
                <a:srgbClr val="000000"/>
              </a:buClr>
              <a:buSzPct val="100000"/>
              <a:buFont typeface="Arial" pitchFamily="34" charset="0"/>
              <a:buNone/>
              <a:tabLst/>
            </a:pPr>
            <a:r>
              <a:rPr kumimoji="0" lang="en-IN" sz="2000" i="0" u="none" strike="noStrike" normalizeH="0" baseline="0" dirty="0">
                <a:ln w="0"/>
                <a:solidFill>
                  <a:schemeClr val="tx1"/>
                </a:solidFill>
                <a:effectLst>
                  <a:outerShdw blurRad="38100" dist="19050" dir="2700000" algn="tl" rotWithShape="0">
                    <a:schemeClr val="dk1">
                      <a:alpha val="40000"/>
                    </a:schemeClr>
                  </a:outerShdw>
                </a:effectLst>
                <a:latin typeface="Garamond" pitchFamily="18" charset="0"/>
              </a:rPr>
              <a:t>HELLO RANCHI</a:t>
            </a:r>
          </a:p>
        </p:txBody>
      </p:sp>
      <p:sp>
        <p:nvSpPr>
          <p:cNvPr id="5" name="Rectangle: Rounded Corners 4">
            <a:extLst>
              <a:ext uri="{FF2B5EF4-FFF2-40B4-BE49-F238E27FC236}">
                <a16:creationId xmlns:a16="http://schemas.microsoft.com/office/drawing/2014/main" id="{B41760FD-D736-FB3F-201D-6CB577B5840C}"/>
              </a:ext>
            </a:extLst>
          </p:cNvPr>
          <p:cNvSpPr/>
          <p:nvPr/>
        </p:nvSpPr>
        <p:spPr bwMode="auto">
          <a:xfrm>
            <a:off x="7176120" y="2996952"/>
            <a:ext cx="2808312" cy="79208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ts val="4250"/>
              </a:lnSpc>
              <a:spcBef>
                <a:spcPct val="0"/>
              </a:spcBef>
              <a:spcAft>
                <a:spcPct val="0"/>
              </a:spcAft>
              <a:buClr>
                <a:srgbClr val="000000"/>
              </a:buClr>
              <a:buSzPct val="100000"/>
              <a:buFont typeface="Arial" pitchFamily="34" charset="0"/>
              <a:buNone/>
              <a:tabLst/>
            </a:pPr>
            <a:r>
              <a:rPr kumimoji="0" lang="en-IN" sz="2000" i="0" u="none" strike="noStrike" normalizeH="0" baseline="0" dirty="0">
                <a:ln w="0"/>
                <a:solidFill>
                  <a:schemeClr val="tx1"/>
                </a:solidFill>
                <a:effectLst>
                  <a:outerShdw blurRad="38100" dist="19050" dir="2700000" algn="tl" rotWithShape="0">
                    <a:schemeClr val="dk1">
                      <a:alpha val="40000"/>
                    </a:schemeClr>
                  </a:outerShdw>
                </a:effectLst>
                <a:latin typeface="Garamond" pitchFamily="18" charset="0"/>
              </a:rPr>
              <a:t>MJQQT WFSHMN</a:t>
            </a:r>
          </a:p>
        </p:txBody>
      </p:sp>
      <p:cxnSp>
        <p:nvCxnSpPr>
          <p:cNvPr id="7" name="Straight Arrow Connector 6">
            <a:extLst>
              <a:ext uri="{FF2B5EF4-FFF2-40B4-BE49-F238E27FC236}">
                <a16:creationId xmlns:a16="http://schemas.microsoft.com/office/drawing/2014/main" id="{3484517F-9C3F-AFD4-B497-DC752013902E}"/>
              </a:ext>
            </a:extLst>
          </p:cNvPr>
          <p:cNvCxnSpPr>
            <a:cxnSpLocks/>
          </p:cNvCxnSpPr>
          <p:nvPr/>
        </p:nvCxnSpPr>
        <p:spPr bwMode="auto">
          <a:xfrm>
            <a:off x="4151784" y="3140968"/>
            <a:ext cx="302433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8" name="TextBox 7">
            <a:extLst>
              <a:ext uri="{FF2B5EF4-FFF2-40B4-BE49-F238E27FC236}">
                <a16:creationId xmlns:a16="http://schemas.microsoft.com/office/drawing/2014/main" id="{D843EADA-8DC6-638D-B58F-7968352C2E42}"/>
              </a:ext>
            </a:extLst>
          </p:cNvPr>
          <p:cNvSpPr txBox="1"/>
          <p:nvPr/>
        </p:nvSpPr>
        <p:spPr>
          <a:xfrm>
            <a:off x="4863077" y="2581494"/>
            <a:ext cx="1260281" cy="574901"/>
          </a:xfrm>
          <a:prstGeom prst="rect">
            <a:avLst/>
          </a:prstGeom>
          <a:noFill/>
        </p:spPr>
        <p:txBody>
          <a:bodyPr wrap="none" rtlCol="0">
            <a:spAutoFit/>
          </a:bodyPr>
          <a:lstStyle/>
          <a:p>
            <a:r>
              <a:rPr lang="en-IN" dirty="0">
                <a:solidFill>
                  <a:schemeClr val="tx1"/>
                </a:solidFill>
              </a:rPr>
              <a:t>+5 (A</a:t>
            </a:r>
            <a:r>
              <a:rPr lang="en-IN" dirty="0">
                <a:solidFill>
                  <a:schemeClr val="tx1"/>
                </a:solidFill>
                <a:sym typeface="Wingdings" panose="05000000000000000000" pitchFamily="2" charset="2"/>
              </a:rPr>
              <a:t></a:t>
            </a:r>
            <a:r>
              <a:rPr lang="en-IN" dirty="0">
                <a:solidFill>
                  <a:schemeClr val="tx1"/>
                </a:solidFill>
              </a:rPr>
              <a:t>F)</a:t>
            </a:r>
          </a:p>
        </p:txBody>
      </p:sp>
      <p:cxnSp>
        <p:nvCxnSpPr>
          <p:cNvPr id="10" name="Straight Arrow Connector 9">
            <a:extLst>
              <a:ext uri="{FF2B5EF4-FFF2-40B4-BE49-F238E27FC236}">
                <a16:creationId xmlns:a16="http://schemas.microsoft.com/office/drawing/2014/main" id="{F2660715-5D47-D8B1-1E15-C79DA8ED333F}"/>
              </a:ext>
            </a:extLst>
          </p:cNvPr>
          <p:cNvCxnSpPr>
            <a:cxnSpLocks/>
          </p:cNvCxnSpPr>
          <p:nvPr/>
        </p:nvCxnSpPr>
        <p:spPr bwMode="auto">
          <a:xfrm flipH="1">
            <a:off x="4151784" y="3645024"/>
            <a:ext cx="302433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BD73F7ED-320B-4EA6-1929-73F640F11BC5}"/>
              </a:ext>
            </a:extLst>
          </p:cNvPr>
          <p:cNvSpPr txBox="1"/>
          <p:nvPr/>
        </p:nvSpPr>
        <p:spPr>
          <a:xfrm>
            <a:off x="4833902" y="3428418"/>
            <a:ext cx="1168910" cy="574901"/>
          </a:xfrm>
          <a:prstGeom prst="rect">
            <a:avLst/>
          </a:prstGeom>
          <a:noFill/>
        </p:spPr>
        <p:txBody>
          <a:bodyPr wrap="none" rtlCol="0">
            <a:spAutoFit/>
          </a:bodyPr>
          <a:lstStyle/>
          <a:p>
            <a:r>
              <a:rPr lang="en-IN" dirty="0">
                <a:solidFill>
                  <a:schemeClr val="tx1"/>
                </a:solidFill>
              </a:rPr>
              <a:t>-5 (F</a:t>
            </a:r>
            <a:r>
              <a:rPr lang="en-IN" dirty="0">
                <a:solidFill>
                  <a:schemeClr val="tx1"/>
                </a:solidFill>
                <a:sym typeface="Wingdings" panose="05000000000000000000" pitchFamily="2" charset="2"/>
              </a:rPr>
              <a:t>A</a:t>
            </a:r>
            <a:r>
              <a:rPr lang="en-IN" dirty="0">
                <a:solidFill>
                  <a:schemeClr val="tx1"/>
                </a:solidFill>
              </a:rPr>
              <a:t>)</a:t>
            </a:r>
          </a:p>
        </p:txBody>
      </p:sp>
    </p:spTree>
    <p:extLst>
      <p:ext uri="{BB962C8B-B14F-4D97-AF65-F5344CB8AC3E}">
        <p14:creationId xmlns:p14="http://schemas.microsoft.com/office/powerpoint/2010/main" val="2961505152"/>
      </p:ext>
    </p:extLst>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4111-6773-4D87-8945-AEF4C6F4B35C}"/>
              </a:ext>
            </a:extLst>
          </p:cNvPr>
          <p:cNvSpPr>
            <a:spLocks noGrp="1"/>
          </p:cNvSpPr>
          <p:nvPr>
            <p:ph type="title"/>
          </p:nvPr>
        </p:nvSpPr>
        <p:spPr>
          <a:xfrm>
            <a:off x="1199456" y="908720"/>
            <a:ext cx="8839200" cy="533400"/>
          </a:xfrm>
        </p:spPr>
        <p:txBody>
          <a:bodyPr>
            <a:noAutofit/>
          </a:bodyPr>
          <a:lstStyle/>
          <a:p>
            <a:pPr algn="ctr"/>
            <a:r>
              <a:rPr lang="en-US" b="1" dirty="0"/>
              <a:t>Keys</a:t>
            </a:r>
          </a:p>
        </p:txBody>
      </p:sp>
      <p:sp>
        <p:nvSpPr>
          <p:cNvPr id="18" name="Content Placeholder 17">
            <a:extLst>
              <a:ext uri="{FF2B5EF4-FFF2-40B4-BE49-F238E27FC236}">
                <a16:creationId xmlns:a16="http://schemas.microsoft.com/office/drawing/2014/main" id="{446ACEB2-883C-432F-B6C1-BBAA0C75F139}"/>
              </a:ext>
            </a:extLst>
          </p:cNvPr>
          <p:cNvSpPr txBox="1">
            <a:spLocks/>
          </p:cNvSpPr>
          <p:nvPr/>
        </p:nvSpPr>
        <p:spPr>
          <a:xfrm>
            <a:off x="1023861" y="1700808"/>
            <a:ext cx="10198993" cy="491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endParaRPr lang="en-US" b="1" dirty="0">
              <a:solidFill>
                <a:srgbClr val="0070C0"/>
              </a:solidFill>
              <a:ea typeface="Segoe UI" panose="020B0502040204020203" pitchFamily="34" charset="0"/>
              <a:cs typeface="Segoe UI" panose="020B0502040204020203" pitchFamily="34" charset="0"/>
            </a:endParaRPr>
          </a:p>
        </p:txBody>
      </p:sp>
      <p:sp>
        <p:nvSpPr>
          <p:cNvPr id="3" name="Content Placeholder 17">
            <a:extLst>
              <a:ext uri="{FF2B5EF4-FFF2-40B4-BE49-F238E27FC236}">
                <a16:creationId xmlns:a16="http://schemas.microsoft.com/office/drawing/2014/main" id="{436F8C2B-66C9-3542-9DA2-B0B0F5915660}"/>
              </a:ext>
            </a:extLst>
          </p:cNvPr>
          <p:cNvSpPr txBox="1">
            <a:spLocks/>
          </p:cNvSpPr>
          <p:nvPr/>
        </p:nvSpPr>
        <p:spPr>
          <a:xfrm>
            <a:off x="838201" y="1371600"/>
            <a:ext cx="10198993" cy="49132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200" dirty="0">
                <a:ea typeface="Segoe UI" panose="020B0502040204020203" pitchFamily="34" charset="0"/>
                <a:cs typeface="Segoe UI" panose="020B0502040204020203" pitchFamily="34" charset="0"/>
              </a:rPr>
              <a:t>Symmetric Key </a:t>
            </a:r>
          </a:p>
          <a:p>
            <a:pPr lvl="1" algn="just"/>
            <a:r>
              <a:rPr lang="en-US" sz="2800" dirty="0">
                <a:ea typeface="Segoe UI" panose="020B0502040204020203" pitchFamily="34" charset="0"/>
                <a:cs typeface="Segoe UI" panose="020B0502040204020203" pitchFamily="34" charset="0"/>
              </a:rPr>
              <a:t>Single Key for encryption &amp; Decryption </a:t>
            </a:r>
          </a:p>
          <a:p>
            <a:pPr algn="just"/>
            <a:r>
              <a:rPr lang="en-US" sz="3200" dirty="0">
                <a:ea typeface="Segoe UI" panose="020B0502040204020203" pitchFamily="34" charset="0"/>
                <a:cs typeface="Segoe UI" panose="020B0502040204020203" pitchFamily="34" charset="0"/>
              </a:rPr>
              <a:t>Asymmetric Key</a:t>
            </a:r>
          </a:p>
          <a:p>
            <a:pPr lvl="1" algn="just"/>
            <a:r>
              <a:rPr lang="en-US" sz="2800" dirty="0">
                <a:ea typeface="Segoe UI" panose="020B0502040204020203" pitchFamily="34" charset="0"/>
                <a:cs typeface="Segoe UI" panose="020B0502040204020203" pitchFamily="34" charset="0"/>
              </a:rPr>
              <a:t>A key pair</a:t>
            </a:r>
          </a:p>
          <a:p>
            <a:pPr lvl="2" algn="just"/>
            <a:r>
              <a:rPr lang="en-US" sz="2400" dirty="0">
                <a:ea typeface="Segoe UI" panose="020B0502040204020203" pitchFamily="34" charset="0"/>
                <a:cs typeface="Segoe UI" panose="020B0502040204020203" pitchFamily="34" charset="0"/>
              </a:rPr>
              <a:t>Public Key: Known to all</a:t>
            </a:r>
          </a:p>
          <a:p>
            <a:pPr lvl="2" algn="just"/>
            <a:r>
              <a:rPr lang="en-US" sz="2400" dirty="0">
                <a:ea typeface="Segoe UI" panose="020B0502040204020203" pitchFamily="34" charset="0"/>
                <a:cs typeface="Segoe UI" panose="020B0502040204020203" pitchFamily="34" charset="0"/>
              </a:rPr>
              <a:t>Private Key: Secret to owner</a:t>
            </a:r>
          </a:p>
          <a:p>
            <a:pPr lvl="1" algn="just"/>
            <a:r>
              <a:rPr lang="en-US" sz="2800" dirty="0">
                <a:ea typeface="Segoe UI" panose="020B0502040204020203" pitchFamily="34" charset="0"/>
                <a:cs typeface="Segoe UI" panose="020B0502040204020203" pitchFamily="34" charset="0"/>
              </a:rPr>
              <a:t>One key used to encrypt; another to decrypt</a:t>
            </a:r>
          </a:p>
          <a:p>
            <a:pPr algn="just"/>
            <a:endParaRPr lang="en-US" sz="3200" b="1" dirty="0">
              <a:solidFill>
                <a:srgbClr val="0070C0"/>
              </a:solidFill>
              <a:ea typeface="Segoe UI" panose="020B0502040204020203" pitchFamily="34" charset="0"/>
              <a:cs typeface="Segoe UI" panose="020B0502040204020203" pitchFamily="34" charset="0"/>
            </a:endParaRPr>
          </a:p>
        </p:txBody>
      </p:sp>
      <p:pic>
        <p:nvPicPr>
          <p:cNvPr id="4" name="Picture 2" descr="C:\Users\Ranjana\Downloads\key-49-512.png">
            <a:extLst>
              <a:ext uri="{FF2B5EF4-FFF2-40B4-BE49-F238E27FC236}">
                <a16:creationId xmlns:a16="http://schemas.microsoft.com/office/drawing/2014/main" id="{928B2145-BF5C-B014-91F0-003F0A2E32C6}"/>
              </a:ext>
            </a:extLst>
          </p:cNvPr>
          <p:cNvPicPr>
            <a:picLocks noChangeAspect="1" noChangeArrowheads="1"/>
          </p:cNvPicPr>
          <p:nvPr/>
        </p:nvPicPr>
        <p:blipFill>
          <a:blip r:embed="rId3"/>
          <a:srcRect/>
          <a:stretch>
            <a:fillRect/>
          </a:stretch>
        </p:blipFill>
        <p:spPr bwMode="auto">
          <a:xfrm>
            <a:off x="7881950" y="2579154"/>
            <a:ext cx="1785950" cy="1785950"/>
          </a:xfrm>
          <a:prstGeom prst="rect">
            <a:avLst/>
          </a:prstGeom>
          <a:noFill/>
        </p:spPr>
      </p:pic>
      <p:pic>
        <p:nvPicPr>
          <p:cNvPr id="5" name="Picture 3" descr="C:\Users\Ranjana\Downloads\key-80-512.png">
            <a:extLst>
              <a:ext uri="{FF2B5EF4-FFF2-40B4-BE49-F238E27FC236}">
                <a16:creationId xmlns:a16="http://schemas.microsoft.com/office/drawing/2014/main" id="{ED054424-2F3A-EC25-26E2-19A1AAAA0177}"/>
              </a:ext>
            </a:extLst>
          </p:cNvPr>
          <p:cNvPicPr>
            <a:picLocks noChangeAspect="1" noChangeArrowheads="1"/>
          </p:cNvPicPr>
          <p:nvPr/>
        </p:nvPicPr>
        <p:blipFill>
          <a:blip r:embed="rId4"/>
          <a:srcRect/>
          <a:stretch>
            <a:fillRect/>
          </a:stretch>
        </p:blipFill>
        <p:spPr bwMode="auto">
          <a:xfrm flipH="1">
            <a:off x="9796512" y="2650592"/>
            <a:ext cx="1585900" cy="1585900"/>
          </a:xfrm>
          <a:prstGeom prst="rect">
            <a:avLst/>
          </a:prstGeom>
          <a:noFill/>
        </p:spPr>
      </p:pic>
      <p:pic>
        <p:nvPicPr>
          <p:cNvPr id="6" name="Picture 2" descr="C:\Users\Ranjana\Downloads\key-49-512.png">
            <a:extLst>
              <a:ext uri="{FF2B5EF4-FFF2-40B4-BE49-F238E27FC236}">
                <a16:creationId xmlns:a16="http://schemas.microsoft.com/office/drawing/2014/main" id="{6B95CE69-8A5E-2D88-5B91-E534CF2BD7FD}"/>
              </a:ext>
            </a:extLst>
          </p:cNvPr>
          <p:cNvPicPr>
            <a:picLocks noChangeAspect="1" noChangeArrowheads="1"/>
          </p:cNvPicPr>
          <p:nvPr/>
        </p:nvPicPr>
        <p:blipFill>
          <a:blip r:embed="rId3"/>
          <a:srcRect/>
          <a:stretch>
            <a:fillRect/>
          </a:stretch>
        </p:blipFill>
        <p:spPr bwMode="auto">
          <a:xfrm rot="18900000">
            <a:off x="4992518" y="4837608"/>
            <a:ext cx="1305756" cy="1305756"/>
          </a:xfrm>
          <a:prstGeom prst="rect">
            <a:avLst/>
          </a:prstGeom>
          <a:noFill/>
        </p:spPr>
      </p:pic>
      <p:pic>
        <p:nvPicPr>
          <p:cNvPr id="7" name="Picture 5" descr="C:\Users\Ranjana\Downloads\black-lock-switch-unlock-icon-260nw-1692676795-removebg-preview(4).png">
            <a:extLst>
              <a:ext uri="{FF2B5EF4-FFF2-40B4-BE49-F238E27FC236}">
                <a16:creationId xmlns:a16="http://schemas.microsoft.com/office/drawing/2014/main" id="{7B00A520-DF1B-46DE-3000-76106743642D}"/>
              </a:ext>
            </a:extLst>
          </p:cNvPr>
          <p:cNvPicPr>
            <a:picLocks noChangeAspect="1" noChangeArrowheads="1"/>
          </p:cNvPicPr>
          <p:nvPr/>
        </p:nvPicPr>
        <p:blipFill>
          <a:blip r:embed="rId5"/>
          <a:srcRect/>
          <a:stretch>
            <a:fillRect/>
          </a:stretch>
        </p:blipFill>
        <p:spPr bwMode="auto">
          <a:xfrm>
            <a:off x="6068640" y="4845189"/>
            <a:ext cx="1296090" cy="1395789"/>
          </a:xfrm>
          <a:prstGeom prst="rect">
            <a:avLst/>
          </a:prstGeom>
          <a:noFill/>
        </p:spPr>
      </p:pic>
      <p:pic>
        <p:nvPicPr>
          <p:cNvPr id="8" name="Picture 3" descr="C:\Users\Ranjana\Downloads\key-80-512.png">
            <a:extLst>
              <a:ext uri="{FF2B5EF4-FFF2-40B4-BE49-F238E27FC236}">
                <a16:creationId xmlns:a16="http://schemas.microsoft.com/office/drawing/2014/main" id="{8C3D6D91-11F0-7868-B62B-ABC227BFE7A8}"/>
              </a:ext>
            </a:extLst>
          </p:cNvPr>
          <p:cNvPicPr>
            <a:picLocks noChangeAspect="1" noChangeArrowheads="1"/>
          </p:cNvPicPr>
          <p:nvPr/>
        </p:nvPicPr>
        <p:blipFill>
          <a:blip r:embed="rId6" cstate="print"/>
          <a:srcRect/>
          <a:stretch>
            <a:fillRect/>
          </a:stretch>
        </p:blipFill>
        <p:spPr bwMode="auto">
          <a:xfrm rot="18900000" flipH="1">
            <a:off x="1793218" y="4927484"/>
            <a:ext cx="1087225" cy="1087225"/>
          </a:xfrm>
          <a:prstGeom prst="rect">
            <a:avLst/>
          </a:prstGeom>
          <a:noFill/>
        </p:spPr>
      </p:pic>
      <p:pic>
        <p:nvPicPr>
          <p:cNvPr id="9" name="Picture 4" descr="C:\Users\Ranjana\Downloads\black-lock-switch-unlock-icon-260nw-1692676795-removebg-preview(3).png">
            <a:extLst>
              <a:ext uri="{FF2B5EF4-FFF2-40B4-BE49-F238E27FC236}">
                <a16:creationId xmlns:a16="http://schemas.microsoft.com/office/drawing/2014/main" id="{4541FCF6-5A3B-724A-3870-63DBF8B151DC}"/>
              </a:ext>
            </a:extLst>
          </p:cNvPr>
          <p:cNvPicPr>
            <a:picLocks noChangeAspect="1" noChangeArrowheads="1"/>
          </p:cNvPicPr>
          <p:nvPr/>
        </p:nvPicPr>
        <p:blipFill>
          <a:blip r:embed="rId7"/>
          <a:srcRect/>
          <a:stretch>
            <a:fillRect/>
          </a:stretch>
        </p:blipFill>
        <p:spPr bwMode="auto">
          <a:xfrm>
            <a:off x="2639616" y="4820405"/>
            <a:ext cx="1310732" cy="1411558"/>
          </a:xfrm>
          <a:prstGeom prst="rect">
            <a:avLst/>
          </a:prstGeom>
          <a:noFill/>
        </p:spPr>
      </p:pic>
    </p:spTree>
    <p:extLst>
      <p:ext uri="{BB962C8B-B14F-4D97-AF65-F5344CB8AC3E}">
        <p14:creationId xmlns:p14="http://schemas.microsoft.com/office/powerpoint/2010/main" val="140982194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3" name="Text Box 5"/>
          <p:cNvSpPr txBox="1">
            <a:spLocks noChangeArrowheads="1"/>
          </p:cNvSpPr>
          <p:nvPr/>
        </p:nvSpPr>
        <p:spPr bwMode="auto">
          <a:xfrm>
            <a:off x="2667000" y="353777"/>
            <a:ext cx="6629400" cy="646331"/>
          </a:xfrm>
          <a:prstGeom prst="rect">
            <a:avLst/>
          </a:prstGeom>
          <a:noFill/>
          <a:ln w="9525">
            <a:noFill/>
            <a:miter lim="800000"/>
            <a:headEnd/>
            <a:tailEnd/>
          </a:ln>
        </p:spPr>
        <p:txBody>
          <a:bodyPr wrap="square">
            <a:spAutoFit/>
          </a:bodyPr>
          <a:lstStyle/>
          <a:p>
            <a:pPr algn="ctr" defTabSz="914400">
              <a:lnSpc>
                <a:spcPct val="100000"/>
              </a:lnSpc>
              <a:buClrTx/>
              <a:buSzTx/>
            </a:pPr>
            <a:r>
              <a:rPr lang="en-US" sz="3600" b="1" dirty="0">
                <a:solidFill>
                  <a:schemeClr val="tx1"/>
                </a:solidFill>
              </a:rPr>
              <a:t>How does it look?</a:t>
            </a:r>
          </a:p>
        </p:txBody>
      </p:sp>
      <p:sp>
        <p:nvSpPr>
          <p:cNvPr id="800774" name="Text Box 6"/>
          <p:cNvSpPr txBox="1">
            <a:spLocks noChangeArrowheads="1"/>
          </p:cNvSpPr>
          <p:nvPr/>
        </p:nvSpPr>
        <p:spPr bwMode="auto">
          <a:xfrm flipH="1">
            <a:off x="1828800" y="2803525"/>
            <a:ext cx="6324600" cy="641350"/>
          </a:xfrm>
          <a:prstGeom prst="rect">
            <a:avLst/>
          </a:prstGeom>
          <a:noFill/>
          <a:ln w="9525">
            <a:noFill/>
            <a:miter lim="800000"/>
            <a:headEnd/>
            <a:tailEnd/>
          </a:ln>
        </p:spPr>
        <p:txBody>
          <a:bodyPr>
            <a:spAutoFit/>
          </a:bodyPr>
          <a:lstStyle/>
          <a:p>
            <a:pPr defTabSz="914400">
              <a:lnSpc>
                <a:spcPct val="100000"/>
              </a:lnSpc>
              <a:buClrTx/>
              <a:buSzTx/>
            </a:pPr>
            <a:endParaRPr lang="en-US" sz="1800">
              <a:solidFill>
                <a:srgbClr val="990099"/>
              </a:solidFill>
              <a:latin typeface="Verdana" pitchFamily="34" charset="0"/>
            </a:endParaRPr>
          </a:p>
          <a:p>
            <a:pPr defTabSz="914400">
              <a:lnSpc>
                <a:spcPct val="100000"/>
              </a:lnSpc>
              <a:buClrTx/>
              <a:buSzTx/>
            </a:pPr>
            <a:endParaRPr lang="en-US" sz="1800">
              <a:solidFill>
                <a:srgbClr val="990099"/>
              </a:solidFill>
              <a:latin typeface="Verdana" pitchFamily="34" charset="0"/>
            </a:endParaRPr>
          </a:p>
        </p:txBody>
      </p:sp>
      <p:sp>
        <p:nvSpPr>
          <p:cNvPr id="800775" name="Text Box 7"/>
          <p:cNvSpPr txBox="1">
            <a:spLocks noChangeArrowheads="1"/>
          </p:cNvSpPr>
          <p:nvPr/>
        </p:nvSpPr>
        <p:spPr bwMode="auto">
          <a:xfrm>
            <a:off x="2381224" y="1000108"/>
            <a:ext cx="9501254" cy="3277820"/>
          </a:xfrm>
          <a:prstGeom prst="rect">
            <a:avLst/>
          </a:prstGeom>
          <a:noFill/>
          <a:ln w="9525">
            <a:noFill/>
            <a:miter lim="800000"/>
            <a:headEnd/>
            <a:tailEnd/>
          </a:ln>
        </p:spPr>
        <p:txBody>
          <a:bodyPr wrap="square">
            <a:spAutoFit/>
          </a:bodyPr>
          <a:lstStyle/>
          <a:p>
            <a:pPr algn="r" defTabSz="914400">
              <a:lnSpc>
                <a:spcPct val="100000"/>
              </a:lnSpc>
              <a:buClrTx/>
              <a:buSzTx/>
            </a:pPr>
            <a:r>
              <a:rPr lang="en-US" b="1" dirty="0">
                <a:solidFill>
                  <a:srgbClr val="FF0000"/>
                </a:solidFill>
                <a:latin typeface="Verdana" pitchFamily="34" charset="0"/>
              </a:rPr>
              <a:t>Private Key</a:t>
            </a:r>
          </a:p>
          <a:p>
            <a:pPr>
              <a:lnSpc>
                <a:spcPct val="100000"/>
              </a:lnSpc>
            </a:pPr>
            <a:r>
              <a:rPr lang="en-IN" sz="1100" dirty="0">
                <a:solidFill>
                  <a:schemeClr val="tx1"/>
                </a:solidFill>
              </a:rPr>
              <a:t>-----BEGIN RSA PRIVATE KEY-----</a:t>
            </a:r>
          </a:p>
          <a:p>
            <a:pPr>
              <a:lnSpc>
                <a:spcPct val="100000"/>
              </a:lnSpc>
            </a:pPr>
            <a:r>
              <a:rPr lang="en-IN" sz="1100" dirty="0">
                <a:solidFill>
                  <a:schemeClr val="tx1"/>
                </a:solidFill>
              </a:rPr>
              <a:t>MIIEpAIBAAKCAQEAxHbG+aZvXnuo4Nx7vcgf+p6ccqCQSUF42HGJGSsOEGMkf7s+mT/1yx2XCEN6jTQc29VDPMWfyCvC+cCuQpHXydmYdQXbGMm9LikcKmSLYBJkbghbQi+hq5QVP8lZN/MRMMAFB6aV1sXXbXy3T8UnAbY6zBBuP4XCGJChEE2OI7y4/CZyATsVVqCtW7OREItMc6bKUjjEzhTn/yS1+4u6H54v32KX/VfSDv9JoF9fwuOUBpwz9/6j+XaXpCBm5mgs6kFkWlXkVZFtMUwNKxSf9GtQF+QkU480H00OUU6all0ir83jxoQlLFXFg/XZSpct66Q/c3gDSnKKr+1jkdyR/</a:t>
            </a:r>
            <a:r>
              <a:rPr lang="en-IN" sz="1100" dirty="0" err="1">
                <a:solidFill>
                  <a:schemeClr val="tx1"/>
                </a:solidFill>
              </a:rPr>
              <a:t>wIDAQABAoIBAQCiOHk</a:t>
            </a:r>
            <a:r>
              <a:rPr lang="en-IN" sz="1100" dirty="0">
                <a:solidFill>
                  <a:schemeClr val="tx1"/>
                </a:solidFill>
              </a:rPr>
              <a:t>/doALAgyF70h1giN1qzX/KDk7Y8ZG4iiUEYsBWPuwRIoBvGBWIM6u0hkFMvyJQGTOb1fpzsiltMWuzgHh97v9FKK+qwV8chGBp5e18jne6SOBWRcjN5j8HGOA4UFWgZclpBWhS6cADrTGN0JoFXIjQYXnCakk43c6oO827ZFtPFCl87TAfQnx9MQVMvF449FgyA+rW9nZrnMEd2YWjK53GvbNbADNbZ3GN2zsahCMrhsovXaEzSKwL/lejgsiUk10aJgkH/8VyU+IiHE6/D3qLBkxV3eU1hWodND291OebRArXPSfQNNxh8KF9Xpyb8D28Nzne9irJEqLjkOhAoGBAODYg/st3zEkglaeLbfsSswCpKalGTWDAaga6Te+Fe7fOfg5breKcEik8dCD2/OTUKWwo8sqGseU6Ayw7CGzO5XLBd5HQCotwUbEyGbI71iJcEJLp+FrE7p89YW21EEWUZ3MjrVQ8LDnblN4aCt/2oo373bVBXxP2AE/8EcfC013AoGBAN+viKAWA3rQBci/LNzQFkWXdpmLfYKnynAD1Rjub4celPVQi9t9O4tgICKMgOjvwshh12iN47aJOzLisNLdUsADTggQFdj6Swo18DvAwFhAq9tY2i1KjqPIolzBmVkmsGvCU7XLbxC21SwJqjbrPLVgYLO77iSAfWnjW5hgROG5AoGAXQe4s/iq3D5q30PbTropyHdfgMPWxllKGi/oRvQTRx59ccLxmGdjRetZUhj8rK9LMwL/</a:t>
            </a:r>
            <a:r>
              <a:rPr lang="en-IN" sz="1100" dirty="0" err="1">
                <a:solidFill>
                  <a:schemeClr val="tx1"/>
                </a:solidFill>
              </a:rPr>
              <a:t>AlSNd</a:t>
            </a:r>
            <a:r>
              <a:rPr lang="en-IN" sz="1100" dirty="0">
                <a:solidFill>
                  <a:schemeClr val="tx1"/>
                </a:solidFill>
              </a:rPr>
              <a:t>/6YdIfPa7Io+TVjXDDGz6zWx10sPbrtrQhQtl1vPMl9BDAntgeLktKVOmEkusiejdNzxn2PPFBOL9os7lH9Tw4KJZo65HJnzskCgYEAgHdoyUA7WWJ1n/</a:t>
            </a:r>
            <a:r>
              <a:rPr lang="en-IN" sz="1100" dirty="0" err="1">
                <a:solidFill>
                  <a:schemeClr val="tx1"/>
                </a:solidFill>
              </a:rPr>
              <a:t>ikBGGCGQ</a:t>
            </a:r>
            <a:r>
              <a:rPr lang="en-IN" sz="1100" dirty="0">
                <a:solidFill>
                  <a:schemeClr val="tx1"/>
                </a:solidFill>
              </a:rPr>
              <a:t>/</a:t>
            </a:r>
            <a:r>
              <a:rPr lang="en-IN" sz="1100" dirty="0" err="1">
                <a:solidFill>
                  <a:schemeClr val="tx1"/>
                </a:solidFill>
              </a:rPr>
              <a:t>HLqIdQFerfS</a:t>
            </a:r>
            <a:r>
              <a:rPr lang="en-IN" sz="1100" dirty="0">
                <a:solidFill>
                  <a:schemeClr val="tx1"/>
                </a:solidFill>
              </a:rPr>
              <a:t>/GSF5QMVMQC9/povJGq2JWsmDtfFqPDNSciVDMUj54gF4PXdt8tghv3VOXqJj/</a:t>
            </a:r>
            <a:r>
              <a:rPr lang="en-IN" sz="1100" dirty="0" err="1">
                <a:solidFill>
                  <a:schemeClr val="tx1"/>
                </a:solidFill>
              </a:rPr>
              <a:t>VerqgPbPwR</a:t>
            </a:r>
            <a:r>
              <a:rPr lang="en-IN" sz="1100" dirty="0">
                <a:solidFill>
                  <a:schemeClr val="tx1"/>
                </a:solidFill>
              </a:rPr>
              <a:t>/LU9uw2kgyqcAF9628q6X7trfRqdwfeoL25Sbb2lS59hVXFIK/X7lnzdOk/Ft11AkCgYATCWXSlHrlELLCd+1Vu+zVXIXAn6qru16xMy89EfBW7kExmm7lzXOTHBUOXJszE2nX6L+Dxp4PZR37P+7OlAeKha11O3iyrU05VAJcsnwuyg2u/NpDK7MbV9/8SRfbsBOb2lRAgYhVjlIbWgx3Cnc+t/BAOlPq7jjx6WR5tEXog==</a:t>
            </a:r>
          </a:p>
          <a:p>
            <a:pPr>
              <a:lnSpc>
                <a:spcPct val="100000"/>
              </a:lnSpc>
            </a:pPr>
            <a:r>
              <a:rPr lang="en-IN" sz="1100" dirty="0">
                <a:solidFill>
                  <a:schemeClr val="tx1"/>
                </a:solidFill>
              </a:rPr>
              <a:t>-----END RSA PRIVATE KEY-----</a:t>
            </a:r>
          </a:p>
          <a:p>
            <a:pPr defTabSz="914400">
              <a:lnSpc>
                <a:spcPct val="100000"/>
              </a:lnSpc>
              <a:buClrTx/>
              <a:buSzTx/>
            </a:pPr>
            <a:endParaRPr lang="en-US" sz="1100" dirty="0">
              <a:solidFill>
                <a:srgbClr val="800000"/>
              </a:solidFill>
              <a:latin typeface="Courier New" pitchFamily="49" charset="0"/>
            </a:endParaRPr>
          </a:p>
        </p:txBody>
      </p:sp>
      <p:sp>
        <p:nvSpPr>
          <p:cNvPr id="800776" name="Text Box 8"/>
          <p:cNvSpPr txBox="1">
            <a:spLocks noChangeArrowheads="1"/>
          </p:cNvSpPr>
          <p:nvPr/>
        </p:nvSpPr>
        <p:spPr bwMode="auto">
          <a:xfrm>
            <a:off x="2381224" y="4277928"/>
            <a:ext cx="8458200" cy="2446824"/>
          </a:xfrm>
          <a:prstGeom prst="rect">
            <a:avLst/>
          </a:prstGeom>
          <a:noFill/>
          <a:ln w="9525">
            <a:noFill/>
            <a:miter lim="800000"/>
            <a:headEnd/>
            <a:tailEnd/>
          </a:ln>
        </p:spPr>
        <p:txBody>
          <a:bodyPr wrap="square">
            <a:spAutoFit/>
          </a:bodyPr>
          <a:lstStyle/>
          <a:p>
            <a:pPr defTabSz="914400">
              <a:lnSpc>
                <a:spcPct val="100000"/>
              </a:lnSpc>
              <a:buClrTx/>
              <a:buSzTx/>
            </a:pPr>
            <a:r>
              <a:rPr lang="en-US" b="1" dirty="0">
                <a:solidFill>
                  <a:srgbClr val="00B050"/>
                </a:solidFill>
                <a:latin typeface="Verdana" pitchFamily="34" charset="0"/>
              </a:rPr>
              <a:t>Public Key</a:t>
            </a:r>
          </a:p>
          <a:p>
            <a:pPr defTabSz="914400">
              <a:lnSpc>
                <a:spcPct val="100000"/>
              </a:lnSpc>
              <a:buClrTx/>
              <a:buSzTx/>
            </a:pPr>
            <a:endParaRPr lang="en-US" b="1" dirty="0">
              <a:solidFill>
                <a:srgbClr val="00B050"/>
              </a:solidFill>
              <a:latin typeface="Verdana" pitchFamily="34" charset="0"/>
            </a:endParaRPr>
          </a:p>
          <a:p>
            <a:pPr>
              <a:lnSpc>
                <a:spcPct val="100000"/>
              </a:lnSpc>
            </a:pPr>
            <a:r>
              <a:rPr lang="en-IN" sz="1100" dirty="0">
                <a:solidFill>
                  <a:schemeClr val="tx1"/>
                </a:solidFill>
              </a:rPr>
              <a:t>-----BEGIN PUBLIC KEY-----</a:t>
            </a:r>
          </a:p>
          <a:p>
            <a:pPr>
              <a:lnSpc>
                <a:spcPct val="100000"/>
              </a:lnSpc>
            </a:pPr>
            <a:r>
              <a:rPr lang="en-IN" sz="1100" dirty="0">
                <a:solidFill>
                  <a:schemeClr val="tx1"/>
                </a:solidFill>
              </a:rPr>
              <a:t>MIIBIjANBgkqhkiG9w0BAQEFAAOCAQ8AMIIBCgKCAQEAxHbG+aZvXnuo4Nx7vcgf</a:t>
            </a:r>
          </a:p>
          <a:p>
            <a:pPr>
              <a:lnSpc>
                <a:spcPct val="100000"/>
              </a:lnSpc>
            </a:pPr>
            <a:r>
              <a:rPr lang="en-IN" sz="1100" dirty="0">
                <a:solidFill>
                  <a:schemeClr val="tx1"/>
                </a:solidFill>
              </a:rPr>
              <a:t>+p6ccqCQSUF42HGJGSsOEGMkf7s+mT/1yx2XCEN6jTQc29VDPMWfyCvC+cCuQpHX</a:t>
            </a:r>
          </a:p>
          <a:p>
            <a:pPr>
              <a:lnSpc>
                <a:spcPct val="100000"/>
              </a:lnSpc>
            </a:pPr>
            <a:r>
              <a:rPr lang="en-IN" sz="1100" dirty="0">
                <a:solidFill>
                  <a:schemeClr val="tx1"/>
                </a:solidFill>
              </a:rPr>
              <a:t>ydmYdQXbGMm9LikcKmSLYBJkbghbQi+hq5QVP8lZN/MRMMAFB6aV1sXXbXy3T8Un</a:t>
            </a:r>
          </a:p>
          <a:p>
            <a:pPr>
              <a:lnSpc>
                <a:spcPct val="100000"/>
              </a:lnSpc>
            </a:pPr>
            <a:r>
              <a:rPr lang="en-IN" sz="1100" dirty="0">
                <a:solidFill>
                  <a:schemeClr val="tx1"/>
                </a:solidFill>
              </a:rPr>
              <a:t>AbY6zBBuP4XCGJChEE2OI7y4/CZyATsVVqCtW7OREItMc6bKUjjEzhTn/yS1+4u6</a:t>
            </a:r>
          </a:p>
          <a:p>
            <a:pPr>
              <a:lnSpc>
                <a:spcPct val="100000"/>
              </a:lnSpc>
            </a:pPr>
            <a:r>
              <a:rPr lang="en-IN" sz="1100" dirty="0">
                <a:solidFill>
                  <a:schemeClr val="tx1"/>
                </a:solidFill>
              </a:rPr>
              <a:t>H54v32KX/VfSDv9JoF9fwuOUBpwz9/6j+XaXpCBm5mgs6kFkWlXkVZFtMUwNKxSf</a:t>
            </a:r>
          </a:p>
          <a:p>
            <a:pPr>
              <a:lnSpc>
                <a:spcPct val="100000"/>
              </a:lnSpc>
            </a:pPr>
            <a:r>
              <a:rPr lang="en-IN" sz="1100" dirty="0">
                <a:solidFill>
                  <a:schemeClr val="tx1"/>
                </a:solidFill>
              </a:rPr>
              <a:t>9GtQF+QkU480H00OUU6all0ir83jxoQlLFXFg/XZSpct66Q/c3gDSnKKr+1jkdyR</a:t>
            </a:r>
          </a:p>
          <a:p>
            <a:pPr>
              <a:lnSpc>
                <a:spcPct val="100000"/>
              </a:lnSpc>
            </a:pPr>
            <a:r>
              <a:rPr lang="en-IN" sz="1100" dirty="0">
                <a:solidFill>
                  <a:schemeClr val="tx1"/>
                </a:solidFill>
              </a:rPr>
              <a:t>/</a:t>
            </a:r>
            <a:r>
              <a:rPr lang="en-IN" sz="1100" dirty="0" err="1">
                <a:solidFill>
                  <a:schemeClr val="tx1"/>
                </a:solidFill>
              </a:rPr>
              <a:t>wIDAQAB</a:t>
            </a:r>
            <a:endParaRPr lang="en-IN" sz="1100" dirty="0">
              <a:solidFill>
                <a:schemeClr val="tx1"/>
              </a:solidFill>
            </a:endParaRPr>
          </a:p>
          <a:p>
            <a:pPr>
              <a:lnSpc>
                <a:spcPct val="100000"/>
              </a:lnSpc>
            </a:pPr>
            <a:r>
              <a:rPr lang="en-IN" sz="1100" dirty="0">
                <a:solidFill>
                  <a:schemeClr val="tx1"/>
                </a:solidFill>
              </a:rPr>
              <a:t>-----END PUBLIC KEY-----</a:t>
            </a:r>
          </a:p>
          <a:p>
            <a:pPr defTabSz="914400">
              <a:lnSpc>
                <a:spcPct val="100000"/>
              </a:lnSpc>
              <a:buClrTx/>
              <a:buSzTx/>
            </a:pPr>
            <a:endParaRPr lang="en-US" sz="1400" dirty="0">
              <a:solidFill>
                <a:schemeClr val="tx1"/>
              </a:solidFill>
              <a:latin typeface="Courier New" pitchFamily="49" charset="0"/>
            </a:endParaRPr>
          </a:p>
        </p:txBody>
      </p:sp>
      <p:pic>
        <p:nvPicPr>
          <p:cNvPr id="5122" name="Picture 2" descr="C:\Users\Ranjana\Downloads\key-80-512.png"/>
          <p:cNvPicPr>
            <a:picLocks noChangeAspect="1" noChangeArrowheads="1"/>
          </p:cNvPicPr>
          <p:nvPr/>
        </p:nvPicPr>
        <p:blipFill>
          <a:blip r:embed="rId3"/>
          <a:srcRect/>
          <a:stretch>
            <a:fillRect/>
          </a:stretch>
        </p:blipFill>
        <p:spPr bwMode="auto">
          <a:xfrm>
            <a:off x="166646" y="1357298"/>
            <a:ext cx="2071702" cy="2071702"/>
          </a:xfrm>
          <a:prstGeom prst="rect">
            <a:avLst/>
          </a:prstGeom>
          <a:noFill/>
        </p:spPr>
      </p:pic>
      <p:pic>
        <p:nvPicPr>
          <p:cNvPr id="5123" name="Picture 3" descr="C:\Users\Ranjana\Downloads\key-49-512.png"/>
          <p:cNvPicPr>
            <a:picLocks noChangeAspect="1" noChangeArrowheads="1"/>
          </p:cNvPicPr>
          <p:nvPr/>
        </p:nvPicPr>
        <p:blipFill>
          <a:blip r:embed="rId4"/>
          <a:srcRect/>
          <a:stretch>
            <a:fillRect/>
          </a:stretch>
        </p:blipFill>
        <p:spPr bwMode="auto">
          <a:xfrm>
            <a:off x="8667768" y="4143380"/>
            <a:ext cx="2286016" cy="2286016"/>
          </a:xfrm>
          <a:prstGeom prst="rect">
            <a:avLst/>
          </a:prstGeom>
          <a:noFill/>
        </p:spPr>
      </p:pic>
    </p:spTree>
    <p:extLst>
      <p:ext uri="{BB962C8B-B14F-4D97-AF65-F5344CB8AC3E}">
        <p14:creationId xmlns:p14="http://schemas.microsoft.com/office/powerpoint/2010/main" val="203322571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0773"/>
                                        </p:tgtEl>
                                        <p:attrNameLst>
                                          <p:attrName>style.visibility</p:attrName>
                                        </p:attrNameLst>
                                      </p:cBhvr>
                                      <p:to>
                                        <p:strVal val="visible"/>
                                      </p:to>
                                    </p:set>
                                    <p:animEffect transition="in" filter="blinds(horizontal)">
                                      <p:cBhvr>
                                        <p:cTn id="7" dur="500"/>
                                        <p:tgtEl>
                                          <p:spTgt spid="8007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ssolv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00775">
                                            <p:txEl>
                                              <p:pRg st="0" end="0"/>
                                            </p:txEl>
                                          </p:spTgt>
                                        </p:tgtEl>
                                        <p:attrNameLst>
                                          <p:attrName>style.visibility</p:attrName>
                                        </p:attrNameLst>
                                      </p:cBhvr>
                                      <p:to>
                                        <p:strVal val="visible"/>
                                      </p:to>
                                    </p:set>
                                    <p:animEffect transition="in" filter="wipe(up)">
                                      <p:cBhvr>
                                        <p:cTn id="17" dur="500"/>
                                        <p:tgtEl>
                                          <p:spTgt spid="800775">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800775">
                                            <p:txEl>
                                              <p:pRg st="1" end="1"/>
                                            </p:txEl>
                                          </p:spTgt>
                                        </p:tgtEl>
                                        <p:attrNameLst>
                                          <p:attrName>style.visibility</p:attrName>
                                        </p:attrNameLst>
                                      </p:cBhvr>
                                      <p:to>
                                        <p:strVal val="visible"/>
                                      </p:to>
                                    </p:set>
                                    <p:animEffect transition="in" filter="wipe(up)">
                                      <p:cBhvr>
                                        <p:cTn id="20" dur="500"/>
                                        <p:tgtEl>
                                          <p:spTgt spid="800775">
                                            <p:txEl>
                                              <p:pRg st="1" end="1"/>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800775">
                                            <p:txEl>
                                              <p:pRg st="2" end="2"/>
                                            </p:txEl>
                                          </p:spTgt>
                                        </p:tgtEl>
                                        <p:attrNameLst>
                                          <p:attrName>style.visibility</p:attrName>
                                        </p:attrNameLst>
                                      </p:cBhvr>
                                      <p:to>
                                        <p:strVal val="visible"/>
                                      </p:to>
                                    </p:set>
                                    <p:animEffect transition="in" filter="wipe(up)">
                                      <p:cBhvr>
                                        <p:cTn id="23" dur="500"/>
                                        <p:tgtEl>
                                          <p:spTgt spid="800775">
                                            <p:txEl>
                                              <p:pRg st="2" end="2"/>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800775">
                                            <p:txEl>
                                              <p:pRg st="3" end="3"/>
                                            </p:txEl>
                                          </p:spTgt>
                                        </p:tgtEl>
                                        <p:attrNameLst>
                                          <p:attrName>style.visibility</p:attrName>
                                        </p:attrNameLst>
                                      </p:cBhvr>
                                      <p:to>
                                        <p:strVal val="visible"/>
                                      </p:to>
                                    </p:set>
                                    <p:animEffect transition="in" filter="wipe(up)">
                                      <p:cBhvr>
                                        <p:cTn id="26" dur="500"/>
                                        <p:tgtEl>
                                          <p:spTgt spid="80077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123"/>
                                        </p:tgtEl>
                                        <p:attrNameLst>
                                          <p:attrName>style.visibility</p:attrName>
                                        </p:attrNameLst>
                                      </p:cBhvr>
                                      <p:to>
                                        <p:strVal val="visible"/>
                                      </p:to>
                                    </p:set>
                                    <p:animEffect transition="in" filter="dissolve">
                                      <p:cBhvr>
                                        <p:cTn id="31" dur="500"/>
                                        <p:tgtEl>
                                          <p:spTgt spid="51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00776">
                                            <p:txEl>
                                              <p:pRg st="0" end="0"/>
                                            </p:txEl>
                                          </p:spTgt>
                                        </p:tgtEl>
                                        <p:attrNameLst>
                                          <p:attrName>style.visibility</p:attrName>
                                        </p:attrNameLst>
                                      </p:cBhvr>
                                      <p:to>
                                        <p:strVal val="visible"/>
                                      </p:to>
                                    </p:set>
                                    <p:animEffect transition="in" filter="wipe(up)">
                                      <p:cBhvr>
                                        <p:cTn id="36" dur="1000"/>
                                        <p:tgtEl>
                                          <p:spTgt spid="800776">
                                            <p:txEl>
                                              <p:pRg st="0" end="0"/>
                                            </p:txEl>
                                          </p:spTgt>
                                        </p:tgtEl>
                                      </p:cBhvr>
                                    </p:animEffect>
                                  </p:childTnLst>
                                </p:cTn>
                              </p:par>
                              <p:par>
                                <p:cTn id="37" presetID="22" presetClass="entr" presetSubtype="1" fill="hold" nodeType="withEffect">
                                  <p:stCondLst>
                                    <p:cond delay="0"/>
                                  </p:stCondLst>
                                  <p:childTnLst>
                                    <p:set>
                                      <p:cBhvr>
                                        <p:cTn id="38" dur="1" fill="hold">
                                          <p:stCondLst>
                                            <p:cond delay="0"/>
                                          </p:stCondLst>
                                        </p:cTn>
                                        <p:tgtEl>
                                          <p:spTgt spid="800776">
                                            <p:txEl>
                                              <p:pRg st="2" end="2"/>
                                            </p:txEl>
                                          </p:spTgt>
                                        </p:tgtEl>
                                        <p:attrNameLst>
                                          <p:attrName>style.visibility</p:attrName>
                                        </p:attrNameLst>
                                      </p:cBhvr>
                                      <p:to>
                                        <p:strVal val="visible"/>
                                      </p:to>
                                    </p:set>
                                    <p:animEffect transition="in" filter="wipe(up)">
                                      <p:cBhvr>
                                        <p:cTn id="39" dur="1000"/>
                                        <p:tgtEl>
                                          <p:spTgt spid="800776">
                                            <p:txEl>
                                              <p:pRg st="2" end="2"/>
                                            </p:txEl>
                                          </p:spTgt>
                                        </p:tgtEl>
                                      </p:cBhvr>
                                    </p:animEffect>
                                  </p:childTnLst>
                                </p:cTn>
                              </p:par>
                              <p:par>
                                <p:cTn id="40" presetID="22" presetClass="entr" presetSubtype="1" fill="hold" nodeType="withEffect">
                                  <p:stCondLst>
                                    <p:cond delay="0"/>
                                  </p:stCondLst>
                                  <p:childTnLst>
                                    <p:set>
                                      <p:cBhvr>
                                        <p:cTn id="41" dur="1" fill="hold">
                                          <p:stCondLst>
                                            <p:cond delay="0"/>
                                          </p:stCondLst>
                                        </p:cTn>
                                        <p:tgtEl>
                                          <p:spTgt spid="800776">
                                            <p:txEl>
                                              <p:pRg st="3" end="3"/>
                                            </p:txEl>
                                          </p:spTgt>
                                        </p:tgtEl>
                                        <p:attrNameLst>
                                          <p:attrName>style.visibility</p:attrName>
                                        </p:attrNameLst>
                                      </p:cBhvr>
                                      <p:to>
                                        <p:strVal val="visible"/>
                                      </p:to>
                                    </p:set>
                                    <p:animEffect transition="in" filter="wipe(up)">
                                      <p:cBhvr>
                                        <p:cTn id="42" dur="1000"/>
                                        <p:tgtEl>
                                          <p:spTgt spid="800776">
                                            <p:txEl>
                                              <p:pRg st="3" end="3"/>
                                            </p:txEl>
                                          </p:spTgt>
                                        </p:tgtEl>
                                      </p:cBhvr>
                                    </p:animEffect>
                                  </p:childTnLst>
                                </p:cTn>
                              </p:par>
                              <p:par>
                                <p:cTn id="43" presetID="22" presetClass="entr" presetSubtype="1" fill="hold" nodeType="withEffect">
                                  <p:stCondLst>
                                    <p:cond delay="0"/>
                                  </p:stCondLst>
                                  <p:childTnLst>
                                    <p:set>
                                      <p:cBhvr>
                                        <p:cTn id="44" dur="1" fill="hold">
                                          <p:stCondLst>
                                            <p:cond delay="0"/>
                                          </p:stCondLst>
                                        </p:cTn>
                                        <p:tgtEl>
                                          <p:spTgt spid="800776">
                                            <p:txEl>
                                              <p:pRg st="4" end="4"/>
                                            </p:txEl>
                                          </p:spTgt>
                                        </p:tgtEl>
                                        <p:attrNameLst>
                                          <p:attrName>style.visibility</p:attrName>
                                        </p:attrNameLst>
                                      </p:cBhvr>
                                      <p:to>
                                        <p:strVal val="visible"/>
                                      </p:to>
                                    </p:set>
                                    <p:animEffect transition="in" filter="wipe(up)">
                                      <p:cBhvr>
                                        <p:cTn id="45" dur="1000"/>
                                        <p:tgtEl>
                                          <p:spTgt spid="800776">
                                            <p:txEl>
                                              <p:pRg st="4" end="4"/>
                                            </p:txEl>
                                          </p:spTgt>
                                        </p:tgtEl>
                                      </p:cBhvr>
                                    </p:animEffect>
                                  </p:childTnLst>
                                </p:cTn>
                              </p:par>
                              <p:par>
                                <p:cTn id="46" presetID="22" presetClass="entr" presetSubtype="1" fill="hold" nodeType="withEffect">
                                  <p:stCondLst>
                                    <p:cond delay="0"/>
                                  </p:stCondLst>
                                  <p:childTnLst>
                                    <p:set>
                                      <p:cBhvr>
                                        <p:cTn id="47" dur="1" fill="hold">
                                          <p:stCondLst>
                                            <p:cond delay="0"/>
                                          </p:stCondLst>
                                        </p:cTn>
                                        <p:tgtEl>
                                          <p:spTgt spid="800776">
                                            <p:txEl>
                                              <p:pRg st="5" end="5"/>
                                            </p:txEl>
                                          </p:spTgt>
                                        </p:tgtEl>
                                        <p:attrNameLst>
                                          <p:attrName>style.visibility</p:attrName>
                                        </p:attrNameLst>
                                      </p:cBhvr>
                                      <p:to>
                                        <p:strVal val="visible"/>
                                      </p:to>
                                    </p:set>
                                    <p:animEffect transition="in" filter="wipe(up)">
                                      <p:cBhvr>
                                        <p:cTn id="48" dur="1000"/>
                                        <p:tgtEl>
                                          <p:spTgt spid="800776">
                                            <p:txEl>
                                              <p:pRg st="5" end="5"/>
                                            </p:txEl>
                                          </p:spTgt>
                                        </p:tgtEl>
                                      </p:cBhvr>
                                    </p:animEffect>
                                  </p:childTnLst>
                                </p:cTn>
                              </p:par>
                              <p:par>
                                <p:cTn id="49" presetID="22" presetClass="entr" presetSubtype="1" fill="hold" nodeType="withEffect">
                                  <p:stCondLst>
                                    <p:cond delay="0"/>
                                  </p:stCondLst>
                                  <p:childTnLst>
                                    <p:set>
                                      <p:cBhvr>
                                        <p:cTn id="50" dur="1" fill="hold">
                                          <p:stCondLst>
                                            <p:cond delay="0"/>
                                          </p:stCondLst>
                                        </p:cTn>
                                        <p:tgtEl>
                                          <p:spTgt spid="800776">
                                            <p:txEl>
                                              <p:pRg st="6" end="6"/>
                                            </p:txEl>
                                          </p:spTgt>
                                        </p:tgtEl>
                                        <p:attrNameLst>
                                          <p:attrName>style.visibility</p:attrName>
                                        </p:attrNameLst>
                                      </p:cBhvr>
                                      <p:to>
                                        <p:strVal val="visible"/>
                                      </p:to>
                                    </p:set>
                                    <p:animEffect transition="in" filter="wipe(up)">
                                      <p:cBhvr>
                                        <p:cTn id="51" dur="1000"/>
                                        <p:tgtEl>
                                          <p:spTgt spid="800776">
                                            <p:txEl>
                                              <p:pRg st="6" end="6"/>
                                            </p:txEl>
                                          </p:spTgt>
                                        </p:tgtEl>
                                      </p:cBhvr>
                                    </p:animEffect>
                                  </p:childTnLst>
                                </p:cTn>
                              </p:par>
                              <p:par>
                                <p:cTn id="52" presetID="22" presetClass="entr" presetSubtype="1" fill="hold" nodeType="withEffect">
                                  <p:stCondLst>
                                    <p:cond delay="0"/>
                                  </p:stCondLst>
                                  <p:childTnLst>
                                    <p:set>
                                      <p:cBhvr>
                                        <p:cTn id="53" dur="1" fill="hold">
                                          <p:stCondLst>
                                            <p:cond delay="0"/>
                                          </p:stCondLst>
                                        </p:cTn>
                                        <p:tgtEl>
                                          <p:spTgt spid="800776">
                                            <p:txEl>
                                              <p:pRg st="7" end="7"/>
                                            </p:txEl>
                                          </p:spTgt>
                                        </p:tgtEl>
                                        <p:attrNameLst>
                                          <p:attrName>style.visibility</p:attrName>
                                        </p:attrNameLst>
                                      </p:cBhvr>
                                      <p:to>
                                        <p:strVal val="visible"/>
                                      </p:to>
                                    </p:set>
                                    <p:animEffect transition="in" filter="wipe(up)">
                                      <p:cBhvr>
                                        <p:cTn id="54" dur="1000"/>
                                        <p:tgtEl>
                                          <p:spTgt spid="800776">
                                            <p:txEl>
                                              <p:pRg st="7" end="7"/>
                                            </p:txEl>
                                          </p:spTgt>
                                        </p:tgtEl>
                                      </p:cBhvr>
                                    </p:animEffect>
                                  </p:childTnLst>
                                </p:cTn>
                              </p:par>
                              <p:par>
                                <p:cTn id="55" presetID="22" presetClass="entr" presetSubtype="1" fill="hold" nodeType="withEffect">
                                  <p:stCondLst>
                                    <p:cond delay="0"/>
                                  </p:stCondLst>
                                  <p:childTnLst>
                                    <p:set>
                                      <p:cBhvr>
                                        <p:cTn id="56" dur="1" fill="hold">
                                          <p:stCondLst>
                                            <p:cond delay="0"/>
                                          </p:stCondLst>
                                        </p:cTn>
                                        <p:tgtEl>
                                          <p:spTgt spid="800776">
                                            <p:txEl>
                                              <p:pRg st="8" end="8"/>
                                            </p:txEl>
                                          </p:spTgt>
                                        </p:tgtEl>
                                        <p:attrNameLst>
                                          <p:attrName>style.visibility</p:attrName>
                                        </p:attrNameLst>
                                      </p:cBhvr>
                                      <p:to>
                                        <p:strVal val="visible"/>
                                      </p:to>
                                    </p:set>
                                    <p:animEffect transition="in" filter="wipe(up)">
                                      <p:cBhvr>
                                        <p:cTn id="57" dur="1000"/>
                                        <p:tgtEl>
                                          <p:spTgt spid="800776">
                                            <p:txEl>
                                              <p:pRg st="8" end="8"/>
                                            </p:txEl>
                                          </p:spTgt>
                                        </p:tgtEl>
                                      </p:cBhvr>
                                    </p:animEffect>
                                  </p:childTnLst>
                                </p:cTn>
                              </p:par>
                              <p:par>
                                <p:cTn id="58" presetID="22" presetClass="entr" presetSubtype="1" fill="hold" nodeType="withEffect">
                                  <p:stCondLst>
                                    <p:cond delay="0"/>
                                  </p:stCondLst>
                                  <p:childTnLst>
                                    <p:set>
                                      <p:cBhvr>
                                        <p:cTn id="59" dur="1" fill="hold">
                                          <p:stCondLst>
                                            <p:cond delay="0"/>
                                          </p:stCondLst>
                                        </p:cTn>
                                        <p:tgtEl>
                                          <p:spTgt spid="800776">
                                            <p:txEl>
                                              <p:pRg st="9" end="9"/>
                                            </p:txEl>
                                          </p:spTgt>
                                        </p:tgtEl>
                                        <p:attrNameLst>
                                          <p:attrName>style.visibility</p:attrName>
                                        </p:attrNameLst>
                                      </p:cBhvr>
                                      <p:to>
                                        <p:strVal val="visible"/>
                                      </p:to>
                                    </p:set>
                                    <p:animEffect transition="in" filter="wipe(up)">
                                      <p:cBhvr>
                                        <p:cTn id="60" dur="1000"/>
                                        <p:tgtEl>
                                          <p:spTgt spid="800776">
                                            <p:txEl>
                                              <p:pRg st="9" end="9"/>
                                            </p:txEl>
                                          </p:spTgt>
                                        </p:tgtEl>
                                      </p:cBhvr>
                                    </p:animEffect>
                                  </p:childTnLst>
                                </p:cTn>
                              </p:par>
                              <p:par>
                                <p:cTn id="61" presetID="22" presetClass="entr" presetSubtype="1" fill="hold" nodeType="withEffect">
                                  <p:stCondLst>
                                    <p:cond delay="0"/>
                                  </p:stCondLst>
                                  <p:childTnLst>
                                    <p:set>
                                      <p:cBhvr>
                                        <p:cTn id="62" dur="1" fill="hold">
                                          <p:stCondLst>
                                            <p:cond delay="0"/>
                                          </p:stCondLst>
                                        </p:cTn>
                                        <p:tgtEl>
                                          <p:spTgt spid="800776">
                                            <p:txEl>
                                              <p:pRg st="10" end="10"/>
                                            </p:txEl>
                                          </p:spTgt>
                                        </p:tgtEl>
                                        <p:attrNameLst>
                                          <p:attrName>style.visibility</p:attrName>
                                        </p:attrNameLst>
                                      </p:cBhvr>
                                      <p:to>
                                        <p:strVal val="visible"/>
                                      </p:to>
                                    </p:set>
                                    <p:animEffect transition="in" filter="wipe(up)">
                                      <p:cBhvr>
                                        <p:cTn id="63" dur="1000"/>
                                        <p:tgtEl>
                                          <p:spTgt spid="80077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a:xfrm>
            <a:off x="2667000" y="541400"/>
            <a:ext cx="6705600" cy="525401"/>
          </a:xfrm>
          <a:ln/>
        </p:spPr>
        <p:txBody>
          <a:bodyPr wrap="square">
            <a:spAutoFit/>
          </a:bodyPr>
          <a:lstStyle/>
          <a:p>
            <a:pPr>
              <a:lnSpc>
                <a:spcPct val="100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t>          Asymmetric Key Cryptography</a:t>
            </a:r>
          </a:p>
        </p:txBody>
      </p:sp>
      <p:sp>
        <p:nvSpPr>
          <p:cNvPr id="793603" name="Rectangle 3"/>
          <p:cNvSpPr>
            <a:spLocks noGrp="1" noChangeArrowheads="1"/>
          </p:cNvSpPr>
          <p:nvPr>
            <p:ph idx="1"/>
          </p:nvPr>
        </p:nvSpPr>
        <p:spPr>
          <a:xfrm>
            <a:off x="914400" y="1115117"/>
            <a:ext cx="10591800" cy="1292278"/>
          </a:xfrm>
          <a:ln/>
        </p:spPr>
        <p:txBody>
          <a:bodyPr wrap="square">
            <a:spAutoFit/>
          </a:bodyPr>
          <a:lstStyle/>
          <a:p>
            <a:pPr>
              <a:lnSpc>
                <a:spcPct val="100000"/>
              </a:lnSpc>
              <a:spcBef>
                <a:spcPts val="700"/>
              </a:spcBef>
              <a:buFont typeface="Garamond"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t>Also known as </a:t>
            </a:r>
            <a:r>
              <a:rPr lang="en-GB" sz="2400" b="1" dirty="0"/>
              <a:t>Public Key Cryptography</a:t>
            </a:r>
          </a:p>
          <a:p>
            <a:pPr>
              <a:lnSpc>
                <a:spcPct val="100000"/>
              </a:lnSpc>
              <a:spcBef>
                <a:spcPts val="700"/>
              </a:spcBef>
              <a:buFont typeface="Garamond" pitchFamily="1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t>Knowledge of the </a:t>
            </a:r>
            <a:r>
              <a:rPr lang="en-GB" sz="2400" b="1" i="1" dirty="0"/>
              <a:t>encryption key</a:t>
            </a:r>
            <a:r>
              <a:rPr lang="en-GB" sz="2400" dirty="0"/>
              <a:t> doesn’t give you knowledge of the </a:t>
            </a:r>
            <a:r>
              <a:rPr lang="en-GB" sz="2400" b="1" i="1" dirty="0"/>
              <a:t>decryption key</a:t>
            </a:r>
          </a:p>
        </p:txBody>
      </p:sp>
      <p:sp>
        <p:nvSpPr>
          <p:cNvPr id="16" name="Slide Number Placeholder 3"/>
          <p:cNvSpPr>
            <a:spLocks noGrp="1"/>
          </p:cNvSpPr>
          <p:nvPr>
            <p:ph type="sldNum" idx="10"/>
          </p:nvPr>
        </p:nvSpPr>
        <p:spPr/>
        <p:txBody>
          <a:bodyPr/>
          <a:lstStyle/>
          <a:p>
            <a:fld id="{E17DB940-CD30-4EDB-88D1-C3EB128F6B4A}" type="slidenum">
              <a:rPr lang="en-GB"/>
              <a:pPr/>
              <a:t>23</a:t>
            </a:fld>
            <a:endParaRPr lang="en-GB"/>
          </a:p>
        </p:txBody>
      </p:sp>
      <p:sp>
        <p:nvSpPr>
          <p:cNvPr id="2" name="Rectangle 4">
            <a:extLst>
              <a:ext uri="{FF2B5EF4-FFF2-40B4-BE49-F238E27FC236}">
                <a16:creationId xmlns:a16="http://schemas.microsoft.com/office/drawing/2014/main" id="{843CCF26-43B9-1310-E11C-644FE4610676}"/>
              </a:ext>
            </a:extLst>
          </p:cNvPr>
          <p:cNvSpPr>
            <a:spLocks noChangeArrowheads="1"/>
          </p:cNvSpPr>
          <p:nvPr/>
        </p:nvSpPr>
        <p:spPr bwMode="auto">
          <a:xfrm>
            <a:off x="2714626" y="4953000"/>
            <a:ext cx="5643563" cy="457200"/>
          </a:xfrm>
          <a:prstGeom prst="rect">
            <a:avLst/>
          </a:prstGeom>
          <a:noFill/>
          <a:ln w="9525">
            <a:noFill/>
            <a:round/>
            <a:headEnd/>
            <a:tailEnd/>
          </a:ln>
          <a:effectLst/>
        </p:spPr>
        <p:txBody>
          <a:bodyPr wrap="none" anchor="ctr"/>
          <a:lstStyle/>
          <a:p>
            <a:endParaRPr lang="en-IN"/>
          </a:p>
        </p:txBody>
      </p:sp>
      <p:sp>
        <p:nvSpPr>
          <p:cNvPr id="3" name="AutoShape 5">
            <a:extLst>
              <a:ext uri="{FF2B5EF4-FFF2-40B4-BE49-F238E27FC236}">
                <a16:creationId xmlns:a16="http://schemas.microsoft.com/office/drawing/2014/main" id="{31600CF2-4309-5DF7-5BF1-2C63810904F3}"/>
              </a:ext>
            </a:extLst>
          </p:cNvPr>
          <p:cNvSpPr>
            <a:spLocks noChangeArrowheads="1"/>
          </p:cNvSpPr>
          <p:nvPr/>
        </p:nvSpPr>
        <p:spPr bwMode="auto">
          <a:xfrm>
            <a:off x="57108" y="3305174"/>
            <a:ext cx="5129252" cy="2357454"/>
          </a:xfrm>
          <a:prstGeom prst="roundRect">
            <a:avLst>
              <a:gd name="adj" fmla="val 347"/>
            </a:avLst>
          </a:prstGeom>
          <a:solidFill>
            <a:srgbClr val="7DA647"/>
          </a:solidFill>
          <a:ln w="9525">
            <a:noFill/>
            <a:round/>
            <a:headEnd/>
            <a:tailEnd/>
          </a:ln>
          <a:effectLst/>
        </p:spPr>
        <p:txBody>
          <a:bodyPr wrap="none" anchor="ctr"/>
          <a:lstStyle/>
          <a:p>
            <a:endParaRPr lang="en-IN"/>
          </a:p>
        </p:txBody>
      </p:sp>
      <p:sp>
        <p:nvSpPr>
          <p:cNvPr id="4" name="AutoShape 6">
            <a:extLst>
              <a:ext uri="{FF2B5EF4-FFF2-40B4-BE49-F238E27FC236}">
                <a16:creationId xmlns:a16="http://schemas.microsoft.com/office/drawing/2014/main" id="{F32EE99C-8011-C3BE-61DC-95D2437DCBF8}"/>
              </a:ext>
            </a:extLst>
          </p:cNvPr>
          <p:cNvSpPr>
            <a:spLocks noChangeArrowheads="1"/>
          </p:cNvSpPr>
          <p:nvPr/>
        </p:nvSpPr>
        <p:spPr bwMode="auto">
          <a:xfrm>
            <a:off x="6615116" y="3286124"/>
            <a:ext cx="5500726" cy="2428892"/>
          </a:xfrm>
          <a:prstGeom prst="roundRect">
            <a:avLst>
              <a:gd name="adj" fmla="val 0"/>
            </a:avLst>
          </a:prstGeom>
          <a:solidFill>
            <a:srgbClr val="CC6633"/>
          </a:solidFill>
          <a:ln w="9525">
            <a:noFill/>
            <a:round/>
            <a:headEnd/>
            <a:tailEnd/>
          </a:ln>
          <a:effectLst/>
        </p:spPr>
        <p:txBody>
          <a:bodyPr wrap="none" anchor="ctr"/>
          <a:lstStyle/>
          <a:p>
            <a:endParaRPr lang="en-IN"/>
          </a:p>
        </p:txBody>
      </p:sp>
      <p:sp>
        <p:nvSpPr>
          <p:cNvPr id="5" name="Text Box 7">
            <a:extLst>
              <a:ext uri="{FF2B5EF4-FFF2-40B4-BE49-F238E27FC236}">
                <a16:creationId xmlns:a16="http://schemas.microsoft.com/office/drawing/2014/main" id="{511F8C0E-4324-E481-ED05-CEBAFE0565B8}"/>
              </a:ext>
            </a:extLst>
          </p:cNvPr>
          <p:cNvSpPr txBox="1">
            <a:spLocks noChangeArrowheads="1"/>
          </p:cNvSpPr>
          <p:nvPr/>
        </p:nvSpPr>
        <p:spPr bwMode="auto">
          <a:xfrm>
            <a:off x="166646" y="3500438"/>
            <a:ext cx="4859378" cy="2143749"/>
          </a:xfrm>
          <a:prstGeom prst="rect">
            <a:avLst/>
          </a:prstGeom>
          <a:noFill/>
          <a:ln w="9525">
            <a:noFill/>
            <a:round/>
            <a:headEnd/>
            <a:tailEnd/>
          </a:ln>
          <a:effectLst/>
        </p:spPr>
        <p:txBody>
          <a:bodyPr wrap="square" lIns="90000" tIns="45000" rIns="90000" bIns="45000">
            <a:spAutoFit/>
          </a:bodyPr>
          <a:lstStyle/>
          <a:p>
            <a:pPr>
              <a:lnSpc>
                <a:spcPct val="100000"/>
              </a:lnSpc>
            </a:pPr>
            <a:r>
              <a:rPr lang="en-IN" sz="1100" b="1" dirty="0">
                <a:solidFill>
                  <a:schemeClr val="tx1"/>
                </a:solidFill>
              </a:rPr>
              <a:t>-----BEGIN PUBLIC KEY-----</a:t>
            </a:r>
          </a:p>
          <a:p>
            <a:pPr>
              <a:lnSpc>
                <a:spcPct val="100000"/>
              </a:lnSpc>
            </a:pPr>
            <a:endParaRPr lang="en-IN" sz="1100" b="1" dirty="0">
              <a:solidFill>
                <a:schemeClr val="tx1"/>
              </a:solidFill>
            </a:endParaRPr>
          </a:p>
          <a:p>
            <a:pPr>
              <a:lnSpc>
                <a:spcPct val="100000"/>
              </a:lnSpc>
            </a:pPr>
            <a:r>
              <a:rPr lang="en-IN" sz="1100" b="1" dirty="0">
                <a:solidFill>
                  <a:schemeClr val="tx1"/>
                </a:solidFill>
              </a:rPr>
              <a:t>MIIBIjANBgkqhkiG9w0BAQEFAAOCAQ8AMIIBCgKCAQEAxHbG+aZvXnuo4Nx7vcgf+p6ccqCQSUF42HGJGSsOEGMkf7s+mT/1yx2XCEN6jTQc29VDPMWfyCvC+cCuQpHXydmYdQXbGMm9LikcKmSLYBJkbghbQi+hq5QVP8lZN/MRMMAFB6aV1sXXbXy3T8UnAbY6zBBuP4XCGJChEE2OI7y4/CZyATsVVqCtW7OREItMc6bKUjjEzhTn/yS1+4u6H54v32KX/VfSDv9JoF9fwuOUBpwz9/6j+XaXpCBm5mgs6kFkWlXkVZFtMUwNKxSf9GtQF+QkU480H00OUU6all0ir83jxoQlLFXFg/XZSpct66Q/c3gDSnKKr+1jkdyR/</a:t>
            </a:r>
            <a:r>
              <a:rPr lang="en-IN" sz="1100" b="1" dirty="0" err="1">
                <a:solidFill>
                  <a:schemeClr val="tx1"/>
                </a:solidFill>
              </a:rPr>
              <a:t>wIDAQAB</a:t>
            </a:r>
            <a:endParaRPr lang="en-IN" sz="1100" b="1" dirty="0">
              <a:solidFill>
                <a:schemeClr val="tx1"/>
              </a:solidFill>
            </a:endParaRPr>
          </a:p>
          <a:p>
            <a:pPr>
              <a:lnSpc>
                <a:spcPct val="100000"/>
              </a:lnSpc>
            </a:pPr>
            <a:endParaRPr lang="en-IN" sz="1100" b="1" dirty="0">
              <a:solidFill>
                <a:schemeClr val="tx1"/>
              </a:solidFill>
            </a:endParaRPr>
          </a:p>
          <a:p>
            <a:pPr>
              <a:lnSpc>
                <a:spcPct val="100000"/>
              </a:lnSpc>
            </a:pPr>
            <a:r>
              <a:rPr lang="en-IN" sz="1100" b="1" dirty="0">
                <a:solidFill>
                  <a:schemeClr val="tx1"/>
                </a:solidFill>
              </a:rPr>
              <a:t>-----END PUBLIC KEY-----</a:t>
            </a:r>
          </a:p>
          <a:p>
            <a:pPr>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dirty="0">
              <a:solidFill>
                <a:srgbClr val="000000"/>
              </a:solidFill>
            </a:endParaRPr>
          </a:p>
        </p:txBody>
      </p:sp>
      <p:sp>
        <p:nvSpPr>
          <p:cNvPr id="6" name="Text Box 9">
            <a:extLst>
              <a:ext uri="{FF2B5EF4-FFF2-40B4-BE49-F238E27FC236}">
                <a16:creationId xmlns:a16="http://schemas.microsoft.com/office/drawing/2014/main" id="{ACA18642-35B6-0EDE-97D0-12E4764E036F}"/>
              </a:ext>
            </a:extLst>
          </p:cNvPr>
          <p:cNvSpPr txBox="1">
            <a:spLocks noChangeArrowheads="1"/>
          </p:cNvSpPr>
          <p:nvPr/>
        </p:nvSpPr>
        <p:spPr bwMode="auto">
          <a:xfrm>
            <a:off x="1666844" y="2928934"/>
            <a:ext cx="1251923" cy="434371"/>
          </a:xfrm>
          <a:prstGeom prst="rect">
            <a:avLst/>
          </a:prstGeom>
          <a:noFill/>
          <a:ln w="9525">
            <a:noFill/>
            <a:round/>
            <a:headEnd/>
            <a:tailEnd/>
          </a:ln>
          <a:effectLst/>
        </p:spPr>
        <p:txBody>
          <a:bodyPr wrap="none" lIns="90000" tIns="45000" rIns="90000" bIns="45000">
            <a:spAutoFit/>
          </a:bodyPr>
          <a:lstStyle/>
          <a:p>
            <a:pPr>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a:solidFill>
                  <a:srgbClr val="000000"/>
                </a:solidFill>
              </a:rPr>
              <a:t>Public Key</a:t>
            </a:r>
          </a:p>
        </p:txBody>
      </p:sp>
      <p:sp>
        <p:nvSpPr>
          <p:cNvPr id="7" name="Text Box 10">
            <a:extLst>
              <a:ext uri="{FF2B5EF4-FFF2-40B4-BE49-F238E27FC236}">
                <a16:creationId xmlns:a16="http://schemas.microsoft.com/office/drawing/2014/main" id="{78699B57-B50C-13D2-99B0-96E9046234BB}"/>
              </a:ext>
            </a:extLst>
          </p:cNvPr>
          <p:cNvSpPr txBox="1">
            <a:spLocks noChangeArrowheads="1"/>
          </p:cNvSpPr>
          <p:nvPr/>
        </p:nvSpPr>
        <p:spPr bwMode="auto">
          <a:xfrm>
            <a:off x="8940829" y="2886071"/>
            <a:ext cx="1289050" cy="430212"/>
          </a:xfrm>
          <a:prstGeom prst="rect">
            <a:avLst/>
          </a:prstGeom>
          <a:noFill/>
          <a:ln w="9525">
            <a:noFill/>
            <a:round/>
            <a:headEnd/>
            <a:tailEnd/>
          </a:ln>
          <a:effectLst/>
        </p:spPr>
        <p:txBody>
          <a:bodyPr wrap="none" lIns="90000" tIns="45000" rIns="90000" bIns="45000">
            <a:spAutoFit/>
          </a:bodyPr>
          <a:lstStyle/>
          <a:p>
            <a:pPr>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a:solidFill>
                  <a:srgbClr val="000000"/>
                </a:solidFill>
              </a:rPr>
              <a:t>Private Key</a:t>
            </a:r>
          </a:p>
        </p:txBody>
      </p:sp>
      <p:sp>
        <p:nvSpPr>
          <p:cNvPr id="8" name="Text Box 12">
            <a:extLst>
              <a:ext uri="{FF2B5EF4-FFF2-40B4-BE49-F238E27FC236}">
                <a16:creationId xmlns:a16="http://schemas.microsoft.com/office/drawing/2014/main" id="{93371E55-ED0B-4334-E80C-02CC9C834042}"/>
              </a:ext>
            </a:extLst>
          </p:cNvPr>
          <p:cNvSpPr txBox="1">
            <a:spLocks noChangeArrowheads="1"/>
          </p:cNvSpPr>
          <p:nvPr/>
        </p:nvSpPr>
        <p:spPr bwMode="auto">
          <a:xfrm>
            <a:off x="5953124" y="5764979"/>
            <a:ext cx="765175" cy="807293"/>
          </a:xfrm>
          <a:prstGeom prst="rect">
            <a:avLst/>
          </a:prstGeom>
          <a:noFill/>
          <a:ln w="9525">
            <a:noFill/>
            <a:round/>
            <a:headEnd/>
            <a:tailEnd/>
          </a:ln>
          <a:effectLst/>
        </p:spPr>
        <p:txBody>
          <a:bodyPr lIns="90000" tIns="45000" rIns="90000" bIns="45000">
            <a:spAutoFit/>
          </a:bodyPr>
          <a:lstStyle/>
          <a:p>
            <a:pPr>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a:solidFill>
                  <a:srgbClr val="FF0000"/>
                </a:solidFill>
              </a:rPr>
              <a:t>X</a:t>
            </a:r>
          </a:p>
        </p:txBody>
      </p:sp>
      <p:sp>
        <p:nvSpPr>
          <p:cNvPr id="9" name="Text Box 15">
            <a:extLst>
              <a:ext uri="{FF2B5EF4-FFF2-40B4-BE49-F238E27FC236}">
                <a16:creationId xmlns:a16="http://schemas.microsoft.com/office/drawing/2014/main" id="{AB8DF7FF-8E27-9A8E-B641-FC803981677F}"/>
              </a:ext>
            </a:extLst>
          </p:cNvPr>
          <p:cNvSpPr txBox="1">
            <a:spLocks noChangeArrowheads="1"/>
          </p:cNvSpPr>
          <p:nvPr/>
        </p:nvSpPr>
        <p:spPr bwMode="auto">
          <a:xfrm>
            <a:off x="8382016" y="5857892"/>
            <a:ext cx="3132181" cy="449119"/>
          </a:xfrm>
          <a:prstGeom prst="rect">
            <a:avLst/>
          </a:prstGeom>
          <a:noFill/>
          <a:ln w="9525">
            <a:noFill/>
            <a:round/>
            <a:headEnd type="triangle" w="med" len="med"/>
            <a:tailEnd/>
          </a:ln>
          <a:effectLst/>
        </p:spPr>
        <p:txBody>
          <a:bodyPr wrap="none" lIns="90000" tIns="45000" rIns="90000" bIns="45000">
            <a:spAutoFit/>
          </a:bodyPr>
          <a:lstStyle/>
          <a:p>
            <a:pPr>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DC2300"/>
                </a:solidFill>
              </a:rPr>
              <a:t>Computationally Infeasible</a:t>
            </a:r>
          </a:p>
        </p:txBody>
      </p:sp>
      <p:sp>
        <p:nvSpPr>
          <p:cNvPr id="10" name="Curved Down Arrow 49">
            <a:extLst>
              <a:ext uri="{FF2B5EF4-FFF2-40B4-BE49-F238E27FC236}">
                <a16:creationId xmlns:a16="http://schemas.microsoft.com/office/drawing/2014/main" id="{34F5001F-BD0A-2A1E-07BC-DAD04A2CEFD1}"/>
              </a:ext>
            </a:extLst>
          </p:cNvPr>
          <p:cNvSpPr/>
          <p:nvPr/>
        </p:nvSpPr>
        <p:spPr bwMode="auto">
          <a:xfrm flipH="1">
            <a:off x="4267200" y="2681286"/>
            <a:ext cx="3657600" cy="533400"/>
          </a:xfrm>
          <a:prstGeom prst="curved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1" name="Curved Up Arrow 50">
            <a:extLst>
              <a:ext uri="{FF2B5EF4-FFF2-40B4-BE49-F238E27FC236}">
                <a16:creationId xmlns:a16="http://schemas.microsoft.com/office/drawing/2014/main" id="{4C84016B-4BAA-B0BE-9B05-C720C76B86AA}"/>
              </a:ext>
            </a:extLst>
          </p:cNvPr>
          <p:cNvSpPr/>
          <p:nvPr/>
        </p:nvSpPr>
        <p:spPr bwMode="auto">
          <a:xfrm>
            <a:off x="4419600" y="5749340"/>
            <a:ext cx="3581400" cy="457200"/>
          </a:xfrm>
          <a:prstGeom prst="curved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2" name="Text Box 12">
            <a:extLst>
              <a:ext uri="{FF2B5EF4-FFF2-40B4-BE49-F238E27FC236}">
                <a16:creationId xmlns:a16="http://schemas.microsoft.com/office/drawing/2014/main" id="{F3945507-CD48-355F-2FD0-E536A4E85338}"/>
              </a:ext>
            </a:extLst>
          </p:cNvPr>
          <p:cNvSpPr txBox="1">
            <a:spLocks noChangeArrowheads="1"/>
          </p:cNvSpPr>
          <p:nvPr/>
        </p:nvSpPr>
        <p:spPr bwMode="auto">
          <a:xfrm>
            <a:off x="5830891" y="2214554"/>
            <a:ext cx="765175" cy="807293"/>
          </a:xfrm>
          <a:prstGeom prst="rect">
            <a:avLst/>
          </a:prstGeom>
          <a:noFill/>
          <a:ln w="9525">
            <a:noFill/>
            <a:round/>
            <a:headEnd/>
            <a:tailEnd/>
          </a:ln>
          <a:effectLst/>
        </p:spPr>
        <p:txBody>
          <a:bodyPr lIns="90000" tIns="45000" rIns="90000" bIns="45000">
            <a:spAutoFit/>
          </a:bodyPr>
          <a:lstStyle/>
          <a:p>
            <a:pPr>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a:solidFill>
                  <a:srgbClr val="FF0000"/>
                </a:solidFill>
              </a:rPr>
              <a:t>X</a:t>
            </a:r>
          </a:p>
        </p:txBody>
      </p:sp>
      <p:sp>
        <p:nvSpPr>
          <p:cNvPr id="13" name="TextBox 12">
            <a:extLst>
              <a:ext uri="{FF2B5EF4-FFF2-40B4-BE49-F238E27FC236}">
                <a16:creationId xmlns:a16="http://schemas.microsoft.com/office/drawing/2014/main" id="{49C8DD25-F8C4-6839-339D-610A3450DA91}"/>
              </a:ext>
            </a:extLst>
          </p:cNvPr>
          <p:cNvSpPr txBox="1"/>
          <p:nvPr/>
        </p:nvSpPr>
        <p:spPr>
          <a:xfrm>
            <a:off x="6667504" y="3303652"/>
            <a:ext cx="5429288" cy="2982868"/>
          </a:xfrm>
          <a:prstGeom prst="rect">
            <a:avLst/>
          </a:prstGeom>
          <a:noFill/>
        </p:spPr>
        <p:txBody>
          <a:bodyPr wrap="square" rtlCol="0">
            <a:spAutoFit/>
          </a:bodyPr>
          <a:lstStyle/>
          <a:p>
            <a:pPr>
              <a:lnSpc>
                <a:spcPct val="100000"/>
              </a:lnSpc>
            </a:pPr>
            <a:r>
              <a:rPr lang="en-IN" sz="800" dirty="0">
                <a:solidFill>
                  <a:schemeClr val="tx1"/>
                </a:solidFill>
              </a:rPr>
              <a:t>-----BEGIN RSA PRIVATE KEY-----</a:t>
            </a:r>
          </a:p>
          <a:p>
            <a:pPr>
              <a:lnSpc>
                <a:spcPct val="100000"/>
              </a:lnSpc>
            </a:pPr>
            <a:r>
              <a:rPr lang="en-IN" sz="800" dirty="0">
                <a:solidFill>
                  <a:schemeClr val="tx1"/>
                </a:solidFill>
              </a:rPr>
              <a:t>MIIEpAIBAAKCAQEAxHbG+aZvXnuo4Nx7vcgf+p6ccqCQSUF42HGJGSsOEGMkf7s+mT/1yx2XCEN6jTQc29VDPMWfyCvC+cCuQpHXydmYdQXbGMm9LikcKmSLYBJkbghbQi+hq5QVP8lZN/MRMMAFB6aV1sXXbXy3T8UnAbY6zBBuP4XCGJChEE2OI7y4/CZyATsVVqCtW7OREItMc6bKUjjEzhTn/yS1+4u6H54v32KX/VfSDv9JoF9fwuOUBpwz9/6j+XaXpCBm5mgs6kFkWlXkVZFtMUwNKxSf9GtQF+QkU480H00OUU6all0ir83jxoQlLFXFg/XZSpct66Q/c3gDSnKKr+1jkdyR/</a:t>
            </a:r>
            <a:r>
              <a:rPr lang="en-IN" sz="800" dirty="0" err="1">
                <a:solidFill>
                  <a:schemeClr val="tx1"/>
                </a:solidFill>
              </a:rPr>
              <a:t>wIDAQABAoIBAQCiOHk</a:t>
            </a:r>
            <a:r>
              <a:rPr lang="en-IN" sz="800" dirty="0">
                <a:solidFill>
                  <a:schemeClr val="tx1"/>
                </a:solidFill>
              </a:rPr>
              <a:t>/doALAgyF70h1giN1qzX/KDk7Y8ZG4iiUEYsBWPuwRIoBvGBWIM6u0hkFMvyJQGTOb1fpzsiltMWuzgHh97v9FKK+qwV8chGBp5e18jne6SOBWRcjN5j8HGOA4UFWgZclpBWhS6cADrTGN0JoFXIjQYXnCakk43c6oO827ZFtPFCl87TAfQnx9MQVMvF449FgyA+rW9nZrnMEd2YWjK53GvbNbADNbZ3GN2zsahCMrhsovXaEzSKwL/lejgsiUk10aJgkH/8VyU+IiHE6/D3qLBkxV3eU1hWodND291OebRArXPSfQNNxh8KF9Xpyb8D28Nzne9irJEqLjkOhAoGBAODYg/st3zEkglaeLbfsSswCpKalGTWDAaga6Te+Fe7fOfg5breKcEik8dCD2/OTUKWwo8sqGseU6Ayw7CGzO5XLBd5HQCotwUbEyGbI71iJcEJLp+FrE7p89YW21EEWUZ3MjrVQ8LDnblN4aCt/2oo373bVBXxP2AE/8EcfC013AoGBAN+viKAWA3rQBci/LNzQFkWXdpmLfYKnynAD1Rjub4celPVQi9t9O4tgICKMgOjvwshh12iN47aJOzLisNLdUsADTggQFdj6Swo18DvAwFhAq9tY2i1KjqPIolzBmVkmsGvCU7XLbxC21SwJqjbrPLVgYLO77iSAfWnjW5hgROG5AoGAXQe4s/iq3D5q30PbTropyHdfgMPWxllKGi/oRvQTRx59ccLxmGdjRetZUhj8rK9LMwL/</a:t>
            </a:r>
            <a:r>
              <a:rPr lang="en-IN" sz="800" dirty="0" err="1">
                <a:solidFill>
                  <a:schemeClr val="tx1"/>
                </a:solidFill>
              </a:rPr>
              <a:t>AlSNd</a:t>
            </a:r>
            <a:r>
              <a:rPr lang="en-IN" sz="800" dirty="0">
                <a:solidFill>
                  <a:schemeClr val="tx1"/>
                </a:solidFill>
              </a:rPr>
              <a:t>/6YdIfPa7Io+TVjXDDGz6zWx10sPbrtrQhQtl1vPMl9BDAntgeLktKVOmEkusiejdNzxn2PPFBOL9os7lH9Tw4KJZo65HJnzskCgYEAgHdoyUA7WWJ1n/</a:t>
            </a:r>
            <a:r>
              <a:rPr lang="en-IN" sz="800" dirty="0" err="1">
                <a:solidFill>
                  <a:schemeClr val="tx1"/>
                </a:solidFill>
              </a:rPr>
              <a:t>ikBGGCGQ</a:t>
            </a:r>
            <a:r>
              <a:rPr lang="en-IN" sz="800" dirty="0">
                <a:solidFill>
                  <a:schemeClr val="tx1"/>
                </a:solidFill>
              </a:rPr>
              <a:t>/</a:t>
            </a:r>
            <a:r>
              <a:rPr lang="en-IN" sz="800" dirty="0" err="1">
                <a:solidFill>
                  <a:schemeClr val="tx1"/>
                </a:solidFill>
              </a:rPr>
              <a:t>HLqIdQFerfS</a:t>
            </a:r>
            <a:r>
              <a:rPr lang="en-IN" sz="800" dirty="0">
                <a:solidFill>
                  <a:schemeClr val="tx1"/>
                </a:solidFill>
              </a:rPr>
              <a:t>/GSF5QMVMQC9/povJGq2JWsmDtfFqPDNSciVDMUj54gF4PXdt8tghv3VOXqJj/</a:t>
            </a:r>
            <a:r>
              <a:rPr lang="en-IN" sz="800" dirty="0" err="1">
                <a:solidFill>
                  <a:schemeClr val="tx1"/>
                </a:solidFill>
              </a:rPr>
              <a:t>VerqgPbPwR</a:t>
            </a:r>
            <a:r>
              <a:rPr lang="en-IN" sz="800" dirty="0">
                <a:solidFill>
                  <a:schemeClr val="tx1"/>
                </a:solidFill>
              </a:rPr>
              <a:t>/LU9uw2kgyqcAF9628q6X7trfRqdwfeoL25Sbb2lS59hVXFIK/X7lnzdOk/Ft11AkCgYATCWXSlHrlELLCd+1Vu+zVXIXAn6qru16xMy89EfBW7kExmm7lzXOTHBUOXJszE2nX6L+Dxp4PZR37P+7OlAeKha11O3iyrU05VAJcsnwuyg2u/NpDK7MbV9/8SRfbsBOb2lRAgYhVjlIbWgx3Cnc+t/BAOlPq7jjx6WR5tEXog==</a:t>
            </a:r>
          </a:p>
          <a:p>
            <a:pPr>
              <a:lnSpc>
                <a:spcPct val="100000"/>
              </a:lnSpc>
            </a:pPr>
            <a:r>
              <a:rPr lang="en-IN" sz="800" dirty="0">
                <a:solidFill>
                  <a:schemeClr val="tx1"/>
                </a:solidFill>
              </a:rPr>
              <a:t>-----END RSA PRIVATE KEY-----</a:t>
            </a:r>
          </a:p>
          <a:p>
            <a:endParaRPr lang="en-IN" sz="800"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93603">
                                            <p:txEl>
                                              <p:pRg st="0" end="0"/>
                                            </p:txEl>
                                          </p:spTgt>
                                        </p:tgtEl>
                                        <p:attrNameLst>
                                          <p:attrName>style.visibility</p:attrName>
                                        </p:attrNameLst>
                                      </p:cBhvr>
                                      <p:to>
                                        <p:strVal val="visible"/>
                                      </p:to>
                                    </p:set>
                                    <p:animEffect transition="in" filter="blinds(horizontal)">
                                      <p:cBhvr>
                                        <p:cTn id="7" dur="500"/>
                                        <p:tgtEl>
                                          <p:spTgt spid="79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93603">
                                            <p:txEl>
                                              <p:pRg st="1" end="1"/>
                                            </p:txEl>
                                          </p:spTgt>
                                        </p:tgtEl>
                                        <p:attrNameLst>
                                          <p:attrName>style.visibility</p:attrName>
                                        </p:attrNameLst>
                                      </p:cBhvr>
                                      <p:to>
                                        <p:strVal val="visible"/>
                                      </p:to>
                                    </p:set>
                                    <p:animEffect transition="in" filter="blinds(horizontal)">
                                      <p:cBhvr>
                                        <p:cTn id="12" dur="500"/>
                                        <p:tgtEl>
                                          <p:spTgt spid="793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500"/>
                                        <p:tgtEl>
                                          <p:spTgt spid="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ox(i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5"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heckerboard(down)">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ox(in)">
                                      <p:cBhvr>
                                        <p:cTn id="54" dur="500"/>
                                        <p:tgtEl>
                                          <p:spTgt spid="12"/>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P spid="10" grpId="0" animBg="1"/>
      <p:bldP spid="11" grpId="0" animBg="1"/>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Brace 4"/>
          <p:cNvSpPr/>
          <p:nvPr/>
        </p:nvSpPr>
        <p:spPr bwMode="auto">
          <a:xfrm>
            <a:off x="6524628" y="1571612"/>
            <a:ext cx="642942" cy="1500198"/>
          </a:xfrm>
          <a:prstGeom prst="rightBrace">
            <a:avLst>
              <a:gd name="adj1" fmla="val 49814"/>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ts val="4250"/>
              </a:lnSpc>
              <a:spcBef>
                <a:spcPct val="0"/>
              </a:spcBef>
              <a:spcAft>
                <a:spcPct val="0"/>
              </a:spcAft>
              <a:buClr>
                <a:srgbClr val="000000"/>
              </a:buClr>
              <a:buSzPct val="100000"/>
              <a:buFont typeface="Arial" pitchFamily="34" charset="0"/>
              <a:buNone/>
              <a:tabLst/>
            </a:pPr>
            <a:endParaRPr kumimoji="0" lang="en-IN" sz="2000" b="0" i="0" u="none" strike="noStrike" cap="none" normalizeH="0" baseline="0">
              <a:ln>
                <a:noFill/>
              </a:ln>
              <a:solidFill>
                <a:schemeClr val="bg1"/>
              </a:solidFill>
              <a:effectLst/>
              <a:latin typeface="Garamond" pitchFamily="18" charset="0"/>
            </a:endParaRPr>
          </a:p>
        </p:txBody>
      </p:sp>
      <p:sp>
        <p:nvSpPr>
          <p:cNvPr id="6" name="Right Brace 5"/>
          <p:cNvSpPr/>
          <p:nvPr/>
        </p:nvSpPr>
        <p:spPr bwMode="auto">
          <a:xfrm flipH="1">
            <a:off x="4810116" y="4286256"/>
            <a:ext cx="642942" cy="1500198"/>
          </a:xfrm>
          <a:prstGeom prst="rightBrace">
            <a:avLst>
              <a:gd name="adj1" fmla="val 49814"/>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ts val="4250"/>
              </a:lnSpc>
              <a:spcBef>
                <a:spcPct val="0"/>
              </a:spcBef>
              <a:spcAft>
                <a:spcPct val="0"/>
              </a:spcAft>
              <a:buClr>
                <a:srgbClr val="000000"/>
              </a:buClr>
              <a:buSzPct val="100000"/>
              <a:buFont typeface="Arial" pitchFamily="34" charset="0"/>
              <a:buNone/>
              <a:tabLst/>
            </a:pPr>
            <a:endParaRPr kumimoji="0" lang="en-IN" sz="2000" b="0" i="0" u="none" strike="noStrike" cap="none" normalizeH="0" baseline="0">
              <a:ln>
                <a:noFill/>
              </a:ln>
              <a:solidFill>
                <a:schemeClr val="bg1"/>
              </a:solidFill>
              <a:effectLst/>
              <a:latin typeface="Garamond" pitchFamily="18" charset="0"/>
            </a:endParaRPr>
          </a:p>
        </p:txBody>
      </p:sp>
      <p:sp>
        <p:nvSpPr>
          <p:cNvPr id="7" name="TextBox 6"/>
          <p:cNvSpPr txBox="1"/>
          <p:nvPr/>
        </p:nvSpPr>
        <p:spPr>
          <a:xfrm>
            <a:off x="7453322" y="1950677"/>
            <a:ext cx="1486561" cy="621067"/>
          </a:xfrm>
          <a:prstGeom prst="rect">
            <a:avLst/>
          </a:prstGeom>
          <a:noFill/>
        </p:spPr>
        <p:txBody>
          <a:bodyPr wrap="none" rtlCol="0">
            <a:spAutoFit/>
          </a:bodyPr>
          <a:lstStyle/>
          <a:p>
            <a:r>
              <a:rPr lang="en-IN" sz="3200" b="1" dirty="0">
                <a:solidFill>
                  <a:schemeClr val="tx1"/>
                </a:solidFill>
              </a:rPr>
              <a:t>Works !</a:t>
            </a:r>
          </a:p>
        </p:txBody>
      </p:sp>
      <p:sp>
        <p:nvSpPr>
          <p:cNvPr id="8" name="Rectangle 7"/>
          <p:cNvSpPr/>
          <p:nvPr/>
        </p:nvSpPr>
        <p:spPr>
          <a:xfrm>
            <a:off x="3421754" y="4665321"/>
            <a:ext cx="1222579" cy="621067"/>
          </a:xfrm>
          <a:prstGeom prst="rect">
            <a:avLst/>
          </a:prstGeom>
        </p:spPr>
        <p:txBody>
          <a:bodyPr wrap="none">
            <a:spAutoFit/>
          </a:bodyPr>
          <a:lstStyle/>
          <a:p>
            <a:r>
              <a:rPr lang="en-IN" sz="3200" b="1" dirty="0">
                <a:solidFill>
                  <a:schemeClr val="tx1"/>
                </a:solidFill>
              </a:rPr>
              <a:t>Fails !</a:t>
            </a:r>
          </a:p>
        </p:txBody>
      </p:sp>
      <p:pic>
        <p:nvPicPr>
          <p:cNvPr id="4098" name="Picture 2" descr="C:\Users\Ranjana\Downloads\icons8-document-80.png"/>
          <p:cNvPicPr>
            <a:picLocks noChangeAspect="1" noChangeArrowheads="1"/>
          </p:cNvPicPr>
          <p:nvPr/>
        </p:nvPicPr>
        <p:blipFill>
          <a:blip r:embed="rId3"/>
          <a:srcRect/>
          <a:stretch>
            <a:fillRect/>
          </a:stretch>
        </p:blipFill>
        <p:spPr bwMode="auto">
          <a:xfrm>
            <a:off x="657381" y="1099539"/>
            <a:ext cx="1143008" cy="1143008"/>
          </a:xfrm>
          <a:prstGeom prst="rect">
            <a:avLst/>
          </a:prstGeom>
          <a:noFill/>
        </p:spPr>
      </p:pic>
      <p:pic>
        <p:nvPicPr>
          <p:cNvPr id="4099" name="Picture 3" descr="C:\Users\Ranjana\Downloads\cipher-code-icon-outline-style-vector-37108573-removebg-preview.png"/>
          <p:cNvPicPr>
            <a:picLocks noChangeAspect="1" noChangeArrowheads="1"/>
          </p:cNvPicPr>
          <p:nvPr/>
        </p:nvPicPr>
        <p:blipFill>
          <a:blip r:embed="rId4" cstate="print"/>
          <a:srcRect b="10196"/>
          <a:stretch>
            <a:fillRect/>
          </a:stretch>
        </p:blipFill>
        <p:spPr bwMode="auto">
          <a:xfrm>
            <a:off x="2952728" y="1214422"/>
            <a:ext cx="958651" cy="928694"/>
          </a:xfrm>
          <a:prstGeom prst="rect">
            <a:avLst/>
          </a:prstGeom>
          <a:noFill/>
        </p:spPr>
      </p:pic>
      <p:pic>
        <p:nvPicPr>
          <p:cNvPr id="4100" name="Picture 4" descr="C:\Users\Ranjana\Downloads\corrupted.png"/>
          <p:cNvPicPr>
            <a:picLocks noChangeAspect="1" noChangeArrowheads="1"/>
          </p:cNvPicPr>
          <p:nvPr/>
        </p:nvPicPr>
        <p:blipFill>
          <a:blip r:embed="rId5" cstate="print"/>
          <a:srcRect/>
          <a:stretch>
            <a:fillRect/>
          </a:stretch>
        </p:blipFill>
        <p:spPr bwMode="auto">
          <a:xfrm>
            <a:off x="10525156" y="3786190"/>
            <a:ext cx="908023" cy="908023"/>
          </a:xfrm>
          <a:prstGeom prst="rect">
            <a:avLst/>
          </a:prstGeom>
          <a:noFill/>
        </p:spPr>
      </p:pic>
      <p:pic>
        <p:nvPicPr>
          <p:cNvPr id="11" name="Picture 2" descr="C:\Users\Ranjana\Downloads\key-49-512.png"/>
          <p:cNvPicPr>
            <a:picLocks noChangeAspect="1" noChangeArrowheads="1"/>
          </p:cNvPicPr>
          <p:nvPr/>
        </p:nvPicPr>
        <p:blipFill>
          <a:blip r:embed="rId6" cstate="print"/>
          <a:srcRect/>
          <a:stretch>
            <a:fillRect/>
          </a:stretch>
        </p:blipFill>
        <p:spPr bwMode="auto">
          <a:xfrm rot="18900000" flipH="1">
            <a:off x="1844679" y="1253269"/>
            <a:ext cx="917100" cy="898228"/>
          </a:xfrm>
          <a:prstGeom prst="rect">
            <a:avLst/>
          </a:prstGeom>
          <a:noFill/>
        </p:spPr>
      </p:pic>
      <p:pic>
        <p:nvPicPr>
          <p:cNvPr id="12" name="Picture 3" descr="C:\Users\Ranjana\Downloads\key-80-512.png"/>
          <p:cNvPicPr>
            <a:picLocks noChangeAspect="1" noChangeArrowheads="1"/>
          </p:cNvPicPr>
          <p:nvPr/>
        </p:nvPicPr>
        <p:blipFill>
          <a:blip r:embed="rId7" cstate="print"/>
          <a:srcRect/>
          <a:stretch>
            <a:fillRect/>
          </a:stretch>
        </p:blipFill>
        <p:spPr bwMode="auto">
          <a:xfrm rot="13500000" flipH="1">
            <a:off x="4115744" y="1305869"/>
            <a:ext cx="786479" cy="786479"/>
          </a:xfrm>
          <a:prstGeom prst="rect">
            <a:avLst/>
          </a:prstGeom>
          <a:noFill/>
        </p:spPr>
      </p:pic>
      <p:pic>
        <p:nvPicPr>
          <p:cNvPr id="13" name="Picture 2" descr="C:\Users\Ranjana\Downloads\icons8-document-80.png"/>
          <p:cNvPicPr>
            <a:picLocks noChangeAspect="1" noChangeArrowheads="1"/>
          </p:cNvPicPr>
          <p:nvPr/>
        </p:nvPicPr>
        <p:blipFill>
          <a:blip r:embed="rId3"/>
          <a:srcRect/>
          <a:stretch>
            <a:fillRect/>
          </a:stretch>
        </p:blipFill>
        <p:spPr bwMode="auto">
          <a:xfrm>
            <a:off x="5095868" y="1071546"/>
            <a:ext cx="1143008" cy="1143008"/>
          </a:xfrm>
          <a:prstGeom prst="rect">
            <a:avLst/>
          </a:prstGeom>
          <a:noFill/>
        </p:spPr>
      </p:pic>
      <p:pic>
        <p:nvPicPr>
          <p:cNvPr id="14" name="Picture 2" descr="C:\Users\Ranjana\Downloads\icons8-document-80.png"/>
          <p:cNvPicPr>
            <a:picLocks noChangeAspect="1" noChangeArrowheads="1"/>
          </p:cNvPicPr>
          <p:nvPr/>
        </p:nvPicPr>
        <p:blipFill>
          <a:blip r:embed="rId3"/>
          <a:srcRect/>
          <a:stretch>
            <a:fillRect/>
          </a:stretch>
        </p:blipFill>
        <p:spPr bwMode="auto">
          <a:xfrm>
            <a:off x="666712" y="2428868"/>
            <a:ext cx="1143008" cy="1143008"/>
          </a:xfrm>
          <a:prstGeom prst="rect">
            <a:avLst/>
          </a:prstGeom>
          <a:noFill/>
        </p:spPr>
      </p:pic>
      <p:pic>
        <p:nvPicPr>
          <p:cNvPr id="15" name="Picture 3" descr="C:\Users\Ranjana\Downloads\key-80-512.png"/>
          <p:cNvPicPr>
            <a:picLocks noChangeAspect="1" noChangeArrowheads="1"/>
          </p:cNvPicPr>
          <p:nvPr/>
        </p:nvPicPr>
        <p:blipFill>
          <a:blip r:embed="rId7" cstate="print"/>
          <a:srcRect/>
          <a:stretch>
            <a:fillRect/>
          </a:stretch>
        </p:blipFill>
        <p:spPr bwMode="auto">
          <a:xfrm rot="13500000" flipH="1">
            <a:off x="1901166" y="2551073"/>
            <a:ext cx="786479" cy="786479"/>
          </a:xfrm>
          <a:prstGeom prst="rect">
            <a:avLst/>
          </a:prstGeom>
          <a:noFill/>
        </p:spPr>
      </p:pic>
      <p:pic>
        <p:nvPicPr>
          <p:cNvPr id="16" name="Picture 3" descr="C:\Users\Ranjana\Downloads\cipher-code-icon-outline-style-vector-37108573-removebg-preview.png"/>
          <p:cNvPicPr>
            <a:picLocks noChangeAspect="1" noChangeArrowheads="1"/>
          </p:cNvPicPr>
          <p:nvPr/>
        </p:nvPicPr>
        <p:blipFill>
          <a:blip r:embed="rId4" cstate="print"/>
          <a:srcRect b="10196"/>
          <a:stretch>
            <a:fillRect/>
          </a:stretch>
        </p:blipFill>
        <p:spPr bwMode="auto">
          <a:xfrm>
            <a:off x="2952728" y="2500306"/>
            <a:ext cx="958651" cy="928694"/>
          </a:xfrm>
          <a:prstGeom prst="rect">
            <a:avLst/>
          </a:prstGeom>
          <a:noFill/>
        </p:spPr>
      </p:pic>
      <p:pic>
        <p:nvPicPr>
          <p:cNvPr id="18" name="Picture 2" descr="C:\Users\Ranjana\Downloads\icons8-document-80.png"/>
          <p:cNvPicPr>
            <a:picLocks noChangeAspect="1" noChangeArrowheads="1"/>
          </p:cNvPicPr>
          <p:nvPr/>
        </p:nvPicPr>
        <p:blipFill>
          <a:blip r:embed="rId3"/>
          <a:srcRect/>
          <a:stretch>
            <a:fillRect/>
          </a:stretch>
        </p:blipFill>
        <p:spPr bwMode="auto">
          <a:xfrm>
            <a:off x="5095868" y="2357430"/>
            <a:ext cx="1143008" cy="1143008"/>
          </a:xfrm>
          <a:prstGeom prst="rect">
            <a:avLst/>
          </a:prstGeom>
          <a:noFill/>
        </p:spPr>
      </p:pic>
      <p:pic>
        <p:nvPicPr>
          <p:cNvPr id="19" name="Picture 2" descr="C:\Users\Ranjana\Downloads\icons8-document-80.png"/>
          <p:cNvPicPr>
            <a:picLocks noChangeAspect="1" noChangeArrowheads="1"/>
          </p:cNvPicPr>
          <p:nvPr/>
        </p:nvPicPr>
        <p:blipFill>
          <a:blip r:embed="rId3"/>
          <a:srcRect/>
          <a:stretch>
            <a:fillRect/>
          </a:stretch>
        </p:blipFill>
        <p:spPr bwMode="auto">
          <a:xfrm>
            <a:off x="5524496" y="3714752"/>
            <a:ext cx="1143008" cy="1143008"/>
          </a:xfrm>
          <a:prstGeom prst="rect">
            <a:avLst/>
          </a:prstGeom>
          <a:noFill/>
        </p:spPr>
      </p:pic>
      <p:pic>
        <p:nvPicPr>
          <p:cNvPr id="23" name="Picture 3" descr="C:\Users\Ranjana\Downloads\cipher-code-icon-outline-style-vector-37108573-removebg-preview.png"/>
          <p:cNvPicPr>
            <a:picLocks noChangeAspect="1" noChangeArrowheads="1"/>
          </p:cNvPicPr>
          <p:nvPr/>
        </p:nvPicPr>
        <p:blipFill>
          <a:blip r:embed="rId4" cstate="print"/>
          <a:srcRect b="10196"/>
          <a:stretch>
            <a:fillRect/>
          </a:stretch>
        </p:blipFill>
        <p:spPr bwMode="auto">
          <a:xfrm>
            <a:off x="8024826" y="3786190"/>
            <a:ext cx="958651" cy="928694"/>
          </a:xfrm>
          <a:prstGeom prst="rect">
            <a:avLst/>
          </a:prstGeom>
          <a:noFill/>
        </p:spPr>
      </p:pic>
      <p:pic>
        <p:nvPicPr>
          <p:cNvPr id="25" name="Picture 2" descr="C:\Users\Ranjana\Downloads\icons8-document-80.png"/>
          <p:cNvPicPr>
            <a:picLocks noChangeAspect="1" noChangeArrowheads="1"/>
          </p:cNvPicPr>
          <p:nvPr/>
        </p:nvPicPr>
        <p:blipFill>
          <a:blip r:embed="rId3"/>
          <a:srcRect/>
          <a:stretch>
            <a:fillRect/>
          </a:stretch>
        </p:blipFill>
        <p:spPr bwMode="auto">
          <a:xfrm>
            <a:off x="5524496" y="5000636"/>
            <a:ext cx="1143008" cy="1143008"/>
          </a:xfrm>
          <a:prstGeom prst="rect">
            <a:avLst/>
          </a:prstGeom>
          <a:noFill/>
        </p:spPr>
      </p:pic>
      <p:pic>
        <p:nvPicPr>
          <p:cNvPr id="26" name="Picture 3" descr="C:\Users\Ranjana\Downloads\key-80-512.png"/>
          <p:cNvPicPr>
            <a:picLocks noChangeAspect="1" noChangeArrowheads="1"/>
          </p:cNvPicPr>
          <p:nvPr/>
        </p:nvPicPr>
        <p:blipFill>
          <a:blip r:embed="rId7" cstate="print"/>
          <a:srcRect/>
          <a:stretch>
            <a:fillRect/>
          </a:stretch>
        </p:blipFill>
        <p:spPr bwMode="auto">
          <a:xfrm rot="13500000" flipH="1">
            <a:off x="6901828" y="5092083"/>
            <a:ext cx="786479" cy="786479"/>
          </a:xfrm>
          <a:prstGeom prst="rect">
            <a:avLst/>
          </a:prstGeom>
          <a:noFill/>
        </p:spPr>
      </p:pic>
      <p:pic>
        <p:nvPicPr>
          <p:cNvPr id="27" name="Picture 3" descr="C:\Users\Ranjana\Downloads\cipher-code-icon-outline-style-vector-37108573-removebg-preview.png"/>
          <p:cNvPicPr>
            <a:picLocks noChangeAspect="1" noChangeArrowheads="1"/>
          </p:cNvPicPr>
          <p:nvPr/>
        </p:nvPicPr>
        <p:blipFill>
          <a:blip r:embed="rId4" cstate="print"/>
          <a:srcRect b="10196"/>
          <a:stretch>
            <a:fillRect/>
          </a:stretch>
        </p:blipFill>
        <p:spPr bwMode="auto">
          <a:xfrm>
            <a:off x="8024826" y="5072074"/>
            <a:ext cx="958651" cy="928694"/>
          </a:xfrm>
          <a:prstGeom prst="rect">
            <a:avLst/>
          </a:prstGeom>
          <a:noFill/>
        </p:spPr>
      </p:pic>
      <p:pic>
        <p:nvPicPr>
          <p:cNvPr id="28" name="Picture 3" descr="C:\Users\Ranjana\Downloads\key-80-512.png"/>
          <p:cNvPicPr>
            <a:picLocks noChangeAspect="1" noChangeArrowheads="1"/>
          </p:cNvPicPr>
          <p:nvPr/>
        </p:nvPicPr>
        <p:blipFill>
          <a:blip r:embed="rId7" cstate="print"/>
          <a:srcRect/>
          <a:stretch>
            <a:fillRect/>
          </a:stretch>
        </p:blipFill>
        <p:spPr bwMode="auto">
          <a:xfrm rot="13500000" flipH="1">
            <a:off x="9330720" y="5092083"/>
            <a:ext cx="786479" cy="786479"/>
          </a:xfrm>
          <a:prstGeom prst="rect">
            <a:avLst/>
          </a:prstGeom>
          <a:noFill/>
        </p:spPr>
      </p:pic>
      <p:pic>
        <p:nvPicPr>
          <p:cNvPr id="29" name="Picture 4" descr="C:\Users\Ranjana\Downloads\corrupted.png"/>
          <p:cNvPicPr>
            <a:picLocks noChangeAspect="1" noChangeArrowheads="1"/>
          </p:cNvPicPr>
          <p:nvPr/>
        </p:nvPicPr>
        <p:blipFill>
          <a:blip r:embed="rId5" cstate="print"/>
          <a:srcRect/>
          <a:stretch>
            <a:fillRect/>
          </a:stretch>
        </p:blipFill>
        <p:spPr bwMode="auto">
          <a:xfrm>
            <a:off x="10525156" y="5072074"/>
            <a:ext cx="908023" cy="908023"/>
          </a:xfrm>
          <a:prstGeom prst="rect">
            <a:avLst/>
          </a:prstGeom>
          <a:noFill/>
        </p:spPr>
      </p:pic>
      <p:sp>
        <p:nvSpPr>
          <p:cNvPr id="30" name="TextBox 29"/>
          <p:cNvSpPr txBox="1"/>
          <p:nvPr/>
        </p:nvSpPr>
        <p:spPr>
          <a:xfrm>
            <a:off x="815120" y="1927978"/>
            <a:ext cx="708848" cy="643766"/>
          </a:xfrm>
          <a:prstGeom prst="rect">
            <a:avLst/>
          </a:prstGeom>
          <a:noFill/>
        </p:spPr>
        <p:txBody>
          <a:bodyPr wrap="none" rtlCol="0">
            <a:spAutoFit/>
          </a:bodyPr>
          <a:lstStyle/>
          <a:p>
            <a:r>
              <a:rPr lang="en-IN" sz="1000" b="1" dirty="0">
                <a:solidFill>
                  <a:schemeClr val="tx1"/>
                </a:solidFill>
              </a:rPr>
              <a:t>Clear text</a:t>
            </a:r>
          </a:p>
        </p:txBody>
      </p:sp>
      <p:sp>
        <p:nvSpPr>
          <p:cNvPr id="31" name="TextBox 30"/>
          <p:cNvSpPr txBox="1"/>
          <p:nvPr/>
        </p:nvSpPr>
        <p:spPr>
          <a:xfrm>
            <a:off x="2943397" y="1886988"/>
            <a:ext cx="923651" cy="541880"/>
          </a:xfrm>
          <a:prstGeom prst="rect">
            <a:avLst/>
          </a:prstGeom>
          <a:noFill/>
        </p:spPr>
        <p:txBody>
          <a:bodyPr wrap="none" rtlCol="0">
            <a:spAutoFit/>
          </a:bodyPr>
          <a:lstStyle/>
          <a:p>
            <a:r>
              <a:rPr lang="en-IN" sz="1000" b="1" dirty="0">
                <a:solidFill>
                  <a:schemeClr val="tx1"/>
                </a:solidFill>
              </a:rPr>
              <a:t>Ciphered text</a:t>
            </a:r>
          </a:p>
        </p:txBody>
      </p:sp>
      <p:sp>
        <p:nvSpPr>
          <p:cNvPr id="32" name="TextBox 31"/>
          <p:cNvSpPr txBox="1"/>
          <p:nvPr/>
        </p:nvSpPr>
        <p:spPr>
          <a:xfrm>
            <a:off x="5257406" y="1856540"/>
            <a:ext cx="708848" cy="643766"/>
          </a:xfrm>
          <a:prstGeom prst="rect">
            <a:avLst/>
          </a:prstGeom>
          <a:noFill/>
        </p:spPr>
        <p:txBody>
          <a:bodyPr wrap="none" rtlCol="0">
            <a:spAutoFit/>
          </a:bodyPr>
          <a:lstStyle/>
          <a:p>
            <a:r>
              <a:rPr lang="en-IN" sz="1000" b="1" dirty="0">
                <a:solidFill>
                  <a:schemeClr val="tx1"/>
                </a:solidFill>
              </a:rPr>
              <a:t>Clear text</a:t>
            </a:r>
          </a:p>
        </p:txBody>
      </p:sp>
      <p:sp>
        <p:nvSpPr>
          <p:cNvPr id="33" name="TextBox 32"/>
          <p:cNvSpPr txBox="1"/>
          <p:nvPr/>
        </p:nvSpPr>
        <p:spPr>
          <a:xfrm>
            <a:off x="5723358" y="4519232"/>
            <a:ext cx="708848" cy="643766"/>
          </a:xfrm>
          <a:prstGeom prst="rect">
            <a:avLst/>
          </a:prstGeom>
          <a:noFill/>
        </p:spPr>
        <p:txBody>
          <a:bodyPr wrap="none" rtlCol="0">
            <a:spAutoFit/>
          </a:bodyPr>
          <a:lstStyle/>
          <a:p>
            <a:r>
              <a:rPr lang="en-IN" sz="1000" b="1" dirty="0">
                <a:solidFill>
                  <a:schemeClr val="tx1"/>
                </a:solidFill>
              </a:rPr>
              <a:t>Clear text</a:t>
            </a:r>
          </a:p>
        </p:txBody>
      </p:sp>
      <p:sp>
        <p:nvSpPr>
          <p:cNvPr id="34" name="TextBox 33"/>
          <p:cNvSpPr txBox="1"/>
          <p:nvPr/>
        </p:nvSpPr>
        <p:spPr>
          <a:xfrm>
            <a:off x="8024826" y="4500570"/>
            <a:ext cx="923651" cy="541880"/>
          </a:xfrm>
          <a:prstGeom prst="rect">
            <a:avLst/>
          </a:prstGeom>
          <a:noFill/>
        </p:spPr>
        <p:txBody>
          <a:bodyPr wrap="none" rtlCol="0">
            <a:spAutoFit/>
          </a:bodyPr>
          <a:lstStyle/>
          <a:p>
            <a:r>
              <a:rPr lang="en-IN" sz="1000" b="1" dirty="0">
                <a:solidFill>
                  <a:schemeClr val="tx1"/>
                </a:solidFill>
              </a:rPr>
              <a:t>Ciphered text</a:t>
            </a:r>
          </a:p>
        </p:txBody>
      </p:sp>
      <p:sp>
        <p:nvSpPr>
          <p:cNvPr id="35" name="TextBox 34"/>
          <p:cNvSpPr txBox="1"/>
          <p:nvPr/>
        </p:nvSpPr>
        <p:spPr>
          <a:xfrm>
            <a:off x="10525156" y="4500570"/>
            <a:ext cx="583814" cy="541880"/>
          </a:xfrm>
          <a:prstGeom prst="rect">
            <a:avLst/>
          </a:prstGeom>
          <a:noFill/>
        </p:spPr>
        <p:txBody>
          <a:bodyPr wrap="none" rtlCol="0">
            <a:spAutoFit/>
          </a:bodyPr>
          <a:lstStyle/>
          <a:p>
            <a:r>
              <a:rPr lang="en-IN" sz="1000" b="1" dirty="0">
                <a:solidFill>
                  <a:schemeClr val="tx1"/>
                </a:solidFill>
              </a:rPr>
              <a:t>Broken</a:t>
            </a:r>
          </a:p>
        </p:txBody>
      </p:sp>
      <p:pic>
        <p:nvPicPr>
          <p:cNvPr id="36" name="Picture 2" descr="C:\Users\Ranjana\Downloads\key-49-512.png"/>
          <p:cNvPicPr>
            <a:picLocks noChangeAspect="1" noChangeArrowheads="1"/>
          </p:cNvPicPr>
          <p:nvPr/>
        </p:nvPicPr>
        <p:blipFill>
          <a:blip r:embed="rId6" cstate="print"/>
          <a:srcRect/>
          <a:stretch>
            <a:fillRect/>
          </a:stretch>
        </p:blipFill>
        <p:spPr bwMode="auto">
          <a:xfrm rot="18900000" flipH="1">
            <a:off x="4064687" y="2478694"/>
            <a:ext cx="917100" cy="898228"/>
          </a:xfrm>
          <a:prstGeom prst="rect">
            <a:avLst/>
          </a:prstGeom>
          <a:noFill/>
        </p:spPr>
      </p:pic>
      <p:pic>
        <p:nvPicPr>
          <p:cNvPr id="37" name="Picture 2" descr="C:\Users\Ranjana\Downloads\key-49-512.png"/>
          <p:cNvPicPr>
            <a:picLocks noChangeAspect="1" noChangeArrowheads="1"/>
          </p:cNvPicPr>
          <p:nvPr/>
        </p:nvPicPr>
        <p:blipFill>
          <a:blip r:embed="rId6" cstate="print"/>
          <a:srcRect/>
          <a:stretch>
            <a:fillRect/>
          </a:stretch>
        </p:blipFill>
        <p:spPr bwMode="auto">
          <a:xfrm rot="18900000" flipH="1">
            <a:off x="6779332" y="3836017"/>
            <a:ext cx="917100" cy="898228"/>
          </a:xfrm>
          <a:prstGeom prst="rect">
            <a:avLst/>
          </a:prstGeom>
          <a:noFill/>
        </p:spPr>
      </p:pic>
      <p:pic>
        <p:nvPicPr>
          <p:cNvPr id="38" name="Picture 2" descr="C:\Users\Ranjana\Downloads\key-49-512.png"/>
          <p:cNvPicPr>
            <a:picLocks noChangeAspect="1" noChangeArrowheads="1"/>
          </p:cNvPicPr>
          <p:nvPr/>
        </p:nvPicPr>
        <p:blipFill>
          <a:blip r:embed="rId6" cstate="print"/>
          <a:srcRect/>
          <a:stretch>
            <a:fillRect/>
          </a:stretch>
        </p:blipFill>
        <p:spPr bwMode="auto">
          <a:xfrm rot="18900000" flipH="1">
            <a:off x="9208224" y="3836016"/>
            <a:ext cx="917100" cy="898228"/>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par>
                                <p:cTn id="10" presetID="29"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ppt_x</p:attrName>
                                        </p:attrNameLst>
                                      </p:cBhvr>
                                      <p:tavLst>
                                        <p:tav tm="0">
                                          <p:val>
                                            <p:strVal val="#ppt_x-.2"/>
                                          </p:val>
                                        </p:tav>
                                        <p:tav tm="100000">
                                          <p:val>
                                            <p:strVal val="#ppt_x"/>
                                          </p:val>
                                        </p:tav>
                                      </p:tavLst>
                                    </p:anim>
                                    <p:anim calcmode="lin" valueType="num">
                                      <p:cBhvr>
                                        <p:cTn id="1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0"/>
                                        </p:tgtEl>
                                      </p:cBhvr>
                                    </p:animEffect>
                                  </p:childTnLst>
                                </p:cTn>
                              </p:par>
                              <p:par>
                                <p:cTn id="20" presetID="29"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ppt_x</p:attrName>
                                        </p:attrNameLst>
                                      </p:cBhvr>
                                      <p:tavLst>
                                        <p:tav tm="0">
                                          <p:val>
                                            <p:strVal val="#ppt_x-.2"/>
                                          </p:val>
                                        </p:tav>
                                        <p:tav tm="100000">
                                          <p:val>
                                            <p:strVal val="#ppt_x"/>
                                          </p:val>
                                        </p:tav>
                                      </p:tavLst>
                                    </p:anim>
                                    <p:anim calcmode="lin" valueType="num">
                                      <p:cBhvr>
                                        <p:cTn id="2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1"/>
                                        </p:tgtEl>
                                      </p:cBhvr>
                                    </p:animEffect>
                                  </p:childTnLst>
                                </p:cTn>
                              </p:par>
                              <p:par>
                                <p:cTn id="25" presetID="29"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ppt_x</p:attrName>
                                        </p:attrNameLst>
                                      </p:cBhvr>
                                      <p:tavLst>
                                        <p:tav tm="0">
                                          <p:val>
                                            <p:strVal val="#ppt_x-.2"/>
                                          </p:val>
                                        </p:tav>
                                        <p:tav tm="100000">
                                          <p:val>
                                            <p:strVal val="#ppt_x"/>
                                          </p:val>
                                        </p:tav>
                                      </p:tavLst>
                                    </p:anim>
                                    <p:anim calcmode="lin" valueType="num">
                                      <p:cBhvr>
                                        <p:cTn id="2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5"/>
                                        </p:tgtEl>
                                      </p:cBhvr>
                                    </p:animEffect>
                                  </p:childTnLst>
                                </p:cTn>
                              </p:par>
                              <p:par>
                                <p:cTn id="30" presetID="29" presetClass="entr" presetSubtype="0" fill="hold" nodeType="withEffect">
                                  <p:stCondLst>
                                    <p:cond delay="0"/>
                                  </p:stCondLst>
                                  <p:childTnLst>
                                    <p:set>
                                      <p:cBhvr>
                                        <p:cTn id="31" dur="1" fill="hold">
                                          <p:stCondLst>
                                            <p:cond delay="0"/>
                                          </p:stCondLst>
                                        </p:cTn>
                                        <p:tgtEl>
                                          <p:spTgt spid="4099"/>
                                        </p:tgtEl>
                                        <p:attrNameLst>
                                          <p:attrName>style.visibility</p:attrName>
                                        </p:attrNameLst>
                                      </p:cBhvr>
                                      <p:to>
                                        <p:strVal val="visible"/>
                                      </p:to>
                                    </p:set>
                                    <p:anim calcmode="lin" valueType="num">
                                      <p:cBhvr>
                                        <p:cTn id="32" dur="1000" fill="hold"/>
                                        <p:tgtEl>
                                          <p:spTgt spid="4099"/>
                                        </p:tgtEl>
                                        <p:attrNameLst>
                                          <p:attrName>ppt_x</p:attrName>
                                        </p:attrNameLst>
                                      </p:cBhvr>
                                      <p:tavLst>
                                        <p:tav tm="0">
                                          <p:val>
                                            <p:strVal val="#ppt_x-.2"/>
                                          </p:val>
                                        </p:tav>
                                        <p:tav tm="100000">
                                          <p:val>
                                            <p:strVal val="#ppt_x"/>
                                          </p:val>
                                        </p:tav>
                                      </p:tavLst>
                                    </p:anim>
                                    <p:anim calcmode="lin" valueType="num">
                                      <p:cBhvr>
                                        <p:cTn id="33" dur="1000" fill="hold"/>
                                        <p:tgtEl>
                                          <p:spTgt spid="409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099"/>
                                        </p:tgtEl>
                                      </p:cBhvr>
                                    </p:animEffect>
                                  </p:childTnLst>
                                </p:cTn>
                              </p:par>
                              <p:par>
                                <p:cTn id="35" presetID="29"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ppt_x</p:attrName>
                                        </p:attrNameLst>
                                      </p:cBhvr>
                                      <p:tavLst>
                                        <p:tav tm="0">
                                          <p:val>
                                            <p:strVal val="#ppt_x-.2"/>
                                          </p:val>
                                        </p:tav>
                                        <p:tav tm="100000">
                                          <p:val>
                                            <p:strVal val="#ppt_x"/>
                                          </p:val>
                                        </p:tav>
                                      </p:tavLst>
                                    </p:anim>
                                    <p:anim calcmode="lin" valueType="num">
                                      <p:cBhvr>
                                        <p:cTn id="3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6"/>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1000" fill="hold"/>
                                        <p:tgtEl>
                                          <p:spTgt spid="31"/>
                                        </p:tgtEl>
                                        <p:attrNameLst>
                                          <p:attrName>ppt_x</p:attrName>
                                        </p:attrNameLst>
                                      </p:cBhvr>
                                      <p:tavLst>
                                        <p:tav tm="0">
                                          <p:val>
                                            <p:strVal val="#ppt_x-.2"/>
                                          </p:val>
                                        </p:tav>
                                        <p:tav tm="100000">
                                          <p:val>
                                            <p:strVal val="#ppt_x"/>
                                          </p:val>
                                        </p:tav>
                                      </p:tavLst>
                                    </p:anim>
                                    <p:anim calcmode="lin" valueType="num">
                                      <p:cBhvr>
                                        <p:cTn id="43"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1"/>
                                        </p:tgtEl>
                                      </p:cBhvr>
                                    </p:animEffect>
                                  </p:childTnLst>
                                </p:cTn>
                              </p:par>
                              <p:par>
                                <p:cTn id="45" presetID="29"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ppt_x</p:attrName>
                                        </p:attrNameLst>
                                      </p:cBhvr>
                                      <p:tavLst>
                                        <p:tav tm="0">
                                          <p:val>
                                            <p:strVal val="#ppt_x-.2"/>
                                          </p:val>
                                        </p:tav>
                                        <p:tav tm="100000">
                                          <p:val>
                                            <p:strVal val="#ppt_x"/>
                                          </p:val>
                                        </p:tav>
                                      </p:tavLst>
                                    </p:anim>
                                    <p:anim calcmode="lin" valueType="num">
                                      <p:cBhvr>
                                        <p:cTn id="4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2"/>
                                        </p:tgtEl>
                                      </p:cBhvr>
                                    </p:animEffect>
                                  </p:childTnLst>
                                </p:cTn>
                              </p:par>
                              <p:par>
                                <p:cTn id="50" presetID="29"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ppt_x</p:attrName>
                                        </p:attrNameLst>
                                      </p:cBhvr>
                                      <p:tavLst>
                                        <p:tav tm="0">
                                          <p:val>
                                            <p:strVal val="#ppt_x-.2"/>
                                          </p:val>
                                        </p:tav>
                                        <p:tav tm="100000">
                                          <p:val>
                                            <p:strVal val="#ppt_x"/>
                                          </p:val>
                                        </p:tav>
                                      </p:tavLst>
                                    </p:anim>
                                    <p:anim calcmode="lin" valueType="num">
                                      <p:cBhvr>
                                        <p:cTn id="5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8"/>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1000" fill="hold"/>
                                        <p:tgtEl>
                                          <p:spTgt spid="32"/>
                                        </p:tgtEl>
                                        <p:attrNameLst>
                                          <p:attrName>ppt_x</p:attrName>
                                        </p:attrNameLst>
                                      </p:cBhvr>
                                      <p:tavLst>
                                        <p:tav tm="0">
                                          <p:val>
                                            <p:strVal val="#ppt_x-.2"/>
                                          </p:val>
                                        </p:tav>
                                        <p:tav tm="100000">
                                          <p:val>
                                            <p:strVal val="#ppt_x"/>
                                          </p:val>
                                        </p:tav>
                                      </p:tavLst>
                                    </p:anim>
                                    <p:anim calcmode="lin" valueType="num">
                                      <p:cBhvr>
                                        <p:cTn id="58"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2"/>
                                        </p:tgtEl>
                                      </p:cBhvr>
                                    </p:animEffect>
                                  </p:childTnLst>
                                </p:cTn>
                              </p:par>
                              <p:par>
                                <p:cTn id="60" presetID="29"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ppt_x</p:attrName>
                                        </p:attrNameLst>
                                      </p:cBhvr>
                                      <p:tavLst>
                                        <p:tav tm="0">
                                          <p:val>
                                            <p:strVal val="#ppt_x-.2"/>
                                          </p:val>
                                        </p:tav>
                                        <p:tav tm="100000">
                                          <p:val>
                                            <p:strVal val="#ppt_x"/>
                                          </p:val>
                                        </p:tav>
                                      </p:tavLst>
                                    </p:anim>
                                    <p:anim calcmode="lin" valueType="num">
                                      <p:cBhvr>
                                        <p:cTn id="6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3"/>
                                        </p:tgtEl>
                                      </p:cBhvr>
                                    </p:animEffect>
                                  </p:childTnLst>
                                </p:cTn>
                              </p:par>
                              <p:par>
                                <p:cTn id="65" presetID="29"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1000" fill="hold"/>
                                        <p:tgtEl>
                                          <p:spTgt spid="36"/>
                                        </p:tgtEl>
                                        <p:attrNameLst>
                                          <p:attrName>ppt_x</p:attrName>
                                        </p:attrNameLst>
                                      </p:cBhvr>
                                      <p:tavLst>
                                        <p:tav tm="0">
                                          <p:val>
                                            <p:strVal val="#ppt_x-.2"/>
                                          </p:val>
                                        </p:tav>
                                        <p:tav tm="100000">
                                          <p:val>
                                            <p:strVal val="#ppt_x"/>
                                          </p:val>
                                        </p:tav>
                                      </p:tavLst>
                                    </p:anim>
                                    <p:anim calcmode="lin" valueType="num">
                                      <p:cBhvr>
                                        <p:cTn id="68"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6"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barn(inHorizontal)">
                                      <p:cBhvr>
                                        <p:cTn id="74" dur="500"/>
                                        <p:tgtEl>
                                          <p:spTgt spid="5"/>
                                        </p:tgtEl>
                                      </p:cBhvr>
                                    </p:animEffect>
                                  </p:childTnLst>
                                </p:cTn>
                              </p:par>
                            </p:childTnLst>
                          </p:cTn>
                        </p:par>
                        <p:par>
                          <p:cTn id="75" fill="hold">
                            <p:stCondLst>
                              <p:cond delay="500"/>
                            </p:stCondLst>
                            <p:childTnLst>
                              <p:par>
                                <p:cTn id="76" presetID="14" presetClass="entr" presetSubtype="10"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randombar(horizontal)">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nodeType="clickEffect">
                                  <p:stCondLst>
                                    <p:cond delay="0"/>
                                  </p:stCondLst>
                                  <p:childTnLst>
                                    <p:set>
                                      <p:cBhvr>
                                        <p:cTn id="82" dur="1" fill="hold">
                                          <p:stCondLst>
                                            <p:cond delay="0"/>
                                          </p:stCondLst>
                                        </p:cTn>
                                        <p:tgtEl>
                                          <p:spTgt spid="4100"/>
                                        </p:tgtEl>
                                        <p:attrNameLst>
                                          <p:attrName>style.visibility</p:attrName>
                                        </p:attrNameLst>
                                      </p:cBhvr>
                                      <p:to>
                                        <p:strVal val="visible"/>
                                      </p:to>
                                    </p:set>
                                    <p:anim calcmode="lin" valueType="num">
                                      <p:cBhvr>
                                        <p:cTn id="83" dur="1000" fill="hold"/>
                                        <p:tgtEl>
                                          <p:spTgt spid="4100"/>
                                        </p:tgtEl>
                                        <p:attrNameLst>
                                          <p:attrName>ppt_x</p:attrName>
                                        </p:attrNameLst>
                                      </p:cBhvr>
                                      <p:tavLst>
                                        <p:tav tm="0">
                                          <p:val>
                                            <p:strVal val="#ppt_x-.2"/>
                                          </p:val>
                                        </p:tav>
                                        <p:tav tm="100000">
                                          <p:val>
                                            <p:strVal val="#ppt_x"/>
                                          </p:val>
                                        </p:tav>
                                      </p:tavLst>
                                    </p:anim>
                                    <p:anim calcmode="lin" valueType="num">
                                      <p:cBhvr>
                                        <p:cTn id="84"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85" dur="1000"/>
                                        <p:tgtEl>
                                          <p:spTgt spid="4100"/>
                                        </p:tgtEl>
                                      </p:cBhvr>
                                    </p:animEffect>
                                  </p:childTnLst>
                                </p:cTn>
                              </p:par>
                              <p:par>
                                <p:cTn id="86" presetID="29" presetClass="entr" presetSubtype="0" fill="hold" nodeType="with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1000" fill="hold"/>
                                        <p:tgtEl>
                                          <p:spTgt spid="29"/>
                                        </p:tgtEl>
                                        <p:attrNameLst>
                                          <p:attrName>ppt_x</p:attrName>
                                        </p:attrNameLst>
                                      </p:cBhvr>
                                      <p:tavLst>
                                        <p:tav tm="0">
                                          <p:val>
                                            <p:strVal val="#ppt_x-.2"/>
                                          </p:val>
                                        </p:tav>
                                        <p:tav tm="100000">
                                          <p:val>
                                            <p:strVal val="#ppt_x"/>
                                          </p:val>
                                        </p:tav>
                                      </p:tavLst>
                                    </p:anim>
                                    <p:anim calcmode="lin" valueType="num">
                                      <p:cBhvr>
                                        <p:cTn id="89"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9"/>
                                        </p:tgtEl>
                                      </p:cBhvr>
                                    </p:animEffect>
                                  </p:childTnLst>
                                </p:cTn>
                              </p:par>
                              <p:par>
                                <p:cTn id="91" presetID="29" presetClass="entr" presetSubtype="0"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p:cTn id="93" dur="1000" fill="hold"/>
                                        <p:tgtEl>
                                          <p:spTgt spid="28"/>
                                        </p:tgtEl>
                                        <p:attrNameLst>
                                          <p:attrName>ppt_x</p:attrName>
                                        </p:attrNameLst>
                                      </p:cBhvr>
                                      <p:tavLst>
                                        <p:tav tm="0">
                                          <p:val>
                                            <p:strVal val="#ppt_x-.2"/>
                                          </p:val>
                                        </p:tav>
                                        <p:tav tm="100000">
                                          <p:val>
                                            <p:strVal val="#ppt_x"/>
                                          </p:val>
                                        </p:tav>
                                      </p:tavLst>
                                    </p:anim>
                                    <p:anim calcmode="lin" valueType="num">
                                      <p:cBhvr>
                                        <p:cTn id="94"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5" dur="1000"/>
                                        <p:tgtEl>
                                          <p:spTgt spid="28"/>
                                        </p:tgtEl>
                                      </p:cBhvr>
                                    </p:animEffect>
                                  </p:childTnLst>
                                </p:cTn>
                              </p:par>
                              <p:par>
                                <p:cTn id="96" presetID="29" presetClass="entr" presetSubtype="0" fill="hold"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ppt_x</p:attrName>
                                        </p:attrNameLst>
                                      </p:cBhvr>
                                      <p:tavLst>
                                        <p:tav tm="0">
                                          <p:val>
                                            <p:strVal val="#ppt_x-.2"/>
                                          </p:val>
                                        </p:tav>
                                        <p:tav tm="100000">
                                          <p:val>
                                            <p:strVal val="#ppt_x"/>
                                          </p:val>
                                        </p:tav>
                                      </p:tavLst>
                                    </p:anim>
                                    <p:anim calcmode="lin" valueType="num">
                                      <p:cBhvr>
                                        <p:cTn id="99"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38"/>
                                        </p:tgtEl>
                                      </p:cBhvr>
                                    </p:animEffect>
                                  </p:childTnLst>
                                </p:cTn>
                              </p:par>
                              <p:par>
                                <p:cTn id="101" presetID="29" presetClass="entr" presetSubtype="0"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1000" fill="hold"/>
                                        <p:tgtEl>
                                          <p:spTgt spid="23"/>
                                        </p:tgtEl>
                                        <p:attrNameLst>
                                          <p:attrName>ppt_x</p:attrName>
                                        </p:attrNameLst>
                                      </p:cBhvr>
                                      <p:tavLst>
                                        <p:tav tm="0">
                                          <p:val>
                                            <p:strVal val="#ppt_x-.2"/>
                                          </p:val>
                                        </p:tav>
                                        <p:tav tm="100000">
                                          <p:val>
                                            <p:strVal val="#ppt_x"/>
                                          </p:val>
                                        </p:tav>
                                      </p:tavLst>
                                    </p:anim>
                                    <p:anim calcmode="lin" valueType="num">
                                      <p:cBhvr>
                                        <p:cTn id="104"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05" dur="1000"/>
                                        <p:tgtEl>
                                          <p:spTgt spid="23"/>
                                        </p:tgtEl>
                                      </p:cBhvr>
                                    </p:animEffect>
                                  </p:childTnLst>
                                </p:cTn>
                              </p:par>
                              <p:par>
                                <p:cTn id="106" presetID="29" presetClass="entr" presetSubtype="0"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1000" fill="hold"/>
                                        <p:tgtEl>
                                          <p:spTgt spid="34"/>
                                        </p:tgtEl>
                                        <p:attrNameLst>
                                          <p:attrName>ppt_x</p:attrName>
                                        </p:attrNameLst>
                                      </p:cBhvr>
                                      <p:tavLst>
                                        <p:tav tm="0">
                                          <p:val>
                                            <p:strVal val="#ppt_x-.2"/>
                                          </p:val>
                                        </p:tav>
                                        <p:tav tm="100000">
                                          <p:val>
                                            <p:strVal val="#ppt_x"/>
                                          </p:val>
                                        </p:tav>
                                      </p:tavLst>
                                    </p:anim>
                                    <p:anim calcmode="lin" valueType="num">
                                      <p:cBhvr>
                                        <p:cTn id="109"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34"/>
                                        </p:tgtEl>
                                      </p:cBhvr>
                                    </p:animEffect>
                                  </p:childTnLst>
                                </p:cTn>
                              </p:par>
                              <p:par>
                                <p:cTn id="111" presetID="29" presetClass="entr" presetSubtype="0" fill="hold" grpId="0" nodeType="withEffect">
                                  <p:stCondLst>
                                    <p:cond delay="0"/>
                                  </p:stCondLst>
                                  <p:childTnLst>
                                    <p:set>
                                      <p:cBhvr>
                                        <p:cTn id="112" dur="1" fill="hold">
                                          <p:stCondLst>
                                            <p:cond delay="0"/>
                                          </p:stCondLst>
                                        </p:cTn>
                                        <p:tgtEl>
                                          <p:spTgt spid="35"/>
                                        </p:tgtEl>
                                        <p:attrNameLst>
                                          <p:attrName>style.visibility</p:attrName>
                                        </p:attrNameLst>
                                      </p:cBhvr>
                                      <p:to>
                                        <p:strVal val="visible"/>
                                      </p:to>
                                    </p:set>
                                    <p:anim calcmode="lin" valueType="num">
                                      <p:cBhvr>
                                        <p:cTn id="113" dur="1000" fill="hold"/>
                                        <p:tgtEl>
                                          <p:spTgt spid="35"/>
                                        </p:tgtEl>
                                        <p:attrNameLst>
                                          <p:attrName>ppt_x</p:attrName>
                                        </p:attrNameLst>
                                      </p:cBhvr>
                                      <p:tavLst>
                                        <p:tav tm="0">
                                          <p:val>
                                            <p:strVal val="#ppt_x-.2"/>
                                          </p:val>
                                        </p:tav>
                                        <p:tav tm="100000">
                                          <p:val>
                                            <p:strVal val="#ppt_x"/>
                                          </p:val>
                                        </p:tav>
                                      </p:tavLst>
                                    </p:anim>
                                    <p:anim calcmode="lin" valueType="num">
                                      <p:cBhvr>
                                        <p:cTn id="114"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15" dur="1000"/>
                                        <p:tgtEl>
                                          <p:spTgt spid="35"/>
                                        </p:tgtEl>
                                      </p:cBhvr>
                                    </p:animEffect>
                                  </p:childTnLst>
                                </p:cTn>
                              </p:par>
                              <p:par>
                                <p:cTn id="116" presetID="29" presetClass="entr" presetSubtype="0" fill="hold" nodeType="withEffect">
                                  <p:stCondLst>
                                    <p:cond delay="0"/>
                                  </p:stCondLst>
                                  <p:childTnLst>
                                    <p:set>
                                      <p:cBhvr>
                                        <p:cTn id="117" dur="1" fill="hold">
                                          <p:stCondLst>
                                            <p:cond delay="0"/>
                                          </p:stCondLst>
                                        </p:cTn>
                                        <p:tgtEl>
                                          <p:spTgt spid="27"/>
                                        </p:tgtEl>
                                        <p:attrNameLst>
                                          <p:attrName>style.visibility</p:attrName>
                                        </p:attrNameLst>
                                      </p:cBhvr>
                                      <p:to>
                                        <p:strVal val="visible"/>
                                      </p:to>
                                    </p:set>
                                    <p:anim calcmode="lin" valueType="num">
                                      <p:cBhvr>
                                        <p:cTn id="118" dur="1000" fill="hold"/>
                                        <p:tgtEl>
                                          <p:spTgt spid="27"/>
                                        </p:tgtEl>
                                        <p:attrNameLst>
                                          <p:attrName>ppt_x</p:attrName>
                                        </p:attrNameLst>
                                      </p:cBhvr>
                                      <p:tavLst>
                                        <p:tav tm="0">
                                          <p:val>
                                            <p:strVal val="#ppt_x-.2"/>
                                          </p:val>
                                        </p:tav>
                                        <p:tav tm="100000">
                                          <p:val>
                                            <p:strVal val="#ppt_x"/>
                                          </p:val>
                                        </p:tav>
                                      </p:tavLst>
                                    </p:anim>
                                    <p:anim calcmode="lin" valueType="num">
                                      <p:cBhvr>
                                        <p:cTn id="119"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27"/>
                                        </p:tgtEl>
                                      </p:cBhvr>
                                    </p:animEffect>
                                  </p:childTnLst>
                                </p:cTn>
                              </p:par>
                              <p:par>
                                <p:cTn id="121" presetID="29" presetClass="entr" presetSubtype="0" fill="hold" nodeType="with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p:cTn id="123" dur="1000" fill="hold"/>
                                        <p:tgtEl>
                                          <p:spTgt spid="26"/>
                                        </p:tgtEl>
                                        <p:attrNameLst>
                                          <p:attrName>ppt_x</p:attrName>
                                        </p:attrNameLst>
                                      </p:cBhvr>
                                      <p:tavLst>
                                        <p:tav tm="0">
                                          <p:val>
                                            <p:strVal val="#ppt_x-.2"/>
                                          </p:val>
                                        </p:tav>
                                        <p:tav tm="100000">
                                          <p:val>
                                            <p:strVal val="#ppt_x"/>
                                          </p:val>
                                        </p:tav>
                                      </p:tavLst>
                                    </p:anim>
                                    <p:anim calcmode="lin" valueType="num">
                                      <p:cBhvr>
                                        <p:cTn id="124"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26"/>
                                        </p:tgtEl>
                                      </p:cBhvr>
                                    </p:animEffect>
                                  </p:childTnLst>
                                </p:cTn>
                              </p:par>
                              <p:par>
                                <p:cTn id="126" presetID="29" presetClass="entr" presetSubtype="0" fill="hold"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1000" fill="hold"/>
                                        <p:tgtEl>
                                          <p:spTgt spid="37"/>
                                        </p:tgtEl>
                                        <p:attrNameLst>
                                          <p:attrName>ppt_x</p:attrName>
                                        </p:attrNameLst>
                                      </p:cBhvr>
                                      <p:tavLst>
                                        <p:tav tm="0">
                                          <p:val>
                                            <p:strVal val="#ppt_x-.2"/>
                                          </p:val>
                                        </p:tav>
                                        <p:tav tm="100000">
                                          <p:val>
                                            <p:strVal val="#ppt_x"/>
                                          </p:val>
                                        </p:tav>
                                      </p:tavLst>
                                    </p:anim>
                                    <p:anim calcmode="lin" valueType="num">
                                      <p:cBhvr>
                                        <p:cTn id="129"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30" dur="1000"/>
                                        <p:tgtEl>
                                          <p:spTgt spid="37"/>
                                        </p:tgtEl>
                                      </p:cBhvr>
                                    </p:animEffect>
                                  </p:childTnLst>
                                </p:cTn>
                              </p:par>
                              <p:par>
                                <p:cTn id="131" presetID="29" presetClass="entr" presetSubtype="0"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ppt_x</p:attrName>
                                        </p:attrNameLst>
                                      </p:cBhvr>
                                      <p:tavLst>
                                        <p:tav tm="0">
                                          <p:val>
                                            <p:strVal val="#ppt_x-.2"/>
                                          </p:val>
                                        </p:tav>
                                        <p:tav tm="100000">
                                          <p:val>
                                            <p:strVal val="#ppt_x"/>
                                          </p:val>
                                        </p:tav>
                                      </p:tavLst>
                                    </p:anim>
                                    <p:anim calcmode="lin" valueType="num">
                                      <p:cBhvr>
                                        <p:cTn id="134"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33"/>
                                        </p:tgtEl>
                                      </p:cBhvr>
                                    </p:animEffect>
                                  </p:childTnLst>
                                </p:cTn>
                              </p:par>
                              <p:par>
                                <p:cTn id="136" presetID="29" presetClass="entr" presetSubtype="0" fill="hold" nodeType="withEffect">
                                  <p:stCondLst>
                                    <p:cond delay="0"/>
                                  </p:stCondLst>
                                  <p:childTnLst>
                                    <p:set>
                                      <p:cBhvr>
                                        <p:cTn id="137" dur="1" fill="hold">
                                          <p:stCondLst>
                                            <p:cond delay="0"/>
                                          </p:stCondLst>
                                        </p:cTn>
                                        <p:tgtEl>
                                          <p:spTgt spid="19"/>
                                        </p:tgtEl>
                                        <p:attrNameLst>
                                          <p:attrName>style.visibility</p:attrName>
                                        </p:attrNameLst>
                                      </p:cBhvr>
                                      <p:to>
                                        <p:strVal val="visible"/>
                                      </p:to>
                                    </p:set>
                                    <p:anim calcmode="lin" valueType="num">
                                      <p:cBhvr>
                                        <p:cTn id="138" dur="1000" fill="hold"/>
                                        <p:tgtEl>
                                          <p:spTgt spid="19"/>
                                        </p:tgtEl>
                                        <p:attrNameLst>
                                          <p:attrName>ppt_x</p:attrName>
                                        </p:attrNameLst>
                                      </p:cBhvr>
                                      <p:tavLst>
                                        <p:tav tm="0">
                                          <p:val>
                                            <p:strVal val="#ppt_x-.2"/>
                                          </p:val>
                                        </p:tav>
                                        <p:tav tm="100000">
                                          <p:val>
                                            <p:strVal val="#ppt_x"/>
                                          </p:val>
                                        </p:tav>
                                      </p:tavLst>
                                    </p:anim>
                                    <p:anim calcmode="lin" valueType="num">
                                      <p:cBhvr>
                                        <p:cTn id="13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19"/>
                                        </p:tgtEl>
                                      </p:cBhvr>
                                    </p:animEffect>
                                  </p:childTnLst>
                                </p:cTn>
                              </p:par>
                              <p:par>
                                <p:cTn id="141" presetID="29" presetClass="entr" presetSubtype="0" fill="hold" nodeType="withEffect">
                                  <p:stCondLst>
                                    <p:cond delay="0"/>
                                  </p:stCondLst>
                                  <p:childTnLst>
                                    <p:set>
                                      <p:cBhvr>
                                        <p:cTn id="142" dur="1" fill="hold">
                                          <p:stCondLst>
                                            <p:cond delay="0"/>
                                          </p:stCondLst>
                                        </p:cTn>
                                        <p:tgtEl>
                                          <p:spTgt spid="25"/>
                                        </p:tgtEl>
                                        <p:attrNameLst>
                                          <p:attrName>style.visibility</p:attrName>
                                        </p:attrNameLst>
                                      </p:cBhvr>
                                      <p:to>
                                        <p:strVal val="visible"/>
                                      </p:to>
                                    </p:set>
                                    <p:anim calcmode="lin" valueType="num">
                                      <p:cBhvr>
                                        <p:cTn id="143" dur="1000" fill="hold"/>
                                        <p:tgtEl>
                                          <p:spTgt spid="25"/>
                                        </p:tgtEl>
                                        <p:attrNameLst>
                                          <p:attrName>ppt_x</p:attrName>
                                        </p:attrNameLst>
                                      </p:cBhvr>
                                      <p:tavLst>
                                        <p:tav tm="0">
                                          <p:val>
                                            <p:strVal val="#ppt_x-.2"/>
                                          </p:val>
                                        </p:tav>
                                        <p:tav tm="100000">
                                          <p:val>
                                            <p:strVal val="#ppt_x"/>
                                          </p:val>
                                        </p:tav>
                                      </p:tavLst>
                                    </p:anim>
                                    <p:anim calcmode="lin" valueType="num">
                                      <p:cBhvr>
                                        <p:cTn id="144"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45" dur="1000"/>
                                        <p:tgtEl>
                                          <p:spTgt spid="25"/>
                                        </p:tgtEl>
                                      </p:cBhvr>
                                    </p:animEffect>
                                  </p:childTnLst>
                                </p:cTn>
                              </p:par>
                            </p:childTnLst>
                          </p:cTn>
                        </p:par>
                      </p:childTnLst>
                    </p:cTn>
                  </p:par>
                  <p:par>
                    <p:cTn id="146" fill="hold">
                      <p:stCondLst>
                        <p:cond delay="indefinite"/>
                      </p:stCondLst>
                      <p:childTnLst>
                        <p:par>
                          <p:cTn id="147" fill="hold">
                            <p:stCondLst>
                              <p:cond delay="0"/>
                            </p:stCondLst>
                            <p:childTnLst>
                              <p:par>
                                <p:cTn id="148" presetID="16" presetClass="entr" presetSubtype="26" fill="hold" grpId="0" nodeType="clickEffect">
                                  <p:stCondLst>
                                    <p:cond delay="0"/>
                                  </p:stCondLst>
                                  <p:childTnLst>
                                    <p:set>
                                      <p:cBhvr>
                                        <p:cTn id="149" dur="1" fill="hold">
                                          <p:stCondLst>
                                            <p:cond delay="0"/>
                                          </p:stCondLst>
                                        </p:cTn>
                                        <p:tgtEl>
                                          <p:spTgt spid="6"/>
                                        </p:tgtEl>
                                        <p:attrNameLst>
                                          <p:attrName>style.visibility</p:attrName>
                                        </p:attrNameLst>
                                      </p:cBhvr>
                                      <p:to>
                                        <p:strVal val="visible"/>
                                      </p:to>
                                    </p:set>
                                    <p:animEffect transition="in" filter="barn(inHorizontal)">
                                      <p:cBhvr>
                                        <p:cTn id="150" dur="500"/>
                                        <p:tgtEl>
                                          <p:spTgt spid="6"/>
                                        </p:tgtEl>
                                      </p:cBhvr>
                                    </p:animEffect>
                                  </p:childTnLst>
                                </p:cTn>
                              </p:par>
                            </p:childTnLst>
                          </p:cTn>
                        </p:par>
                        <p:par>
                          <p:cTn id="151" fill="hold">
                            <p:stCondLst>
                              <p:cond delay="500"/>
                            </p:stCondLst>
                            <p:childTnLst>
                              <p:par>
                                <p:cTn id="152" presetID="14" presetClass="entr" presetSubtype="10" fill="hold" grpId="0" nodeType="afterEffect">
                                  <p:stCondLst>
                                    <p:cond delay="0"/>
                                  </p:stCondLst>
                                  <p:childTnLst>
                                    <p:set>
                                      <p:cBhvr>
                                        <p:cTn id="153" dur="1" fill="hold">
                                          <p:stCondLst>
                                            <p:cond delay="0"/>
                                          </p:stCondLst>
                                        </p:cTn>
                                        <p:tgtEl>
                                          <p:spTgt spid="8"/>
                                        </p:tgtEl>
                                        <p:attrNameLst>
                                          <p:attrName>style.visibility</p:attrName>
                                        </p:attrNameLst>
                                      </p:cBhvr>
                                      <p:to>
                                        <p:strVal val="visible"/>
                                      </p:to>
                                    </p:set>
                                    <p:animEffect transition="in" filter="randombar(horizontal)">
                                      <p:cBhvr>
                                        <p:cTn id="1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30" grpId="0"/>
      <p:bldP spid="31" grpId="0"/>
      <p:bldP spid="32" grpId="0"/>
      <p:bldP spid="33"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480" y="681022"/>
            <a:ext cx="8940800" cy="533400"/>
          </a:xfrm>
        </p:spPr>
        <p:txBody>
          <a:bodyPr/>
          <a:lstStyle/>
          <a:p>
            <a:r>
              <a:rPr lang="en-GB" dirty="0"/>
              <a:t>Keys and Digital Signatures</a:t>
            </a:r>
            <a:endParaRPr lang="en-IN" dirty="0"/>
          </a:p>
        </p:txBody>
      </p:sp>
      <p:sp>
        <p:nvSpPr>
          <p:cNvPr id="3" name="Content Placeholder 2"/>
          <p:cNvSpPr>
            <a:spLocks noGrp="1"/>
          </p:cNvSpPr>
          <p:nvPr>
            <p:ph idx="1"/>
          </p:nvPr>
        </p:nvSpPr>
        <p:spPr>
          <a:xfrm>
            <a:off x="609601" y="1685948"/>
            <a:ext cx="10962217" cy="5029200"/>
          </a:xfrm>
        </p:spPr>
        <p:txBody>
          <a:bodyPr/>
          <a:lstStyle/>
          <a:p>
            <a:pPr>
              <a:lnSpc>
                <a:spcPct val="120000"/>
              </a:lnSpc>
            </a:pPr>
            <a:r>
              <a:rPr lang="en-US" dirty="0"/>
              <a:t>The signer uses his/her </a:t>
            </a:r>
            <a:r>
              <a:rPr lang="en-US" b="1" i="1" dirty="0">
                <a:solidFill>
                  <a:srgbClr val="FF0000"/>
                </a:solidFill>
              </a:rPr>
              <a:t>Private key  </a:t>
            </a:r>
          </a:p>
          <a:p>
            <a:pPr lvl="1">
              <a:lnSpc>
                <a:spcPct val="120000"/>
              </a:lnSpc>
            </a:pPr>
            <a:r>
              <a:rPr lang="en-US" b="1" i="1" dirty="0">
                <a:solidFill>
                  <a:schemeClr val="tx1"/>
                </a:solidFill>
              </a:rPr>
              <a:t>T</a:t>
            </a:r>
            <a:r>
              <a:rPr lang="en-US" dirty="0"/>
              <a:t>o </a:t>
            </a:r>
            <a:r>
              <a:rPr lang="en-US" b="1" i="1" dirty="0">
                <a:solidFill>
                  <a:schemeClr val="accent6">
                    <a:lumMod val="75000"/>
                  </a:schemeClr>
                </a:solidFill>
              </a:rPr>
              <a:t>digitally sign </a:t>
            </a:r>
            <a:r>
              <a:rPr lang="en-US" dirty="0"/>
              <a:t>an electronic document</a:t>
            </a:r>
          </a:p>
          <a:p>
            <a:pPr lvl="1">
              <a:lnSpc>
                <a:spcPct val="120000"/>
              </a:lnSpc>
            </a:pPr>
            <a:endParaRPr lang="en-US" b="1" i="1" dirty="0">
              <a:solidFill>
                <a:srgbClr val="FF0000"/>
              </a:solidFill>
            </a:endParaRPr>
          </a:p>
          <a:p>
            <a:pPr marL="457200" lvl="1" indent="0">
              <a:lnSpc>
                <a:spcPct val="120000"/>
              </a:lnSpc>
              <a:buNone/>
            </a:pPr>
            <a:endParaRPr lang="en-US" b="1" i="1" dirty="0">
              <a:solidFill>
                <a:srgbClr val="FF0000"/>
              </a:solidFill>
            </a:endParaRPr>
          </a:p>
          <a:p>
            <a:pPr>
              <a:lnSpc>
                <a:spcPct val="120000"/>
              </a:lnSpc>
            </a:pPr>
            <a:r>
              <a:rPr lang="en-US" dirty="0"/>
              <a:t>The verifier uses the signer’s </a:t>
            </a:r>
            <a:r>
              <a:rPr lang="en-US" b="1" i="1" dirty="0">
                <a:solidFill>
                  <a:srgbClr val="006600"/>
                </a:solidFill>
              </a:rPr>
              <a:t>Public key</a:t>
            </a:r>
          </a:p>
          <a:p>
            <a:pPr lvl="1">
              <a:lnSpc>
                <a:spcPct val="120000"/>
              </a:lnSpc>
            </a:pPr>
            <a:r>
              <a:rPr lang="en-US" dirty="0"/>
              <a:t>To </a:t>
            </a:r>
            <a:r>
              <a:rPr lang="en-US" b="1" i="1" dirty="0">
                <a:solidFill>
                  <a:schemeClr val="accent6">
                    <a:lumMod val="75000"/>
                  </a:schemeClr>
                </a:solidFill>
              </a:rPr>
              <a:t>verify</a:t>
            </a:r>
            <a:r>
              <a:rPr lang="en-US" b="1" i="1" dirty="0"/>
              <a:t> </a:t>
            </a:r>
            <a:r>
              <a:rPr lang="en-US" dirty="0"/>
              <a:t>a digital signature</a:t>
            </a:r>
            <a:endParaRPr lang="en-US" b="1" i="1" dirty="0">
              <a:solidFill>
                <a:srgbClr val="006600"/>
              </a:solidFill>
            </a:endParaRPr>
          </a:p>
          <a:p>
            <a:endParaRPr lang="en-IN" dirty="0"/>
          </a:p>
        </p:txBody>
      </p:sp>
      <p:pic>
        <p:nvPicPr>
          <p:cNvPr id="4" name="Picture 2" descr="C:\Users\Ranjana\Downloads\key-49-512.png">
            <a:extLst>
              <a:ext uri="{FF2B5EF4-FFF2-40B4-BE49-F238E27FC236}">
                <a16:creationId xmlns:a16="http://schemas.microsoft.com/office/drawing/2014/main" id="{CD4A8364-22AE-04FA-0D38-CBFFA2C2A2E3}"/>
              </a:ext>
            </a:extLst>
          </p:cNvPr>
          <p:cNvPicPr>
            <a:picLocks noChangeAspect="1" noChangeArrowheads="1"/>
          </p:cNvPicPr>
          <p:nvPr/>
        </p:nvPicPr>
        <p:blipFill>
          <a:blip r:embed="rId2"/>
          <a:srcRect/>
          <a:stretch>
            <a:fillRect/>
          </a:stretch>
        </p:blipFill>
        <p:spPr bwMode="auto">
          <a:xfrm>
            <a:off x="7464152" y="4391028"/>
            <a:ext cx="1785950" cy="1785950"/>
          </a:xfrm>
          <a:prstGeom prst="rect">
            <a:avLst/>
          </a:prstGeom>
          <a:noFill/>
        </p:spPr>
      </p:pic>
      <p:pic>
        <p:nvPicPr>
          <p:cNvPr id="5" name="Picture 3" descr="C:\Users\Ranjana\Downloads\key-80-512.png">
            <a:extLst>
              <a:ext uri="{FF2B5EF4-FFF2-40B4-BE49-F238E27FC236}">
                <a16:creationId xmlns:a16="http://schemas.microsoft.com/office/drawing/2014/main" id="{B29F0B01-5C85-8C46-DF2C-3C0863FB9780}"/>
              </a:ext>
            </a:extLst>
          </p:cNvPr>
          <p:cNvPicPr>
            <a:picLocks noChangeAspect="1" noChangeArrowheads="1"/>
          </p:cNvPicPr>
          <p:nvPr/>
        </p:nvPicPr>
        <p:blipFill>
          <a:blip r:embed="rId3"/>
          <a:srcRect/>
          <a:stretch>
            <a:fillRect/>
          </a:stretch>
        </p:blipFill>
        <p:spPr bwMode="auto">
          <a:xfrm flipH="1">
            <a:off x="7691679" y="1843100"/>
            <a:ext cx="1585900" cy="1585900"/>
          </a:xfrm>
          <a:prstGeom prst="rect">
            <a:avLst/>
          </a:prstGeom>
          <a:noFill/>
        </p:spPr>
      </p:pic>
    </p:spTree>
    <p:extLst>
      <p:ext uri="{BB962C8B-B14F-4D97-AF65-F5344CB8AC3E}">
        <p14:creationId xmlns:p14="http://schemas.microsoft.com/office/powerpoint/2010/main" val="135413262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par>
                          <p:cTn id="15" fill="hold">
                            <p:stCondLst>
                              <p:cond delay="500"/>
                            </p:stCondLst>
                            <p:childTnLst>
                              <p:par>
                                <p:cTn id="16" presetID="18" presetClass="entr" presetSubtype="1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3647728" y="836712"/>
            <a:ext cx="4368800" cy="560388"/>
          </a:xfrm>
          <a:ln/>
        </p:spPr>
        <p:txBody>
          <a:bodyPr vert="horz" wrap="square" lIns="0" tIns="0" rIns="0" bIns="0" numCol="1" anchor="ctr" anchorCtr="0" compatLnSpc="1">
            <a:prstTxWarp prst="textNoShape">
              <a:avLst/>
            </a:prstTxWarp>
            <a:spAutoFit/>
          </a:bodyPr>
          <a:lstStyle/>
          <a:p>
            <a:pP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t>        Hash Function</a:t>
            </a:r>
          </a:p>
        </p:txBody>
      </p:sp>
      <p:sp>
        <p:nvSpPr>
          <p:cNvPr id="777219" name="Rectangle 3"/>
          <p:cNvSpPr>
            <a:spLocks noGrp="1" noChangeArrowheads="1"/>
          </p:cNvSpPr>
          <p:nvPr>
            <p:ph idx="1"/>
          </p:nvPr>
        </p:nvSpPr>
        <p:spPr>
          <a:xfrm>
            <a:off x="695400" y="1655764"/>
            <a:ext cx="10945216" cy="3491212"/>
          </a:xfrm>
          <a:ln/>
        </p:spPr>
        <p:txBody>
          <a:bodyPr vert="horz" wrap="square" lIns="0" tIns="0" rIns="0" bIns="0" numCol="1" anchor="t" anchorCtr="0" compatLnSpc="1">
            <a:prstTxWarp prst="textNoShape">
              <a:avLst/>
            </a:prstTxWarp>
            <a:spAutoFit/>
          </a:bodyPr>
          <a:lstStyle/>
          <a:p>
            <a:pPr marL="357188" indent="-357188" algn="just">
              <a:lnSpc>
                <a:spcPct val="102000"/>
              </a:lnSpc>
              <a:spcBef>
                <a:spcPts val="700"/>
              </a:spcBef>
              <a:buFont typeface="Garamond" pitchFamily="18" charset="0"/>
              <a:buChar char="•"/>
              <a:tabLst>
                <a:tab pos="476250" algn="l"/>
                <a:tab pos="933450" algn="l"/>
                <a:tab pos="1390650" algn="l"/>
                <a:tab pos="1847850" algn="l"/>
                <a:tab pos="2305050" algn="l"/>
                <a:tab pos="2762250" algn="l"/>
                <a:tab pos="3219450" algn="l"/>
                <a:tab pos="3676650" algn="l"/>
                <a:tab pos="4133850" algn="l"/>
                <a:tab pos="4591050" algn="l"/>
                <a:tab pos="5048250" algn="l"/>
                <a:tab pos="5505450" algn="l"/>
                <a:tab pos="5962650" algn="l"/>
                <a:tab pos="6419850" algn="l"/>
                <a:tab pos="6877050" algn="l"/>
                <a:tab pos="7334250" algn="l"/>
                <a:tab pos="7791450" algn="l"/>
                <a:tab pos="8248650" algn="l"/>
                <a:tab pos="8705850" algn="l"/>
                <a:tab pos="9163050" algn="l"/>
              </a:tabLst>
            </a:pPr>
            <a:r>
              <a:rPr lang="en-GB" sz="2600" dirty="0"/>
              <a:t> </a:t>
            </a:r>
            <a:r>
              <a:rPr lang="en-GB" sz="2900" dirty="0"/>
              <a:t>A hash function is a cryptographic mechanism that operates as </a:t>
            </a:r>
            <a:r>
              <a:rPr lang="en-GB" sz="2900" b="1" dirty="0"/>
              <a:t>one-way</a:t>
            </a:r>
            <a:r>
              <a:rPr lang="en-GB" sz="2900" dirty="0"/>
              <a:t> function</a:t>
            </a:r>
            <a:r>
              <a:rPr lang="en-GB" sz="2600" dirty="0"/>
              <a:t> </a:t>
            </a:r>
          </a:p>
          <a:p>
            <a:pPr marL="798513" lvl="1" indent="-298450" algn="just">
              <a:lnSpc>
                <a:spcPct val="102000"/>
              </a:lnSpc>
              <a:buSzPct val="45000"/>
              <a:buFont typeface="Wingdings" pitchFamily="2" charset="2"/>
              <a:buChar char="Ø"/>
              <a:tabLst>
                <a:tab pos="476250" algn="l"/>
                <a:tab pos="933450" algn="l"/>
                <a:tab pos="1390650" algn="l"/>
                <a:tab pos="1847850" algn="l"/>
                <a:tab pos="2305050" algn="l"/>
                <a:tab pos="2762250" algn="l"/>
                <a:tab pos="3219450" algn="l"/>
                <a:tab pos="3676650" algn="l"/>
                <a:tab pos="4133850" algn="l"/>
                <a:tab pos="4591050" algn="l"/>
                <a:tab pos="5048250" algn="l"/>
                <a:tab pos="5505450" algn="l"/>
                <a:tab pos="5962650" algn="l"/>
                <a:tab pos="6419850" algn="l"/>
                <a:tab pos="6877050" algn="l"/>
                <a:tab pos="7334250" algn="l"/>
                <a:tab pos="7791450" algn="l"/>
                <a:tab pos="8248650" algn="l"/>
                <a:tab pos="8705850" algn="l"/>
                <a:tab pos="9163050" algn="l"/>
              </a:tabLst>
            </a:pPr>
            <a:r>
              <a:rPr lang="en-GB" dirty="0"/>
              <a:t>Creates a digital representation or "fingerprint“ (Message Digest)</a:t>
            </a:r>
          </a:p>
          <a:p>
            <a:pPr marL="798513" lvl="1" indent="-298450" algn="just">
              <a:lnSpc>
                <a:spcPct val="102000"/>
              </a:lnSpc>
              <a:buSzPct val="45000"/>
              <a:buFont typeface="Wingdings" pitchFamily="2" charset="2"/>
              <a:buChar char="Ø"/>
              <a:tabLst>
                <a:tab pos="476250" algn="l"/>
                <a:tab pos="933450" algn="l"/>
                <a:tab pos="1390650" algn="l"/>
                <a:tab pos="1847850" algn="l"/>
                <a:tab pos="2305050" algn="l"/>
                <a:tab pos="2762250" algn="l"/>
                <a:tab pos="3219450" algn="l"/>
                <a:tab pos="3676650" algn="l"/>
                <a:tab pos="4133850" algn="l"/>
                <a:tab pos="4591050" algn="l"/>
                <a:tab pos="5048250" algn="l"/>
                <a:tab pos="5505450" algn="l"/>
                <a:tab pos="5962650" algn="l"/>
                <a:tab pos="6419850" algn="l"/>
                <a:tab pos="6877050" algn="l"/>
                <a:tab pos="7334250" algn="l"/>
                <a:tab pos="7791450" algn="l"/>
                <a:tab pos="8248650" algn="l"/>
                <a:tab pos="8705850" algn="l"/>
                <a:tab pos="9163050" algn="l"/>
              </a:tabLst>
            </a:pPr>
            <a:r>
              <a:rPr lang="en-GB" b="1" dirty="0"/>
              <a:t>Fixed size output</a:t>
            </a:r>
          </a:p>
          <a:p>
            <a:pPr marL="798513" lvl="1" indent="-298450" algn="just">
              <a:lnSpc>
                <a:spcPct val="102000"/>
              </a:lnSpc>
              <a:buSzPct val="45000"/>
              <a:buFont typeface="Wingdings" pitchFamily="2" charset="2"/>
              <a:buChar char="Ø"/>
              <a:tabLst>
                <a:tab pos="476250" algn="l"/>
                <a:tab pos="933450" algn="l"/>
                <a:tab pos="1390650" algn="l"/>
                <a:tab pos="1847850" algn="l"/>
                <a:tab pos="2305050" algn="l"/>
                <a:tab pos="2762250" algn="l"/>
                <a:tab pos="3219450" algn="l"/>
                <a:tab pos="3676650" algn="l"/>
                <a:tab pos="4133850" algn="l"/>
                <a:tab pos="4591050" algn="l"/>
                <a:tab pos="5048250" algn="l"/>
                <a:tab pos="5505450" algn="l"/>
                <a:tab pos="5962650" algn="l"/>
                <a:tab pos="6419850" algn="l"/>
                <a:tab pos="6877050" algn="l"/>
                <a:tab pos="7334250" algn="l"/>
                <a:tab pos="7791450" algn="l"/>
                <a:tab pos="8248650" algn="l"/>
                <a:tab pos="8705850" algn="l"/>
                <a:tab pos="9163050" algn="l"/>
              </a:tabLst>
            </a:pPr>
            <a:r>
              <a:rPr lang="en-GB" dirty="0"/>
              <a:t>Change to a message produces different digest</a:t>
            </a:r>
          </a:p>
          <a:p>
            <a:pPr marL="798513" lvl="1" indent="-298450" algn="just">
              <a:lnSpc>
                <a:spcPct val="102000"/>
              </a:lnSpc>
              <a:spcBef>
                <a:spcPts val="625"/>
              </a:spcBef>
              <a:buSzPct val="45000"/>
              <a:buFont typeface="Wingdings" pitchFamily="2" charset="2"/>
              <a:buChar char="Ø"/>
              <a:tabLst>
                <a:tab pos="476250" algn="l"/>
                <a:tab pos="933450" algn="l"/>
                <a:tab pos="1390650" algn="l"/>
                <a:tab pos="1847850" algn="l"/>
                <a:tab pos="2305050" algn="l"/>
                <a:tab pos="2762250" algn="l"/>
                <a:tab pos="3219450" algn="l"/>
                <a:tab pos="3676650" algn="l"/>
                <a:tab pos="4133850" algn="l"/>
                <a:tab pos="4591050" algn="l"/>
                <a:tab pos="5048250" algn="l"/>
                <a:tab pos="5505450" algn="l"/>
                <a:tab pos="5962650" algn="l"/>
                <a:tab pos="6419850" algn="l"/>
                <a:tab pos="6877050" algn="l"/>
                <a:tab pos="7334250" algn="l"/>
                <a:tab pos="7791450" algn="l"/>
                <a:tab pos="8248650" algn="l"/>
                <a:tab pos="8705850" algn="l"/>
                <a:tab pos="9163050" algn="l"/>
              </a:tabLst>
            </a:pPr>
            <a:endParaRPr lang="en-GB" dirty="0"/>
          </a:p>
          <a:p>
            <a:pPr marL="798513" lvl="1" indent="-298450" algn="just">
              <a:lnSpc>
                <a:spcPct val="102000"/>
              </a:lnSpc>
              <a:spcBef>
                <a:spcPts val="625"/>
              </a:spcBef>
              <a:buNone/>
              <a:tabLst>
                <a:tab pos="476250" algn="l"/>
                <a:tab pos="933450" algn="l"/>
                <a:tab pos="1390650" algn="l"/>
                <a:tab pos="1847850" algn="l"/>
                <a:tab pos="2305050" algn="l"/>
                <a:tab pos="2762250" algn="l"/>
                <a:tab pos="3219450" algn="l"/>
                <a:tab pos="3676650" algn="l"/>
                <a:tab pos="4133850" algn="l"/>
                <a:tab pos="4591050" algn="l"/>
                <a:tab pos="5048250" algn="l"/>
                <a:tab pos="5505450" algn="l"/>
                <a:tab pos="5962650" algn="l"/>
                <a:tab pos="6419850" algn="l"/>
                <a:tab pos="6877050" algn="l"/>
                <a:tab pos="7334250" algn="l"/>
                <a:tab pos="7791450" algn="l"/>
                <a:tab pos="8248650" algn="l"/>
                <a:tab pos="8705850" algn="l"/>
                <a:tab pos="9163050" algn="l"/>
              </a:tabLst>
            </a:pPr>
            <a:r>
              <a:rPr lang="en-GB" sz="2600" dirty="0"/>
              <a:t>Examples : MD5 , Secure Hashing Algorithm (SHA)</a:t>
            </a:r>
          </a:p>
        </p:txBody>
      </p:sp>
      <p:sp>
        <p:nvSpPr>
          <p:cNvPr id="5" name="Slide Number Placeholder 3"/>
          <p:cNvSpPr>
            <a:spLocks noGrp="1"/>
          </p:cNvSpPr>
          <p:nvPr>
            <p:ph type="sldNum" idx="10"/>
          </p:nvPr>
        </p:nvSpPr>
        <p:spPr/>
        <p:txBody>
          <a:bodyPr/>
          <a:lstStyle/>
          <a:p>
            <a:fld id="{59231FBA-6850-42C0-B1EC-57C0636B91A7}" type="slidenum">
              <a:rPr lang="en-GB"/>
              <a:pPr/>
              <a:t>26</a:t>
            </a:fld>
            <a:endParaRPr lang="en-GB"/>
          </a:p>
        </p:txBody>
      </p:sp>
      <p:sp>
        <p:nvSpPr>
          <p:cNvPr id="777220" name="Text Box 4"/>
          <p:cNvSpPr txBox="1">
            <a:spLocks noChangeArrowheads="1"/>
          </p:cNvSpPr>
          <p:nvPr/>
        </p:nvSpPr>
        <p:spPr bwMode="auto">
          <a:xfrm>
            <a:off x="10233025" y="6526214"/>
            <a:ext cx="387350" cy="331787"/>
          </a:xfrm>
          <a:prstGeom prst="rect">
            <a:avLst/>
          </a:prstGeom>
          <a:noFill/>
          <a:ln w="9525">
            <a:noFill/>
            <a:round/>
            <a:headEnd/>
            <a:tailEnd/>
          </a:ln>
          <a:effectLst/>
        </p:spPr>
        <p:txBody>
          <a:bodyPr wrap="none" lIns="81720" tIns="40680" rIns="81720" bIns="40680">
            <a:spAutoFit/>
          </a:bodyPr>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E900B02-9AC2-4F94-A3FB-CAB64C93BB2F}" type="slidenum">
              <a:rPr lang="en-GB" sz="1600">
                <a:solidFill>
                  <a:srgbClr val="000000"/>
                </a:solidFill>
                <a:latin typeface="Luxi Sans" charset="0"/>
              </a:rPr>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26</a:t>
            </a:fld>
            <a:endParaRPr lang="en-GB" sz="1600">
              <a:solidFill>
                <a:srgbClr val="000000"/>
              </a:solidFill>
              <a:latin typeface="Luxi Sans"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77219">
                                            <p:txEl>
                                              <p:pRg st="1" end="1"/>
                                            </p:txEl>
                                          </p:spTgt>
                                        </p:tgtEl>
                                        <p:attrNameLst>
                                          <p:attrName>style.visibility</p:attrName>
                                        </p:attrNameLst>
                                      </p:cBhvr>
                                      <p:to>
                                        <p:strVal val="visible"/>
                                      </p:to>
                                    </p:set>
                                    <p:animEffect transition="in" filter="blinds(horizontal)">
                                      <p:cBhvr>
                                        <p:cTn id="7" dur="500"/>
                                        <p:tgtEl>
                                          <p:spTgt spid="777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77219">
                                            <p:txEl>
                                              <p:pRg st="2" end="2"/>
                                            </p:txEl>
                                          </p:spTgt>
                                        </p:tgtEl>
                                        <p:attrNameLst>
                                          <p:attrName>style.visibility</p:attrName>
                                        </p:attrNameLst>
                                      </p:cBhvr>
                                      <p:to>
                                        <p:strVal val="visible"/>
                                      </p:to>
                                    </p:set>
                                    <p:animEffect transition="in" filter="blinds(horizontal)">
                                      <p:cBhvr>
                                        <p:cTn id="12" dur="500"/>
                                        <p:tgtEl>
                                          <p:spTgt spid="777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77219">
                                            <p:txEl>
                                              <p:pRg st="3" end="3"/>
                                            </p:txEl>
                                          </p:spTgt>
                                        </p:tgtEl>
                                        <p:attrNameLst>
                                          <p:attrName>style.visibility</p:attrName>
                                        </p:attrNameLst>
                                      </p:cBhvr>
                                      <p:to>
                                        <p:strVal val="visible"/>
                                      </p:to>
                                    </p:set>
                                    <p:animEffect transition="in" filter="blinds(horizontal)">
                                      <p:cBhvr>
                                        <p:cTn id="17" dur="500"/>
                                        <p:tgtEl>
                                          <p:spTgt spid="777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77219">
                                            <p:txEl>
                                              <p:pRg st="5" end="5"/>
                                            </p:txEl>
                                          </p:spTgt>
                                        </p:tgtEl>
                                        <p:attrNameLst>
                                          <p:attrName>style.visibility</p:attrName>
                                        </p:attrNameLst>
                                      </p:cBhvr>
                                      <p:to>
                                        <p:strVal val="visible"/>
                                      </p:to>
                                    </p:set>
                                    <p:animEffect transition="in" filter="blinds(horizontal)">
                                      <p:cBhvr>
                                        <p:cTn id="22" dur="500"/>
                                        <p:tgtEl>
                                          <p:spTgt spid="777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2590800" y="478264"/>
            <a:ext cx="6781800" cy="644857"/>
          </a:xfrm>
          <a:ln/>
        </p:spPr>
        <p:txBody>
          <a:bodyPr vert="horz" wrap="square" lIns="0" tIns="0" rIns="0" bIns="0" numCol="1" anchor="ctr" anchorCtr="0" compatLnSpc="1">
            <a:prstTxWarp prst="textNoShape">
              <a:avLst/>
            </a:prstTxWarp>
            <a:spAutoFit/>
          </a:bodyPr>
          <a:lstStyle/>
          <a:p>
            <a:pPr algn="ctr">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         </a:t>
            </a:r>
            <a:r>
              <a:rPr lang="en-GB" b="1" dirty="0"/>
              <a:t>Hash - Example</a:t>
            </a:r>
          </a:p>
        </p:txBody>
      </p:sp>
      <p:sp>
        <p:nvSpPr>
          <p:cNvPr id="47" name="Slide Number Placeholder 2"/>
          <p:cNvSpPr>
            <a:spLocks noGrp="1"/>
          </p:cNvSpPr>
          <p:nvPr>
            <p:ph type="sldNum" idx="10"/>
          </p:nvPr>
        </p:nvSpPr>
        <p:spPr/>
        <p:txBody>
          <a:bodyPr/>
          <a:lstStyle/>
          <a:p>
            <a:fld id="{F1A85E88-4424-4181-86F0-2C10FA6048F2}" type="slidenum">
              <a:rPr lang="en-GB"/>
              <a:pPr/>
              <a:t>27</a:t>
            </a:fld>
            <a:endParaRPr lang="en-GB"/>
          </a:p>
        </p:txBody>
      </p:sp>
      <p:sp>
        <p:nvSpPr>
          <p:cNvPr id="779267" name="AutoShape 3"/>
          <p:cNvSpPr>
            <a:spLocks noChangeArrowheads="1"/>
          </p:cNvSpPr>
          <p:nvPr/>
        </p:nvSpPr>
        <p:spPr bwMode="auto">
          <a:xfrm>
            <a:off x="2286001" y="1384300"/>
            <a:ext cx="2816225" cy="1816100"/>
          </a:xfrm>
          <a:prstGeom prst="roundRect">
            <a:avLst>
              <a:gd name="adj" fmla="val 83"/>
            </a:avLst>
          </a:prstGeom>
          <a:solidFill>
            <a:srgbClr val="99CCFF"/>
          </a:solidFill>
          <a:ln w="9525">
            <a:noFill/>
            <a:round/>
            <a:headEnd/>
            <a:tailEnd/>
          </a:ln>
          <a:effectLst/>
        </p:spPr>
        <p:txBody>
          <a:bodyPr lIns="81720" tIns="40680" rIns="81720" bIns="40680" anchor="ctr" anchorCtr="1"/>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000000"/>
                </a:solidFill>
              </a:rPr>
              <a:t>Hi Jai,</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000000"/>
                </a:solidFill>
              </a:rPr>
              <a:t>I will be in the park at </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b="1" dirty="0">
                <a:solidFill>
                  <a:srgbClr val="FF3300"/>
                </a:solidFill>
              </a:rPr>
              <a:t>3 pm</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err="1">
                <a:solidFill>
                  <a:srgbClr val="000000"/>
                </a:solidFill>
              </a:rPr>
              <a:t>Veeru</a:t>
            </a:r>
            <a:endParaRPr lang="en-GB" sz="2200" dirty="0">
              <a:solidFill>
                <a:srgbClr val="000000"/>
              </a:solidFill>
            </a:endParaRPr>
          </a:p>
        </p:txBody>
      </p:sp>
      <p:sp>
        <p:nvSpPr>
          <p:cNvPr id="779268" name="AutoShape 4"/>
          <p:cNvSpPr>
            <a:spLocks noChangeArrowheads="1"/>
          </p:cNvSpPr>
          <p:nvPr/>
        </p:nvSpPr>
        <p:spPr bwMode="auto">
          <a:xfrm>
            <a:off x="1573213" y="4748214"/>
            <a:ext cx="4572000" cy="739775"/>
          </a:xfrm>
          <a:prstGeom prst="roundRect">
            <a:avLst>
              <a:gd name="adj" fmla="val 227"/>
            </a:avLst>
          </a:prstGeom>
          <a:solidFill>
            <a:srgbClr val="CCCCFF"/>
          </a:solidFill>
          <a:ln w="9525">
            <a:noFill/>
            <a:round/>
            <a:headEnd/>
            <a:tailEnd/>
          </a:ln>
          <a:effectLst/>
        </p:spPr>
        <p:txBody>
          <a:bodyPr lIns="81720" tIns="40680" rIns="81720" bIns="40680" anchor="ctr" anchorCtr="1"/>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a:solidFill>
                  <a:schemeClr val="tx1"/>
                </a:solidFill>
              </a:rPr>
              <a:t>B5EA1EC376E61DB2680D0312FC26D3773F384E43</a:t>
            </a:r>
            <a:endParaRPr lang="en-GB" sz="1600" dirty="0">
              <a:solidFill>
                <a:schemeClr val="tx1"/>
              </a:solidFill>
            </a:endParaRPr>
          </a:p>
        </p:txBody>
      </p:sp>
      <p:sp>
        <p:nvSpPr>
          <p:cNvPr id="779269" name="Text Box 5"/>
          <p:cNvSpPr txBox="1">
            <a:spLocks noChangeArrowheads="1"/>
          </p:cNvSpPr>
          <p:nvPr/>
        </p:nvSpPr>
        <p:spPr bwMode="auto">
          <a:xfrm>
            <a:off x="5367338" y="1371601"/>
            <a:ext cx="926976" cy="328119"/>
          </a:xfrm>
          <a:prstGeom prst="rect">
            <a:avLst/>
          </a:prstGeom>
          <a:noFill/>
          <a:ln w="9525">
            <a:noFill/>
            <a:round/>
            <a:headEnd/>
            <a:tailEnd/>
          </a:ln>
          <a:effectLst/>
        </p:spPr>
        <p:txBody>
          <a:bodyPr wrap="none" lIns="81720" tIns="40680" rIns="81720" bIns="40680">
            <a:spAutoFit/>
          </a:bodyPr>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a:solidFill>
                  <a:srgbClr val="000000"/>
                </a:solidFill>
              </a:rPr>
              <a:t>Message</a:t>
            </a:r>
          </a:p>
        </p:txBody>
      </p:sp>
      <p:sp>
        <p:nvSpPr>
          <p:cNvPr id="779270" name="Text Box 6"/>
          <p:cNvSpPr txBox="1">
            <a:spLocks noChangeArrowheads="1"/>
          </p:cNvSpPr>
          <p:nvPr/>
        </p:nvSpPr>
        <p:spPr bwMode="auto">
          <a:xfrm>
            <a:off x="4724400" y="3657601"/>
            <a:ext cx="2971800" cy="423863"/>
          </a:xfrm>
          <a:prstGeom prst="rect">
            <a:avLst/>
          </a:prstGeom>
          <a:noFill/>
          <a:ln w="9525">
            <a:noFill/>
            <a:round/>
            <a:headEnd/>
            <a:tailEnd/>
          </a:ln>
          <a:effectLst/>
        </p:spPr>
        <p:txBody>
          <a:bodyPr lIns="81720" tIns="40680" rIns="81720" bIns="40680">
            <a:spAutoFit/>
          </a:bodyPr>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000000"/>
                </a:solidFill>
              </a:rPr>
              <a:t> Hash Algorithm</a:t>
            </a:r>
          </a:p>
        </p:txBody>
      </p:sp>
      <p:sp>
        <p:nvSpPr>
          <p:cNvPr id="779271" name="Text Box 7"/>
          <p:cNvSpPr txBox="1">
            <a:spLocks noChangeArrowheads="1"/>
          </p:cNvSpPr>
          <p:nvPr/>
        </p:nvSpPr>
        <p:spPr bwMode="auto">
          <a:xfrm>
            <a:off x="5280025" y="4457700"/>
            <a:ext cx="1824038" cy="330200"/>
          </a:xfrm>
          <a:prstGeom prst="rect">
            <a:avLst/>
          </a:prstGeom>
          <a:noFill/>
          <a:ln w="9525">
            <a:noFill/>
            <a:round/>
            <a:headEnd/>
            <a:tailEnd/>
          </a:ln>
          <a:effectLst/>
        </p:spPr>
        <p:txBody>
          <a:bodyPr lIns="81720" tIns="40680" rIns="81720" bIns="40680">
            <a:spAutoFit/>
          </a:bodyPr>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a:solidFill>
                  <a:srgbClr val="000000"/>
                </a:solidFill>
              </a:rPr>
              <a:t>Message Digest</a:t>
            </a:r>
          </a:p>
        </p:txBody>
      </p:sp>
      <p:sp>
        <p:nvSpPr>
          <p:cNvPr id="779272" name="Text Box 8"/>
          <p:cNvSpPr txBox="1">
            <a:spLocks noChangeArrowheads="1"/>
          </p:cNvSpPr>
          <p:nvPr/>
        </p:nvSpPr>
        <p:spPr bwMode="auto">
          <a:xfrm>
            <a:off x="4841876" y="6013451"/>
            <a:ext cx="2695575" cy="333375"/>
          </a:xfrm>
          <a:prstGeom prst="rect">
            <a:avLst/>
          </a:prstGeom>
          <a:noFill/>
          <a:ln w="9525">
            <a:noFill/>
            <a:round/>
            <a:headEnd/>
            <a:tailEnd/>
          </a:ln>
          <a:effectLst/>
        </p:spPr>
        <p:txBody>
          <a:bodyPr wrap="none" anchor="ctr"/>
          <a:lstStyle/>
          <a:p>
            <a:endParaRPr lang="en-IN"/>
          </a:p>
        </p:txBody>
      </p:sp>
      <p:sp>
        <p:nvSpPr>
          <p:cNvPr id="779273" name="AutoShape 9"/>
          <p:cNvSpPr>
            <a:spLocks noChangeArrowheads="1"/>
          </p:cNvSpPr>
          <p:nvPr/>
        </p:nvSpPr>
        <p:spPr bwMode="auto">
          <a:xfrm>
            <a:off x="6781800" y="1371600"/>
            <a:ext cx="2971800" cy="1854200"/>
          </a:xfrm>
          <a:prstGeom prst="roundRect">
            <a:avLst>
              <a:gd name="adj" fmla="val 102"/>
            </a:avLst>
          </a:prstGeom>
          <a:solidFill>
            <a:srgbClr val="99CCFF"/>
          </a:solidFill>
          <a:ln w="9525">
            <a:noFill/>
            <a:round/>
            <a:headEnd/>
            <a:tailEnd/>
          </a:ln>
          <a:effectLst/>
        </p:spPr>
        <p:txBody>
          <a:bodyPr lIns="81720" tIns="40680" rIns="81720" bIns="40680" anchor="ctr" anchorCtr="1"/>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000000"/>
                </a:solidFill>
              </a:rPr>
              <a:t>Hi Jai,</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000000"/>
                </a:solidFill>
              </a:rPr>
              <a:t>I will be in the park at </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b="1" dirty="0">
                <a:solidFill>
                  <a:srgbClr val="FF3300"/>
                </a:solidFill>
              </a:rPr>
              <a:t>3 pm.</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err="1">
                <a:solidFill>
                  <a:srgbClr val="000000"/>
                </a:solidFill>
              </a:rPr>
              <a:t>Veeru</a:t>
            </a:r>
            <a:endParaRPr lang="en-GB" sz="2200" dirty="0">
              <a:solidFill>
                <a:srgbClr val="000000"/>
              </a:solidFill>
            </a:endParaRPr>
          </a:p>
        </p:txBody>
      </p:sp>
      <p:sp>
        <p:nvSpPr>
          <p:cNvPr id="779274" name="AutoShape 10"/>
          <p:cNvSpPr>
            <a:spLocks noChangeArrowheads="1"/>
          </p:cNvSpPr>
          <p:nvPr/>
        </p:nvSpPr>
        <p:spPr bwMode="auto">
          <a:xfrm>
            <a:off x="6248400" y="4737100"/>
            <a:ext cx="4343400" cy="750888"/>
          </a:xfrm>
          <a:prstGeom prst="roundRect">
            <a:avLst>
              <a:gd name="adj" fmla="val 227"/>
            </a:avLst>
          </a:prstGeom>
          <a:solidFill>
            <a:srgbClr val="CCCCFF"/>
          </a:solidFill>
          <a:ln w="9525">
            <a:noFill/>
            <a:round/>
            <a:headEnd/>
            <a:tailEnd/>
          </a:ln>
          <a:effectLst/>
        </p:spPr>
        <p:txBody>
          <a:bodyPr lIns="81720" tIns="40680" rIns="81720" bIns="40680" anchor="ctr" anchorCtr="1"/>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a:solidFill>
                  <a:schemeClr val="tx1"/>
                </a:solidFill>
              </a:rPr>
              <a:t>86D19C25294FB0D3E4CF8A026823439064598009</a:t>
            </a:r>
            <a:endParaRPr lang="en-GB" sz="1600" dirty="0">
              <a:solidFill>
                <a:schemeClr val="tx1"/>
              </a:solidFill>
            </a:endParaRPr>
          </a:p>
        </p:txBody>
      </p:sp>
      <p:sp>
        <p:nvSpPr>
          <p:cNvPr id="779275" name="AutoShape 11"/>
          <p:cNvSpPr>
            <a:spLocks/>
          </p:cNvSpPr>
          <p:nvPr/>
        </p:nvSpPr>
        <p:spPr bwMode="auto">
          <a:xfrm rot="16200000">
            <a:off x="5848351" y="2787651"/>
            <a:ext cx="433387" cy="6018212"/>
          </a:xfrm>
          <a:prstGeom prst="leftBrace">
            <a:avLst>
              <a:gd name="adj1" fmla="val 192289"/>
              <a:gd name="adj2" fmla="val 51190"/>
            </a:avLst>
          </a:prstGeom>
          <a:noFill/>
          <a:ln w="36720">
            <a:solidFill>
              <a:srgbClr val="000000"/>
            </a:solidFill>
            <a:miter lim="800000"/>
            <a:headEnd/>
            <a:tailEnd/>
          </a:ln>
          <a:effectLst/>
        </p:spPr>
        <p:txBody>
          <a:bodyPr wrap="none" anchor="ctr"/>
          <a:lstStyle/>
          <a:p>
            <a:endParaRPr lang="en-IN"/>
          </a:p>
        </p:txBody>
      </p:sp>
      <p:sp>
        <p:nvSpPr>
          <p:cNvPr id="779276" name="Text Box 12"/>
          <p:cNvSpPr txBox="1">
            <a:spLocks noChangeArrowheads="1"/>
          </p:cNvSpPr>
          <p:nvPr/>
        </p:nvSpPr>
        <p:spPr bwMode="auto">
          <a:xfrm>
            <a:off x="4133850" y="5822951"/>
            <a:ext cx="5029200" cy="664049"/>
          </a:xfrm>
          <a:prstGeom prst="rect">
            <a:avLst/>
          </a:prstGeom>
          <a:noFill/>
          <a:ln w="9525">
            <a:noFill/>
            <a:round/>
            <a:headEnd/>
            <a:tailEnd/>
          </a:ln>
          <a:effectLst/>
        </p:spPr>
        <p:txBody>
          <a:bodyPr lIns="90000" tIns="45000" rIns="90000" bIns="45000">
            <a:spAutoFit/>
          </a:bodyPr>
          <a:lstStyle/>
          <a:p>
            <a:pPr>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a:solidFill>
                  <a:srgbClr val="FF0000"/>
                </a:solidFill>
              </a:rPr>
              <a:t>Digests are Different</a:t>
            </a:r>
          </a:p>
        </p:txBody>
      </p:sp>
      <p:sp>
        <p:nvSpPr>
          <p:cNvPr id="779277" name="Line 13"/>
          <p:cNvSpPr>
            <a:spLocks noChangeShapeType="1"/>
          </p:cNvSpPr>
          <p:nvPr/>
        </p:nvSpPr>
        <p:spPr bwMode="auto">
          <a:xfrm flipH="1">
            <a:off x="4264025" y="3886200"/>
            <a:ext cx="463550" cy="1588"/>
          </a:xfrm>
          <a:prstGeom prst="line">
            <a:avLst/>
          </a:prstGeom>
          <a:noFill/>
          <a:ln w="9360">
            <a:solidFill>
              <a:srgbClr val="000000"/>
            </a:solidFill>
            <a:round/>
            <a:headEnd/>
            <a:tailEnd type="triangle" w="med" len="med"/>
          </a:ln>
          <a:effectLst/>
        </p:spPr>
        <p:txBody>
          <a:bodyPr/>
          <a:lstStyle/>
          <a:p>
            <a:endParaRPr lang="en-IN"/>
          </a:p>
        </p:txBody>
      </p:sp>
      <p:sp>
        <p:nvSpPr>
          <p:cNvPr id="779278" name="Line 14"/>
          <p:cNvSpPr>
            <a:spLocks noChangeShapeType="1"/>
          </p:cNvSpPr>
          <p:nvPr/>
        </p:nvSpPr>
        <p:spPr bwMode="auto">
          <a:xfrm>
            <a:off x="6781800" y="3886200"/>
            <a:ext cx="685800" cy="1588"/>
          </a:xfrm>
          <a:prstGeom prst="line">
            <a:avLst/>
          </a:prstGeom>
          <a:noFill/>
          <a:ln w="9360">
            <a:solidFill>
              <a:srgbClr val="000000"/>
            </a:solidFill>
            <a:round/>
            <a:headEnd/>
            <a:tailEnd type="triangle" w="med" len="med"/>
          </a:ln>
          <a:effectLst/>
        </p:spPr>
        <p:txBody>
          <a:bodyPr/>
          <a:lstStyle/>
          <a:p>
            <a:endParaRPr lang="en-IN"/>
          </a:p>
        </p:txBody>
      </p:sp>
      <p:grpSp>
        <p:nvGrpSpPr>
          <p:cNvPr id="2" name="Group 111"/>
          <p:cNvGrpSpPr>
            <a:grpSpLocks/>
          </p:cNvGrpSpPr>
          <p:nvPr/>
        </p:nvGrpSpPr>
        <p:grpSpPr bwMode="auto">
          <a:xfrm>
            <a:off x="2362200" y="3200400"/>
            <a:ext cx="1828800" cy="1443038"/>
            <a:chOff x="336" y="2230"/>
            <a:chExt cx="1248" cy="1005"/>
          </a:xfrm>
        </p:grpSpPr>
        <p:sp>
          <p:nvSpPr>
            <p:cNvPr id="779280" name="Rectangle 112"/>
            <p:cNvSpPr>
              <a:spLocks noChangeArrowheads="1"/>
            </p:cNvSpPr>
            <p:nvPr/>
          </p:nvSpPr>
          <p:spPr bwMode="auto">
            <a:xfrm>
              <a:off x="1036" y="2976"/>
              <a:ext cx="103" cy="259"/>
            </a:xfrm>
            <a:prstGeom prst="rect">
              <a:avLst/>
            </a:prstGeom>
            <a:solidFill>
              <a:srgbClr val="CC0000"/>
            </a:solidFill>
            <a:ln w="25400">
              <a:solidFill>
                <a:schemeClr val="tx1"/>
              </a:solidFill>
              <a:miter lim="800000"/>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sp>
          <p:nvSpPr>
            <p:cNvPr id="779281" name="Freeform 113"/>
            <p:cNvSpPr>
              <a:spLocks/>
            </p:cNvSpPr>
            <p:nvPr/>
          </p:nvSpPr>
          <p:spPr bwMode="auto">
            <a:xfrm>
              <a:off x="592" y="2230"/>
              <a:ext cx="992" cy="274"/>
            </a:xfrm>
            <a:custGeom>
              <a:avLst/>
              <a:gdLst>
                <a:gd name="T0" fmla="*/ 277 w 992"/>
                <a:gd name="T1" fmla="*/ 273 h 274"/>
                <a:gd name="T2" fmla="*/ 0 w 992"/>
                <a:gd name="T3" fmla="*/ 0 h 274"/>
                <a:gd name="T4" fmla="*/ 991 w 992"/>
                <a:gd name="T5" fmla="*/ 0 h 274"/>
                <a:gd name="T6" fmla="*/ 714 w 992"/>
                <a:gd name="T7" fmla="*/ 273 h 274"/>
                <a:gd name="T8" fmla="*/ 277 w 992"/>
                <a:gd name="T9" fmla="*/ 273 h 274"/>
                <a:gd name="T10" fmla="*/ 0 60000 65536"/>
                <a:gd name="T11" fmla="*/ 0 60000 65536"/>
                <a:gd name="T12" fmla="*/ 0 60000 65536"/>
                <a:gd name="T13" fmla="*/ 0 60000 65536"/>
                <a:gd name="T14" fmla="*/ 0 60000 65536"/>
                <a:gd name="T15" fmla="*/ 0 w 992"/>
                <a:gd name="T16" fmla="*/ 0 h 274"/>
                <a:gd name="T17" fmla="*/ 992 w 992"/>
                <a:gd name="T18" fmla="*/ 274 h 274"/>
              </a:gdLst>
              <a:ahLst/>
              <a:cxnLst>
                <a:cxn ang="T10">
                  <a:pos x="T0" y="T1"/>
                </a:cxn>
                <a:cxn ang="T11">
                  <a:pos x="T2" y="T3"/>
                </a:cxn>
                <a:cxn ang="T12">
                  <a:pos x="T4" y="T5"/>
                </a:cxn>
                <a:cxn ang="T13">
                  <a:pos x="T6" y="T7"/>
                </a:cxn>
                <a:cxn ang="T14">
                  <a:pos x="T8" y="T9"/>
                </a:cxn>
              </a:cxnLst>
              <a:rect l="T15" t="T16" r="T17" b="T18"/>
              <a:pathLst>
                <a:path w="992" h="274">
                  <a:moveTo>
                    <a:pt x="277" y="273"/>
                  </a:moveTo>
                  <a:lnTo>
                    <a:pt x="0" y="0"/>
                  </a:lnTo>
                  <a:lnTo>
                    <a:pt x="991" y="0"/>
                  </a:lnTo>
                  <a:lnTo>
                    <a:pt x="714" y="273"/>
                  </a:lnTo>
                  <a:lnTo>
                    <a:pt x="277" y="273"/>
                  </a:lnTo>
                </a:path>
              </a:pathLst>
            </a:custGeom>
            <a:solidFill>
              <a:srgbClr val="CC0000"/>
            </a:solidFill>
            <a:ln w="25400" cap="rnd" cmpd="sng">
              <a:solidFill>
                <a:schemeClr val="tx1"/>
              </a:solidFill>
              <a:prstDash val="solid"/>
              <a:round/>
              <a:headEnd type="none" w="med" len="med"/>
              <a:tailEnd type="none" w="med" len="med"/>
            </a:ln>
          </p:spPr>
          <p:txBody>
            <a:bodyPr/>
            <a:lstStyle/>
            <a:p>
              <a:endParaRPr lang="en-IN"/>
            </a:p>
          </p:txBody>
        </p:sp>
        <p:grpSp>
          <p:nvGrpSpPr>
            <p:cNvPr id="3" name="Group 114"/>
            <p:cNvGrpSpPr>
              <a:grpSpLocks/>
            </p:cNvGrpSpPr>
            <p:nvPr/>
          </p:nvGrpSpPr>
          <p:grpSpPr bwMode="auto">
            <a:xfrm>
              <a:off x="336" y="2496"/>
              <a:ext cx="1023" cy="604"/>
              <a:chOff x="336" y="2496"/>
              <a:chExt cx="1023" cy="604"/>
            </a:xfrm>
          </p:grpSpPr>
          <p:sp>
            <p:nvSpPr>
              <p:cNvPr id="779283" name="AutoShape 115"/>
              <p:cNvSpPr>
                <a:spLocks noChangeArrowheads="1"/>
              </p:cNvSpPr>
              <p:nvPr/>
            </p:nvSpPr>
            <p:spPr bwMode="auto">
              <a:xfrm>
                <a:off x="790" y="2697"/>
                <a:ext cx="47" cy="118"/>
              </a:xfrm>
              <a:prstGeom prst="roundRect">
                <a:avLst>
                  <a:gd name="adj" fmla="val 16667"/>
                </a:avLst>
              </a:prstGeom>
              <a:solidFill>
                <a:schemeClr val="tx1"/>
              </a:solidFill>
              <a:ln w="12700">
                <a:noFill/>
                <a:round/>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grpSp>
            <p:nvGrpSpPr>
              <p:cNvPr id="4" name="Group 116"/>
              <p:cNvGrpSpPr>
                <a:grpSpLocks/>
              </p:cNvGrpSpPr>
              <p:nvPr/>
            </p:nvGrpSpPr>
            <p:grpSpPr bwMode="auto">
              <a:xfrm>
                <a:off x="336" y="2756"/>
                <a:ext cx="482" cy="344"/>
                <a:chOff x="336" y="2756"/>
                <a:chExt cx="482" cy="344"/>
              </a:xfrm>
            </p:grpSpPr>
            <p:sp>
              <p:nvSpPr>
                <p:cNvPr id="779285" name="Freeform 117"/>
                <p:cNvSpPr>
                  <a:spLocks/>
                </p:cNvSpPr>
                <p:nvPr/>
              </p:nvSpPr>
              <p:spPr bwMode="auto">
                <a:xfrm>
                  <a:off x="336" y="2756"/>
                  <a:ext cx="482" cy="288"/>
                </a:xfrm>
                <a:custGeom>
                  <a:avLst/>
                  <a:gdLst>
                    <a:gd name="T0" fmla="*/ 482 w 482"/>
                    <a:gd name="T1" fmla="*/ 0 h 288"/>
                    <a:gd name="T2" fmla="*/ 336 w 482"/>
                    <a:gd name="T3" fmla="*/ 0 h 288"/>
                    <a:gd name="T4" fmla="*/ 336 w 482"/>
                    <a:gd name="T5" fmla="*/ 288 h 288"/>
                    <a:gd name="T6" fmla="*/ 0 w 482"/>
                    <a:gd name="T7" fmla="*/ 288 h 288"/>
                    <a:gd name="T8" fmla="*/ 0 60000 65536"/>
                    <a:gd name="T9" fmla="*/ 0 60000 65536"/>
                    <a:gd name="T10" fmla="*/ 0 60000 65536"/>
                    <a:gd name="T11" fmla="*/ 0 60000 65536"/>
                    <a:gd name="T12" fmla="*/ 0 w 482"/>
                    <a:gd name="T13" fmla="*/ 0 h 288"/>
                    <a:gd name="T14" fmla="*/ 482 w 482"/>
                    <a:gd name="T15" fmla="*/ 288 h 288"/>
                  </a:gdLst>
                  <a:ahLst/>
                  <a:cxnLst>
                    <a:cxn ang="T8">
                      <a:pos x="T0" y="T1"/>
                    </a:cxn>
                    <a:cxn ang="T9">
                      <a:pos x="T2" y="T3"/>
                    </a:cxn>
                    <a:cxn ang="T10">
                      <a:pos x="T4" y="T5"/>
                    </a:cxn>
                    <a:cxn ang="T11">
                      <a:pos x="T6" y="T7"/>
                    </a:cxn>
                  </a:cxnLst>
                  <a:rect l="T12" t="T13" r="T14" b="T15"/>
                  <a:pathLst>
                    <a:path w="482" h="288">
                      <a:moveTo>
                        <a:pt x="482" y="0"/>
                      </a:moveTo>
                      <a:lnTo>
                        <a:pt x="336" y="0"/>
                      </a:lnTo>
                      <a:lnTo>
                        <a:pt x="336" y="288"/>
                      </a:lnTo>
                      <a:lnTo>
                        <a:pt x="0" y="288"/>
                      </a:lnTo>
                    </a:path>
                  </a:pathLst>
                </a:custGeom>
                <a:noFill/>
                <a:ln w="57150" cap="flat" cmpd="sng">
                  <a:solidFill>
                    <a:schemeClr val="tx1"/>
                  </a:solidFill>
                  <a:prstDash val="solid"/>
                  <a:round/>
                  <a:headEnd/>
                  <a:tailEnd/>
                </a:ln>
              </p:spPr>
              <p:txBody>
                <a:bodyPr wrap="none" anchor="ctr"/>
                <a:lstStyle/>
                <a:p>
                  <a:endParaRPr lang="en-IN"/>
                </a:p>
              </p:txBody>
            </p:sp>
            <p:sp>
              <p:nvSpPr>
                <p:cNvPr id="779286" name="Oval 118"/>
                <p:cNvSpPr>
                  <a:spLocks noChangeArrowheads="1"/>
                </p:cNvSpPr>
                <p:nvPr/>
              </p:nvSpPr>
              <p:spPr bwMode="auto">
                <a:xfrm>
                  <a:off x="354" y="2988"/>
                  <a:ext cx="294" cy="112"/>
                </a:xfrm>
                <a:prstGeom prst="ellipse">
                  <a:avLst/>
                </a:prstGeom>
                <a:solidFill>
                  <a:srgbClr val="CC0000"/>
                </a:solidFill>
                <a:ln w="12700">
                  <a:solidFill>
                    <a:schemeClr val="tx1"/>
                  </a:solidFill>
                  <a:round/>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grpSp>
          <p:grpSp>
            <p:nvGrpSpPr>
              <p:cNvPr id="5" name="Group 119"/>
              <p:cNvGrpSpPr>
                <a:grpSpLocks/>
              </p:cNvGrpSpPr>
              <p:nvPr/>
            </p:nvGrpSpPr>
            <p:grpSpPr bwMode="auto">
              <a:xfrm>
                <a:off x="817" y="2496"/>
                <a:ext cx="542" cy="520"/>
                <a:chOff x="817" y="2496"/>
                <a:chExt cx="542" cy="520"/>
              </a:xfrm>
            </p:grpSpPr>
            <p:grpSp>
              <p:nvGrpSpPr>
                <p:cNvPr id="6" name="Group 120"/>
                <p:cNvGrpSpPr>
                  <a:grpSpLocks/>
                </p:cNvGrpSpPr>
                <p:nvPr/>
              </p:nvGrpSpPr>
              <p:grpSpPr bwMode="auto">
                <a:xfrm>
                  <a:off x="817" y="2496"/>
                  <a:ext cx="542" cy="520"/>
                  <a:chOff x="816" y="2496"/>
                  <a:chExt cx="542" cy="520"/>
                </a:xfrm>
              </p:grpSpPr>
              <p:sp>
                <p:nvSpPr>
                  <p:cNvPr id="779289" name="Rectangle 121"/>
                  <p:cNvSpPr>
                    <a:spLocks noChangeArrowheads="1"/>
                  </p:cNvSpPr>
                  <p:nvPr/>
                </p:nvSpPr>
                <p:spPr bwMode="auto">
                  <a:xfrm>
                    <a:off x="816" y="2496"/>
                    <a:ext cx="542" cy="520"/>
                  </a:xfrm>
                  <a:prstGeom prst="rect">
                    <a:avLst/>
                  </a:prstGeom>
                  <a:solidFill>
                    <a:schemeClr val="tx1"/>
                  </a:solidFill>
                  <a:ln w="12700">
                    <a:solidFill>
                      <a:schemeClr val="tx1"/>
                    </a:solidFill>
                    <a:miter lim="800000"/>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sp>
                <p:nvSpPr>
                  <p:cNvPr id="779290" name="Oval 122"/>
                  <p:cNvSpPr>
                    <a:spLocks noChangeArrowheads="1"/>
                  </p:cNvSpPr>
                  <p:nvPr/>
                </p:nvSpPr>
                <p:spPr bwMode="auto">
                  <a:xfrm>
                    <a:off x="864" y="2544"/>
                    <a:ext cx="71" cy="70"/>
                  </a:xfrm>
                  <a:prstGeom prst="ellipse">
                    <a:avLst/>
                  </a:prstGeom>
                  <a:solidFill>
                    <a:schemeClr val="bg1"/>
                  </a:solidFill>
                  <a:ln w="12700">
                    <a:solidFill>
                      <a:schemeClr val="tx1"/>
                    </a:solidFill>
                    <a:round/>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sp>
                <p:nvSpPr>
                  <p:cNvPr id="779291" name="Oval 123"/>
                  <p:cNvSpPr>
                    <a:spLocks noChangeArrowheads="1"/>
                  </p:cNvSpPr>
                  <p:nvPr/>
                </p:nvSpPr>
                <p:spPr bwMode="auto">
                  <a:xfrm>
                    <a:off x="864" y="2906"/>
                    <a:ext cx="71" cy="70"/>
                  </a:xfrm>
                  <a:prstGeom prst="ellipse">
                    <a:avLst/>
                  </a:prstGeom>
                  <a:solidFill>
                    <a:schemeClr val="bg1"/>
                  </a:solidFill>
                  <a:ln w="12700">
                    <a:solidFill>
                      <a:schemeClr val="tx1"/>
                    </a:solidFill>
                    <a:round/>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sp>
                <p:nvSpPr>
                  <p:cNvPr id="779292" name="Oval 124"/>
                  <p:cNvSpPr>
                    <a:spLocks noChangeArrowheads="1"/>
                  </p:cNvSpPr>
                  <p:nvPr/>
                </p:nvSpPr>
                <p:spPr bwMode="auto">
                  <a:xfrm>
                    <a:off x="1224" y="2544"/>
                    <a:ext cx="72" cy="70"/>
                  </a:xfrm>
                  <a:prstGeom prst="ellipse">
                    <a:avLst/>
                  </a:prstGeom>
                  <a:solidFill>
                    <a:schemeClr val="bg1"/>
                  </a:solidFill>
                  <a:ln w="12700">
                    <a:solidFill>
                      <a:schemeClr val="tx1"/>
                    </a:solidFill>
                    <a:round/>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sp>
                <p:nvSpPr>
                  <p:cNvPr id="779293" name="Oval 125"/>
                  <p:cNvSpPr>
                    <a:spLocks noChangeArrowheads="1"/>
                  </p:cNvSpPr>
                  <p:nvPr/>
                </p:nvSpPr>
                <p:spPr bwMode="auto">
                  <a:xfrm>
                    <a:off x="1224" y="2906"/>
                    <a:ext cx="72" cy="70"/>
                  </a:xfrm>
                  <a:prstGeom prst="ellipse">
                    <a:avLst/>
                  </a:prstGeom>
                  <a:solidFill>
                    <a:schemeClr val="bg1"/>
                  </a:solidFill>
                  <a:ln w="12700">
                    <a:solidFill>
                      <a:schemeClr val="tx1"/>
                    </a:solidFill>
                    <a:round/>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grpSp>
            <p:sp>
              <p:nvSpPr>
                <p:cNvPr id="779294" name="Rectangle 126"/>
                <p:cNvSpPr>
                  <a:spLocks noChangeArrowheads="1"/>
                </p:cNvSpPr>
                <p:nvPr/>
              </p:nvSpPr>
              <p:spPr bwMode="auto">
                <a:xfrm>
                  <a:off x="1026" y="2628"/>
                  <a:ext cx="125" cy="277"/>
                </a:xfrm>
                <a:prstGeom prst="rect">
                  <a:avLst/>
                </a:prstGeom>
                <a:noFill/>
                <a:ln w="12700">
                  <a:noFill/>
                  <a:miter lim="800000"/>
                  <a:headEnd/>
                  <a:tailEnd/>
                </a:ln>
              </p:spPr>
              <p:txBody>
                <a:bodyPr wrap="none" lIns="90487" tIns="44450" rIns="90487" bIns="44450">
                  <a:spAutoFit/>
                </a:bodyPr>
                <a:lstStyle/>
                <a:p>
                  <a:pPr algn="ctr" defTabSz="914400" eaLnBrk="0" hangingPunct="0">
                    <a:lnSpc>
                      <a:spcPct val="100000"/>
                    </a:lnSpc>
                    <a:buClr>
                      <a:schemeClr val="tx2"/>
                    </a:buClr>
                    <a:buSzPct val="95000"/>
                  </a:pPr>
                  <a:endParaRPr lang="en-US">
                    <a:latin typeface="Arial Black" pitchFamily="34" charset="0"/>
                    <a:cs typeface="Arial" pitchFamily="34" charset="0"/>
                  </a:endParaRPr>
                </a:p>
              </p:txBody>
            </p:sp>
          </p:grpSp>
        </p:grpSp>
      </p:grpSp>
      <p:grpSp>
        <p:nvGrpSpPr>
          <p:cNvPr id="7" name="Group 111"/>
          <p:cNvGrpSpPr>
            <a:grpSpLocks/>
          </p:cNvGrpSpPr>
          <p:nvPr/>
        </p:nvGrpSpPr>
        <p:grpSpPr bwMode="auto">
          <a:xfrm>
            <a:off x="7391400" y="3276600"/>
            <a:ext cx="1676400" cy="1371600"/>
            <a:chOff x="336" y="2230"/>
            <a:chExt cx="1248" cy="1005"/>
          </a:xfrm>
        </p:grpSpPr>
        <p:sp>
          <p:nvSpPr>
            <p:cNvPr id="779296" name="Rectangle 112"/>
            <p:cNvSpPr>
              <a:spLocks noChangeArrowheads="1"/>
            </p:cNvSpPr>
            <p:nvPr/>
          </p:nvSpPr>
          <p:spPr bwMode="auto">
            <a:xfrm>
              <a:off x="1036" y="2976"/>
              <a:ext cx="103" cy="259"/>
            </a:xfrm>
            <a:prstGeom prst="rect">
              <a:avLst/>
            </a:prstGeom>
            <a:solidFill>
              <a:srgbClr val="CC0000"/>
            </a:solidFill>
            <a:ln w="25400">
              <a:solidFill>
                <a:schemeClr val="tx1"/>
              </a:solidFill>
              <a:miter lim="800000"/>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sp>
          <p:nvSpPr>
            <p:cNvPr id="779297" name="Freeform 113"/>
            <p:cNvSpPr>
              <a:spLocks/>
            </p:cNvSpPr>
            <p:nvPr/>
          </p:nvSpPr>
          <p:spPr bwMode="auto">
            <a:xfrm>
              <a:off x="592" y="2230"/>
              <a:ext cx="992" cy="274"/>
            </a:xfrm>
            <a:custGeom>
              <a:avLst/>
              <a:gdLst>
                <a:gd name="T0" fmla="*/ 277 w 992"/>
                <a:gd name="T1" fmla="*/ 273 h 274"/>
                <a:gd name="T2" fmla="*/ 0 w 992"/>
                <a:gd name="T3" fmla="*/ 0 h 274"/>
                <a:gd name="T4" fmla="*/ 991 w 992"/>
                <a:gd name="T5" fmla="*/ 0 h 274"/>
                <a:gd name="T6" fmla="*/ 714 w 992"/>
                <a:gd name="T7" fmla="*/ 273 h 274"/>
                <a:gd name="T8" fmla="*/ 277 w 992"/>
                <a:gd name="T9" fmla="*/ 273 h 274"/>
                <a:gd name="T10" fmla="*/ 0 60000 65536"/>
                <a:gd name="T11" fmla="*/ 0 60000 65536"/>
                <a:gd name="T12" fmla="*/ 0 60000 65536"/>
                <a:gd name="T13" fmla="*/ 0 60000 65536"/>
                <a:gd name="T14" fmla="*/ 0 60000 65536"/>
                <a:gd name="T15" fmla="*/ 0 w 992"/>
                <a:gd name="T16" fmla="*/ 0 h 274"/>
                <a:gd name="T17" fmla="*/ 992 w 992"/>
                <a:gd name="T18" fmla="*/ 274 h 274"/>
              </a:gdLst>
              <a:ahLst/>
              <a:cxnLst>
                <a:cxn ang="T10">
                  <a:pos x="T0" y="T1"/>
                </a:cxn>
                <a:cxn ang="T11">
                  <a:pos x="T2" y="T3"/>
                </a:cxn>
                <a:cxn ang="T12">
                  <a:pos x="T4" y="T5"/>
                </a:cxn>
                <a:cxn ang="T13">
                  <a:pos x="T6" y="T7"/>
                </a:cxn>
                <a:cxn ang="T14">
                  <a:pos x="T8" y="T9"/>
                </a:cxn>
              </a:cxnLst>
              <a:rect l="T15" t="T16" r="T17" b="T18"/>
              <a:pathLst>
                <a:path w="992" h="274">
                  <a:moveTo>
                    <a:pt x="277" y="273"/>
                  </a:moveTo>
                  <a:lnTo>
                    <a:pt x="0" y="0"/>
                  </a:lnTo>
                  <a:lnTo>
                    <a:pt x="991" y="0"/>
                  </a:lnTo>
                  <a:lnTo>
                    <a:pt x="714" y="273"/>
                  </a:lnTo>
                  <a:lnTo>
                    <a:pt x="277" y="273"/>
                  </a:lnTo>
                </a:path>
              </a:pathLst>
            </a:custGeom>
            <a:solidFill>
              <a:srgbClr val="CC0000"/>
            </a:solidFill>
            <a:ln w="25400" cap="rnd" cmpd="sng">
              <a:solidFill>
                <a:schemeClr val="tx1"/>
              </a:solidFill>
              <a:prstDash val="solid"/>
              <a:round/>
              <a:headEnd type="none" w="med" len="med"/>
              <a:tailEnd type="none" w="med" len="med"/>
            </a:ln>
          </p:spPr>
          <p:txBody>
            <a:bodyPr/>
            <a:lstStyle/>
            <a:p>
              <a:endParaRPr lang="en-IN"/>
            </a:p>
          </p:txBody>
        </p:sp>
        <p:grpSp>
          <p:nvGrpSpPr>
            <p:cNvPr id="8" name="Group 114"/>
            <p:cNvGrpSpPr>
              <a:grpSpLocks/>
            </p:cNvGrpSpPr>
            <p:nvPr/>
          </p:nvGrpSpPr>
          <p:grpSpPr bwMode="auto">
            <a:xfrm>
              <a:off x="336" y="2496"/>
              <a:ext cx="1023" cy="604"/>
              <a:chOff x="336" y="2496"/>
              <a:chExt cx="1023" cy="604"/>
            </a:xfrm>
          </p:grpSpPr>
          <p:sp>
            <p:nvSpPr>
              <p:cNvPr id="779299" name="AutoShape 115"/>
              <p:cNvSpPr>
                <a:spLocks noChangeArrowheads="1"/>
              </p:cNvSpPr>
              <p:nvPr/>
            </p:nvSpPr>
            <p:spPr bwMode="auto">
              <a:xfrm>
                <a:off x="790" y="2697"/>
                <a:ext cx="47" cy="118"/>
              </a:xfrm>
              <a:prstGeom prst="roundRect">
                <a:avLst>
                  <a:gd name="adj" fmla="val 16667"/>
                </a:avLst>
              </a:prstGeom>
              <a:solidFill>
                <a:schemeClr val="tx1"/>
              </a:solidFill>
              <a:ln w="12700">
                <a:noFill/>
                <a:round/>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grpSp>
            <p:nvGrpSpPr>
              <p:cNvPr id="9" name="Group 116"/>
              <p:cNvGrpSpPr>
                <a:grpSpLocks/>
              </p:cNvGrpSpPr>
              <p:nvPr/>
            </p:nvGrpSpPr>
            <p:grpSpPr bwMode="auto">
              <a:xfrm>
                <a:off x="336" y="2756"/>
                <a:ext cx="482" cy="344"/>
                <a:chOff x="336" y="2756"/>
                <a:chExt cx="482" cy="344"/>
              </a:xfrm>
            </p:grpSpPr>
            <p:sp>
              <p:nvSpPr>
                <p:cNvPr id="779301" name="Freeform 117"/>
                <p:cNvSpPr>
                  <a:spLocks/>
                </p:cNvSpPr>
                <p:nvPr/>
              </p:nvSpPr>
              <p:spPr bwMode="auto">
                <a:xfrm>
                  <a:off x="336" y="2756"/>
                  <a:ext cx="482" cy="288"/>
                </a:xfrm>
                <a:custGeom>
                  <a:avLst/>
                  <a:gdLst>
                    <a:gd name="T0" fmla="*/ 482 w 482"/>
                    <a:gd name="T1" fmla="*/ 0 h 288"/>
                    <a:gd name="T2" fmla="*/ 336 w 482"/>
                    <a:gd name="T3" fmla="*/ 0 h 288"/>
                    <a:gd name="T4" fmla="*/ 336 w 482"/>
                    <a:gd name="T5" fmla="*/ 288 h 288"/>
                    <a:gd name="T6" fmla="*/ 0 w 482"/>
                    <a:gd name="T7" fmla="*/ 288 h 288"/>
                    <a:gd name="T8" fmla="*/ 0 60000 65536"/>
                    <a:gd name="T9" fmla="*/ 0 60000 65536"/>
                    <a:gd name="T10" fmla="*/ 0 60000 65536"/>
                    <a:gd name="T11" fmla="*/ 0 60000 65536"/>
                    <a:gd name="T12" fmla="*/ 0 w 482"/>
                    <a:gd name="T13" fmla="*/ 0 h 288"/>
                    <a:gd name="T14" fmla="*/ 482 w 482"/>
                    <a:gd name="T15" fmla="*/ 288 h 288"/>
                  </a:gdLst>
                  <a:ahLst/>
                  <a:cxnLst>
                    <a:cxn ang="T8">
                      <a:pos x="T0" y="T1"/>
                    </a:cxn>
                    <a:cxn ang="T9">
                      <a:pos x="T2" y="T3"/>
                    </a:cxn>
                    <a:cxn ang="T10">
                      <a:pos x="T4" y="T5"/>
                    </a:cxn>
                    <a:cxn ang="T11">
                      <a:pos x="T6" y="T7"/>
                    </a:cxn>
                  </a:cxnLst>
                  <a:rect l="T12" t="T13" r="T14" b="T15"/>
                  <a:pathLst>
                    <a:path w="482" h="288">
                      <a:moveTo>
                        <a:pt x="482" y="0"/>
                      </a:moveTo>
                      <a:lnTo>
                        <a:pt x="336" y="0"/>
                      </a:lnTo>
                      <a:lnTo>
                        <a:pt x="336" y="288"/>
                      </a:lnTo>
                      <a:lnTo>
                        <a:pt x="0" y="288"/>
                      </a:lnTo>
                    </a:path>
                  </a:pathLst>
                </a:custGeom>
                <a:noFill/>
                <a:ln w="57150" cap="flat" cmpd="sng">
                  <a:solidFill>
                    <a:schemeClr val="tx1"/>
                  </a:solidFill>
                  <a:prstDash val="solid"/>
                  <a:round/>
                  <a:headEnd/>
                  <a:tailEnd/>
                </a:ln>
              </p:spPr>
              <p:txBody>
                <a:bodyPr wrap="none" anchor="ctr"/>
                <a:lstStyle/>
                <a:p>
                  <a:endParaRPr lang="en-IN"/>
                </a:p>
              </p:txBody>
            </p:sp>
            <p:sp>
              <p:nvSpPr>
                <p:cNvPr id="779302" name="Oval 118"/>
                <p:cNvSpPr>
                  <a:spLocks noChangeArrowheads="1"/>
                </p:cNvSpPr>
                <p:nvPr/>
              </p:nvSpPr>
              <p:spPr bwMode="auto">
                <a:xfrm>
                  <a:off x="354" y="2988"/>
                  <a:ext cx="294" cy="112"/>
                </a:xfrm>
                <a:prstGeom prst="ellipse">
                  <a:avLst/>
                </a:prstGeom>
                <a:solidFill>
                  <a:srgbClr val="CC0000"/>
                </a:solidFill>
                <a:ln w="12700">
                  <a:solidFill>
                    <a:schemeClr val="tx1"/>
                  </a:solidFill>
                  <a:round/>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grpSp>
          <p:grpSp>
            <p:nvGrpSpPr>
              <p:cNvPr id="10" name="Group 119"/>
              <p:cNvGrpSpPr>
                <a:grpSpLocks/>
              </p:cNvGrpSpPr>
              <p:nvPr/>
            </p:nvGrpSpPr>
            <p:grpSpPr bwMode="auto">
              <a:xfrm>
                <a:off x="817" y="2496"/>
                <a:ext cx="542" cy="520"/>
                <a:chOff x="817" y="2496"/>
                <a:chExt cx="542" cy="520"/>
              </a:xfrm>
            </p:grpSpPr>
            <p:grpSp>
              <p:nvGrpSpPr>
                <p:cNvPr id="11" name="Group 120"/>
                <p:cNvGrpSpPr>
                  <a:grpSpLocks/>
                </p:cNvGrpSpPr>
                <p:nvPr/>
              </p:nvGrpSpPr>
              <p:grpSpPr bwMode="auto">
                <a:xfrm>
                  <a:off x="817" y="2496"/>
                  <a:ext cx="542" cy="520"/>
                  <a:chOff x="816" y="2496"/>
                  <a:chExt cx="542" cy="520"/>
                </a:xfrm>
              </p:grpSpPr>
              <p:sp>
                <p:nvSpPr>
                  <p:cNvPr id="779305" name="Rectangle 121"/>
                  <p:cNvSpPr>
                    <a:spLocks noChangeArrowheads="1"/>
                  </p:cNvSpPr>
                  <p:nvPr/>
                </p:nvSpPr>
                <p:spPr bwMode="auto">
                  <a:xfrm>
                    <a:off x="816" y="2496"/>
                    <a:ext cx="542" cy="520"/>
                  </a:xfrm>
                  <a:prstGeom prst="rect">
                    <a:avLst/>
                  </a:prstGeom>
                  <a:solidFill>
                    <a:schemeClr val="tx1"/>
                  </a:solidFill>
                  <a:ln w="12700">
                    <a:solidFill>
                      <a:schemeClr val="tx1"/>
                    </a:solidFill>
                    <a:miter lim="800000"/>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sp>
                <p:nvSpPr>
                  <p:cNvPr id="779306" name="Oval 122"/>
                  <p:cNvSpPr>
                    <a:spLocks noChangeArrowheads="1"/>
                  </p:cNvSpPr>
                  <p:nvPr/>
                </p:nvSpPr>
                <p:spPr bwMode="auto">
                  <a:xfrm>
                    <a:off x="864" y="2544"/>
                    <a:ext cx="71" cy="70"/>
                  </a:xfrm>
                  <a:prstGeom prst="ellipse">
                    <a:avLst/>
                  </a:prstGeom>
                  <a:solidFill>
                    <a:schemeClr val="bg1"/>
                  </a:solidFill>
                  <a:ln w="12700">
                    <a:solidFill>
                      <a:schemeClr val="tx1"/>
                    </a:solidFill>
                    <a:round/>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sp>
                <p:nvSpPr>
                  <p:cNvPr id="779307" name="Oval 123"/>
                  <p:cNvSpPr>
                    <a:spLocks noChangeArrowheads="1"/>
                  </p:cNvSpPr>
                  <p:nvPr/>
                </p:nvSpPr>
                <p:spPr bwMode="auto">
                  <a:xfrm>
                    <a:off x="864" y="2906"/>
                    <a:ext cx="71" cy="70"/>
                  </a:xfrm>
                  <a:prstGeom prst="ellipse">
                    <a:avLst/>
                  </a:prstGeom>
                  <a:solidFill>
                    <a:schemeClr val="bg1"/>
                  </a:solidFill>
                  <a:ln w="12700">
                    <a:solidFill>
                      <a:schemeClr val="tx1"/>
                    </a:solidFill>
                    <a:round/>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sp>
                <p:nvSpPr>
                  <p:cNvPr id="779308" name="Oval 124"/>
                  <p:cNvSpPr>
                    <a:spLocks noChangeArrowheads="1"/>
                  </p:cNvSpPr>
                  <p:nvPr/>
                </p:nvSpPr>
                <p:spPr bwMode="auto">
                  <a:xfrm>
                    <a:off x="1224" y="2544"/>
                    <a:ext cx="72" cy="70"/>
                  </a:xfrm>
                  <a:prstGeom prst="ellipse">
                    <a:avLst/>
                  </a:prstGeom>
                  <a:solidFill>
                    <a:schemeClr val="bg1"/>
                  </a:solidFill>
                  <a:ln w="12700">
                    <a:solidFill>
                      <a:schemeClr val="tx1"/>
                    </a:solidFill>
                    <a:round/>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sp>
                <p:nvSpPr>
                  <p:cNvPr id="779309" name="Oval 125"/>
                  <p:cNvSpPr>
                    <a:spLocks noChangeArrowheads="1"/>
                  </p:cNvSpPr>
                  <p:nvPr/>
                </p:nvSpPr>
                <p:spPr bwMode="auto">
                  <a:xfrm>
                    <a:off x="1224" y="2906"/>
                    <a:ext cx="72" cy="70"/>
                  </a:xfrm>
                  <a:prstGeom prst="ellipse">
                    <a:avLst/>
                  </a:prstGeom>
                  <a:solidFill>
                    <a:schemeClr val="bg1"/>
                  </a:solidFill>
                  <a:ln w="12700">
                    <a:solidFill>
                      <a:schemeClr val="tx1"/>
                    </a:solidFill>
                    <a:round/>
                    <a:headEnd/>
                    <a:tailEnd/>
                  </a:ln>
                </p:spPr>
                <p:txBody>
                  <a:bodyPr wrap="none" anchor="ctr"/>
                  <a:lstStyle/>
                  <a:p>
                    <a:pPr defTabSz="914400">
                      <a:lnSpc>
                        <a:spcPct val="100000"/>
                      </a:lnSpc>
                      <a:buClrTx/>
                      <a:buSzTx/>
                    </a:pPr>
                    <a:endParaRPr lang="en-IN" sz="1800">
                      <a:solidFill>
                        <a:schemeClr val="tx1"/>
                      </a:solidFill>
                      <a:latin typeface="Calibri" pitchFamily="34" charset="0"/>
                      <a:cs typeface="Arial" pitchFamily="34" charset="0"/>
                    </a:endParaRPr>
                  </a:p>
                </p:txBody>
              </p:sp>
            </p:grpSp>
            <p:sp>
              <p:nvSpPr>
                <p:cNvPr id="779310" name="Rectangle 126"/>
                <p:cNvSpPr>
                  <a:spLocks noChangeArrowheads="1"/>
                </p:cNvSpPr>
                <p:nvPr/>
              </p:nvSpPr>
              <p:spPr bwMode="auto">
                <a:xfrm>
                  <a:off x="1021" y="2627"/>
                  <a:ext cx="136" cy="291"/>
                </a:xfrm>
                <a:prstGeom prst="rect">
                  <a:avLst/>
                </a:prstGeom>
                <a:noFill/>
                <a:ln w="12700">
                  <a:noFill/>
                  <a:miter lim="800000"/>
                  <a:headEnd/>
                  <a:tailEnd/>
                </a:ln>
              </p:spPr>
              <p:txBody>
                <a:bodyPr wrap="none" lIns="90487" tIns="44450" rIns="90487" bIns="44450">
                  <a:spAutoFit/>
                </a:bodyPr>
                <a:lstStyle/>
                <a:p>
                  <a:pPr algn="ctr" defTabSz="914400" eaLnBrk="0" hangingPunct="0">
                    <a:lnSpc>
                      <a:spcPct val="100000"/>
                    </a:lnSpc>
                    <a:buClr>
                      <a:schemeClr val="tx2"/>
                    </a:buClr>
                    <a:buSzPct val="95000"/>
                  </a:pPr>
                  <a:endParaRPr lang="en-US">
                    <a:latin typeface="Arial Black" pitchFamily="34" charset="0"/>
                    <a:cs typeface="Arial" pitchFamily="34" charset="0"/>
                  </a:endParaRPr>
                </a:p>
              </p:txBody>
            </p:sp>
          </p:gr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9267"/>
                                        </p:tgtEl>
                                        <p:attrNameLst>
                                          <p:attrName>style.visibility</p:attrName>
                                        </p:attrNameLst>
                                      </p:cBhvr>
                                      <p:to>
                                        <p:strVal val="visible"/>
                                      </p:to>
                                    </p:set>
                                    <p:animEffect transition="in" filter="blinds(horizontal)">
                                      <p:cBhvr>
                                        <p:cTn id="7" dur="500"/>
                                        <p:tgtEl>
                                          <p:spTgt spid="7792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9270"/>
                                        </p:tgtEl>
                                        <p:attrNameLst>
                                          <p:attrName>style.visibility</p:attrName>
                                        </p:attrNameLst>
                                      </p:cBhvr>
                                      <p:to>
                                        <p:strVal val="visible"/>
                                      </p:to>
                                    </p:set>
                                    <p:animEffect transition="in" filter="blinds(horizontal)">
                                      <p:cBhvr>
                                        <p:cTn id="12" dur="500"/>
                                        <p:tgtEl>
                                          <p:spTgt spid="77927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79277"/>
                                        </p:tgtEl>
                                        <p:attrNameLst>
                                          <p:attrName>style.visibility</p:attrName>
                                        </p:attrNameLst>
                                      </p:cBhvr>
                                      <p:to>
                                        <p:strVal val="visible"/>
                                      </p:to>
                                    </p:set>
                                    <p:animEffect transition="in" filter="blinds(horizontal)">
                                      <p:cBhvr>
                                        <p:cTn id="15" dur="500"/>
                                        <p:tgtEl>
                                          <p:spTgt spid="77927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79271"/>
                                        </p:tgtEl>
                                        <p:attrNameLst>
                                          <p:attrName>style.visibility</p:attrName>
                                        </p:attrNameLst>
                                      </p:cBhvr>
                                      <p:to>
                                        <p:strVal val="visible"/>
                                      </p:to>
                                    </p:set>
                                    <p:animEffect transition="in" filter="blinds(horizontal)">
                                      <p:cBhvr>
                                        <p:cTn id="20" dur="500"/>
                                        <p:tgtEl>
                                          <p:spTgt spid="77927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79268"/>
                                        </p:tgtEl>
                                        <p:attrNameLst>
                                          <p:attrName>style.visibility</p:attrName>
                                        </p:attrNameLst>
                                      </p:cBhvr>
                                      <p:to>
                                        <p:strVal val="visible"/>
                                      </p:to>
                                    </p:set>
                                    <p:animEffect transition="in" filter="blinds(horizontal)">
                                      <p:cBhvr>
                                        <p:cTn id="25" dur="500"/>
                                        <p:tgtEl>
                                          <p:spTgt spid="77926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79273"/>
                                        </p:tgtEl>
                                        <p:attrNameLst>
                                          <p:attrName>style.visibility</p:attrName>
                                        </p:attrNameLst>
                                      </p:cBhvr>
                                      <p:to>
                                        <p:strVal val="visible"/>
                                      </p:to>
                                    </p:set>
                                    <p:animEffect transition="in" filter="blinds(horizontal)">
                                      <p:cBhvr>
                                        <p:cTn id="30" dur="500"/>
                                        <p:tgtEl>
                                          <p:spTgt spid="77927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79278"/>
                                        </p:tgtEl>
                                        <p:attrNameLst>
                                          <p:attrName>style.visibility</p:attrName>
                                        </p:attrNameLst>
                                      </p:cBhvr>
                                      <p:to>
                                        <p:strVal val="visible"/>
                                      </p:to>
                                    </p:set>
                                    <p:animEffect transition="in" filter="blinds(horizontal)">
                                      <p:cBhvr>
                                        <p:cTn id="33" dur="500"/>
                                        <p:tgtEl>
                                          <p:spTgt spid="77927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779274"/>
                                        </p:tgtEl>
                                        <p:attrNameLst>
                                          <p:attrName>style.visibility</p:attrName>
                                        </p:attrNameLst>
                                      </p:cBhvr>
                                      <p:to>
                                        <p:strVal val="visible"/>
                                      </p:to>
                                    </p:set>
                                    <p:animEffect transition="in" filter="blinds(horizontal)">
                                      <p:cBhvr>
                                        <p:cTn id="38" dur="500"/>
                                        <p:tgtEl>
                                          <p:spTgt spid="77927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79276"/>
                                        </p:tgtEl>
                                        <p:attrNameLst>
                                          <p:attrName>style.visibility</p:attrName>
                                        </p:attrNameLst>
                                      </p:cBhvr>
                                      <p:to>
                                        <p:strVal val="visible"/>
                                      </p:to>
                                    </p:set>
                                    <p:animEffect transition="in" filter="blinds(horizontal)">
                                      <p:cBhvr>
                                        <p:cTn id="43" dur="500"/>
                                        <p:tgtEl>
                                          <p:spTgt spid="77927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79275"/>
                                        </p:tgtEl>
                                        <p:attrNameLst>
                                          <p:attrName>style.visibility</p:attrName>
                                        </p:attrNameLst>
                                      </p:cBhvr>
                                      <p:to>
                                        <p:strVal val="visible"/>
                                      </p:to>
                                    </p:set>
                                    <p:animEffect transition="in" filter="blinds(horizontal)">
                                      <p:cBhvr>
                                        <p:cTn id="46" dur="500"/>
                                        <p:tgtEl>
                                          <p:spTgt spid="779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7" grpId="0" animBg="1"/>
      <p:bldP spid="779268" grpId="0" animBg="1"/>
      <p:bldP spid="779270" grpId="0"/>
      <p:bldP spid="779271" grpId="0"/>
      <p:bldP spid="779273" grpId="0" animBg="1"/>
      <p:bldP spid="779274" grpId="0" animBg="1"/>
      <p:bldP spid="779275" grpId="0" animBg="1"/>
      <p:bldP spid="779276" grpId="0"/>
      <p:bldP spid="779277" grpId="0" animBg="1"/>
      <p:bldP spid="7792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2590800" y="480636"/>
            <a:ext cx="6781800" cy="716415"/>
          </a:xfrm>
          <a:ln/>
        </p:spPr>
        <p:txBody>
          <a:bodyPr vert="horz" wrap="square" lIns="0" tIns="0" rIns="0" bIns="0" numCol="1" anchor="ctr" anchorCtr="0" compatLnSpc="1">
            <a:prstTxWarp prst="textNoShape">
              <a:avLst/>
            </a:prstTxWarp>
            <a:spAutoFit/>
          </a:bodyPr>
          <a:lstStyle/>
          <a:p>
            <a:pPr algn="ctr">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a:t>        Hash – One-way</a:t>
            </a:r>
          </a:p>
        </p:txBody>
      </p:sp>
      <p:sp>
        <p:nvSpPr>
          <p:cNvPr id="8" name="Slide Number Placeholder 2"/>
          <p:cNvSpPr>
            <a:spLocks noGrp="1"/>
          </p:cNvSpPr>
          <p:nvPr>
            <p:ph type="sldNum" idx="10"/>
          </p:nvPr>
        </p:nvSpPr>
        <p:spPr/>
        <p:txBody>
          <a:bodyPr/>
          <a:lstStyle/>
          <a:p>
            <a:fld id="{416363BF-ED9F-486C-BD68-253FB231506C}" type="slidenum">
              <a:rPr lang="en-GB"/>
              <a:pPr/>
              <a:t>28</a:t>
            </a:fld>
            <a:endParaRPr lang="en-GB"/>
          </a:p>
        </p:txBody>
      </p:sp>
      <p:sp>
        <p:nvSpPr>
          <p:cNvPr id="785411" name="AutoShape 3"/>
          <p:cNvSpPr>
            <a:spLocks noChangeArrowheads="1"/>
          </p:cNvSpPr>
          <p:nvPr/>
        </p:nvSpPr>
        <p:spPr bwMode="auto">
          <a:xfrm>
            <a:off x="4495801" y="4267200"/>
            <a:ext cx="2816225" cy="1816100"/>
          </a:xfrm>
          <a:prstGeom prst="roundRect">
            <a:avLst>
              <a:gd name="adj" fmla="val 83"/>
            </a:avLst>
          </a:prstGeom>
          <a:solidFill>
            <a:srgbClr val="99CCFF"/>
          </a:solidFill>
          <a:ln w="9525">
            <a:noFill/>
            <a:round/>
            <a:headEnd/>
            <a:tailEnd/>
          </a:ln>
          <a:effectLst/>
        </p:spPr>
        <p:txBody>
          <a:bodyPr lIns="81720" tIns="40680" rIns="81720" bIns="40680" anchor="ctr" anchorCtr="1"/>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0000"/>
                </a:solidFill>
              </a:rPr>
              <a:t>Hi Jai,</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0000"/>
                </a:solidFill>
              </a:rPr>
              <a:t>I will be in the park at </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b="1">
                <a:solidFill>
                  <a:schemeClr val="tx1"/>
                </a:solidFill>
              </a:rPr>
              <a:t>3 pm</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0000"/>
                </a:solidFill>
              </a:rPr>
              <a:t>Veeru</a:t>
            </a:r>
          </a:p>
        </p:txBody>
      </p:sp>
      <p:sp>
        <p:nvSpPr>
          <p:cNvPr id="785412" name="AutoShape 4"/>
          <p:cNvSpPr>
            <a:spLocks noChangeArrowheads="1"/>
          </p:cNvSpPr>
          <p:nvPr/>
        </p:nvSpPr>
        <p:spPr bwMode="auto">
          <a:xfrm>
            <a:off x="3200400" y="1622426"/>
            <a:ext cx="5181600" cy="739775"/>
          </a:xfrm>
          <a:prstGeom prst="roundRect">
            <a:avLst>
              <a:gd name="adj" fmla="val 227"/>
            </a:avLst>
          </a:prstGeom>
          <a:solidFill>
            <a:srgbClr val="CCCCFF"/>
          </a:solidFill>
          <a:ln w="9525">
            <a:noFill/>
            <a:round/>
            <a:headEnd/>
            <a:tailEnd/>
          </a:ln>
          <a:effectLst/>
        </p:spPr>
        <p:txBody>
          <a:bodyPr lIns="81720" tIns="40680" rIns="81720" bIns="40680" anchor="ctr" anchorCtr="1"/>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chemeClr val="tx1"/>
                </a:solidFill>
              </a:rPr>
              <a:t>B5EA1EC376E61DB2680D0312FC26D3773F384E43</a:t>
            </a:r>
            <a:endParaRPr lang="en-GB" sz="1800" dirty="0">
              <a:solidFill>
                <a:schemeClr val="tx1"/>
              </a:solidFill>
            </a:endParaRPr>
          </a:p>
        </p:txBody>
      </p:sp>
      <p:sp>
        <p:nvSpPr>
          <p:cNvPr id="785413" name="Text Box 5"/>
          <p:cNvSpPr txBox="1">
            <a:spLocks noChangeArrowheads="1"/>
          </p:cNvSpPr>
          <p:nvPr/>
        </p:nvSpPr>
        <p:spPr bwMode="auto">
          <a:xfrm>
            <a:off x="4689476" y="6242051"/>
            <a:ext cx="2695575" cy="333375"/>
          </a:xfrm>
          <a:prstGeom prst="rect">
            <a:avLst/>
          </a:prstGeom>
          <a:noFill/>
          <a:ln w="9525">
            <a:noFill/>
            <a:round/>
            <a:headEnd/>
            <a:tailEnd/>
          </a:ln>
          <a:effectLst/>
        </p:spPr>
        <p:txBody>
          <a:bodyPr wrap="none" anchor="ctr"/>
          <a:lstStyle/>
          <a:p>
            <a:endParaRPr lang="en-IN"/>
          </a:p>
        </p:txBody>
      </p:sp>
      <p:pic>
        <p:nvPicPr>
          <p:cNvPr id="785414" name="Picture 6"/>
          <p:cNvPicPr>
            <a:picLocks noChangeAspect="1" noChangeArrowheads="1"/>
          </p:cNvPicPr>
          <p:nvPr/>
        </p:nvPicPr>
        <p:blipFill>
          <a:blip r:embed="rId3" cstate="print"/>
          <a:srcRect/>
          <a:stretch>
            <a:fillRect/>
          </a:stretch>
        </p:blipFill>
        <p:spPr bwMode="auto">
          <a:xfrm rot="16200000">
            <a:off x="4890295" y="2451895"/>
            <a:ext cx="1889125" cy="1741487"/>
          </a:xfrm>
          <a:prstGeom prst="rect">
            <a:avLst/>
          </a:prstGeom>
          <a:noFill/>
          <a:ln w="9525">
            <a:noFill/>
            <a:miter lim="800000"/>
            <a:headEnd/>
            <a:tailEnd/>
          </a:ln>
          <a:effectLst/>
        </p:spPr>
      </p:pic>
      <p:sp>
        <p:nvSpPr>
          <p:cNvPr id="785415" name="Text Box 7"/>
          <p:cNvSpPr txBox="1">
            <a:spLocks noChangeArrowheads="1"/>
          </p:cNvSpPr>
          <p:nvPr/>
        </p:nvSpPr>
        <p:spPr bwMode="auto">
          <a:xfrm>
            <a:off x="4876800" y="3429001"/>
            <a:ext cx="1752600" cy="2885105"/>
          </a:xfrm>
          <a:prstGeom prst="rect">
            <a:avLst/>
          </a:prstGeom>
          <a:noFill/>
          <a:ln w="9525">
            <a:noFill/>
            <a:round/>
            <a:headEnd/>
            <a:tailEnd/>
          </a:ln>
          <a:effectLst/>
        </p:spPr>
        <p:txBody>
          <a:bodyPr lIns="90000" tIns="45000" rIns="90000" bIns="45000">
            <a:spAutoFit/>
          </a:bodyPr>
          <a:lstStyle/>
          <a:p>
            <a:pPr>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5600">
                <a:solidFill>
                  <a:srgbClr val="FF0000"/>
                </a:solidFill>
              </a:rPr>
              <a:t>X</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5411"/>
                                        </p:tgtEl>
                                        <p:attrNameLst>
                                          <p:attrName>style.visibility</p:attrName>
                                        </p:attrNameLst>
                                      </p:cBhvr>
                                      <p:to>
                                        <p:strVal val="visible"/>
                                      </p:to>
                                    </p:set>
                                    <p:animEffect transition="in" filter="blinds(horizontal)">
                                      <p:cBhvr>
                                        <p:cTn id="7" dur="500"/>
                                        <p:tgtEl>
                                          <p:spTgt spid="7854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5412"/>
                                        </p:tgtEl>
                                        <p:attrNameLst>
                                          <p:attrName>style.visibility</p:attrName>
                                        </p:attrNameLst>
                                      </p:cBhvr>
                                      <p:to>
                                        <p:strVal val="visible"/>
                                      </p:to>
                                    </p:set>
                                    <p:animEffect transition="in" filter="blinds(horizontal)">
                                      <p:cBhvr>
                                        <p:cTn id="12" dur="500"/>
                                        <p:tgtEl>
                                          <p:spTgt spid="7854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85415"/>
                                        </p:tgtEl>
                                        <p:attrNameLst>
                                          <p:attrName>style.visibility</p:attrName>
                                        </p:attrNameLst>
                                      </p:cBhvr>
                                      <p:to>
                                        <p:strVal val="visible"/>
                                      </p:to>
                                    </p:set>
                                    <p:animEffect transition="in" filter="blinds(horizontal)">
                                      <p:cBhvr>
                                        <p:cTn id="15" dur="500"/>
                                        <p:tgtEl>
                                          <p:spTgt spid="785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1" grpId="0" animBg="1"/>
      <p:bldP spid="785412" grpId="0" animBg="1"/>
      <p:bldP spid="7854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590800" y="381001"/>
            <a:ext cx="6705600" cy="644857"/>
          </a:xfrm>
          <a:ln/>
        </p:spPr>
        <p:txBody>
          <a:bodyPr vert="horz" wrap="square" lIns="0" tIns="0" rIns="0" bIns="0" numCol="1" anchor="ctr" anchorCtr="0" compatLnSpc="1">
            <a:prstTxWarp prst="textNoShape">
              <a:avLst/>
            </a:prstTxWarp>
            <a:spAutoFit/>
          </a:bodyPr>
          <a:lstStyle/>
          <a:p>
            <a:pPr algn="ctr">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       </a:t>
            </a:r>
            <a:r>
              <a:rPr lang="en-GB" b="1" dirty="0"/>
              <a:t>MD5 and SHA</a:t>
            </a:r>
          </a:p>
        </p:txBody>
      </p:sp>
      <p:sp>
        <p:nvSpPr>
          <p:cNvPr id="787459" name="AutoShape 3"/>
          <p:cNvSpPr>
            <a:spLocks noChangeArrowheads="1"/>
          </p:cNvSpPr>
          <p:nvPr/>
        </p:nvSpPr>
        <p:spPr bwMode="auto">
          <a:xfrm>
            <a:off x="2538413" y="1612900"/>
            <a:ext cx="1306512" cy="1816100"/>
          </a:xfrm>
          <a:prstGeom prst="roundRect">
            <a:avLst>
              <a:gd name="adj" fmla="val 83"/>
            </a:avLst>
          </a:prstGeom>
          <a:solidFill>
            <a:srgbClr val="99CCFF"/>
          </a:solidFill>
          <a:ln w="9525">
            <a:noFill/>
            <a:round/>
            <a:headEnd/>
            <a:tailEnd/>
          </a:ln>
          <a:effectLst/>
        </p:spPr>
        <p:txBody>
          <a:bodyPr lIns="81720" tIns="40680" rIns="81720" bIns="40680" anchor="ctr" anchorCtr="1"/>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Hi Jai,</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I will be in the park at 3 pm</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Veeru</a:t>
            </a:r>
          </a:p>
        </p:txBody>
      </p:sp>
      <p:sp>
        <p:nvSpPr>
          <p:cNvPr id="787460" name="AutoShape 4"/>
          <p:cNvSpPr>
            <a:spLocks noChangeArrowheads="1"/>
          </p:cNvSpPr>
          <p:nvPr/>
        </p:nvSpPr>
        <p:spPr bwMode="auto">
          <a:xfrm>
            <a:off x="2039938" y="4748214"/>
            <a:ext cx="2036762" cy="739775"/>
          </a:xfrm>
          <a:prstGeom prst="roundRect">
            <a:avLst>
              <a:gd name="adj" fmla="val 227"/>
            </a:avLst>
          </a:prstGeom>
          <a:solidFill>
            <a:srgbClr val="CCCCFF"/>
          </a:solidFill>
          <a:ln w="9525">
            <a:noFill/>
            <a:round/>
            <a:headEnd/>
            <a:tailEnd/>
          </a:ln>
          <a:effectLst/>
        </p:spPr>
        <p:txBody>
          <a:bodyPr lIns="81720" tIns="40680" rIns="81720" bIns="40680" anchor="ctr" anchorCtr="1"/>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a:solidFill>
                  <a:srgbClr val="000000"/>
                </a:solidFill>
              </a:rPr>
              <a:t>cfa2ce53017030315fde705b9382d9f4</a:t>
            </a:r>
          </a:p>
        </p:txBody>
      </p:sp>
      <p:sp>
        <p:nvSpPr>
          <p:cNvPr id="787461" name="Text Box 5"/>
          <p:cNvSpPr txBox="1">
            <a:spLocks noChangeArrowheads="1"/>
          </p:cNvSpPr>
          <p:nvPr/>
        </p:nvSpPr>
        <p:spPr bwMode="auto">
          <a:xfrm>
            <a:off x="2706688" y="1271589"/>
            <a:ext cx="926976" cy="328119"/>
          </a:xfrm>
          <a:prstGeom prst="rect">
            <a:avLst/>
          </a:prstGeom>
          <a:noFill/>
          <a:ln w="9525">
            <a:noFill/>
            <a:round/>
            <a:headEnd/>
            <a:tailEnd/>
          </a:ln>
          <a:effectLst/>
        </p:spPr>
        <p:txBody>
          <a:bodyPr wrap="none" lIns="81720" tIns="40680" rIns="81720" bIns="40680">
            <a:spAutoFit/>
          </a:bodyPr>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a:solidFill>
                  <a:srgbClr val="000000"/>
                </a:solidFill>
              </a:rPr>
              <a:t>Message</a:t>
            </a:r>
          </a:p>
        </p:txBody>
      </p:sp>
      <p:sp>
        <p:nvSpPr>
          <p:cNvPr id="787462" name="AutoShape 6"/>
          <p:cNvSpPr>
            <a:spLocks noChangeArrowheads="1"/>
          </p:cNvSpPr>
          <p:nvPr/>
        </p:nvSpPr>
        <p:spPr bwMode="auto">
          <a:xfrm>
            <a:off x="2895600" y="3429000"/>
            <a:ext cx="622300" cy="1341438"/>
          </a:xfrm>
          <a:prstGeom prst="downArrow">
            <a:avLst>
              <a:gd name="adj1" fmla="val 50000"/>
              <a:gd name="adj2" fmla="val 53890"/>
            </a:avLst>
          </a:prstGeom>
          <a:solidFill>
            <a:srgbClr val="333333"/>
          </a:solidFill>
          <a:ln w="9525">
            <a:noFill/>
            <a:round/>
            <a:headEnd/>
            <a:tailEnd/>
          </a:ln>
          <a:effectLst/>
        </p:spPr>
        <p:txBody>
          <a:bodyPr wrap="none" anchor="ctr"/>
          <a:lstStyle/>
          <a:p>
            <a:endParaRPr lang="en-IN"/>
          </a:p>
        </p:txBody>
      </p:sp>
      <p:sp>
        <p:nvSpPr>
          <p:cNvPr id="787463" name="Text Box 7"/>
          <p:cNvSpPr txBox="1">
            <a:spLocks noChangeArrowheads="1"/>
          </p:cNvSpPr>
          <p:nvPr/>
        </p:nvSpPr>
        <p:spPr bwMode="auto">
          <a:xfrm>
            <a:off x="1463650" y="4419600"/>
            <a:ext cx="1824038" cy="330200"/>
          </a:xfrm>
          <a:prstGeom prst="rect">
            <a:avLst/>
          </a:prstGeom>
          <a:noFill/>
          <a:ln w="9525">
            <a:noFill/>
            <a:round/>
            <a:headEnd/>
            <a:tailEnd/>
          </a:ln>
          <a:effectLst/>
        </p:spPr>
        <p:txBody>
          <a:bodyPr lIns="81720" tIns="40680" rIns="81720" bIns="40680">
            <a:spAutoFit/>
          </a:bodyPr>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dirty="0">
                <a:solidFill>
                  <a:srgbClr val="000000"/>
                </a:solidFill>
              </a:rPr>
              <a:t>Message Digest</a:t>
            </a:r>
          </a:p>
        </p:txBody>
      </p:sp>
      <p:sp>
        <p:nvSpPr>
          <p:cNvPr id="787464" name="Text Box 8"/>
          <p:cNvSpPr txBox="1">
            <a:spLocks noChangeArrowheads="1"/>
          </p:cNvSpPr>
          <p:nvPr/>
        </p:nvSpPr>
        <p:spPr bwMode="auto">
          <a:xfrm>
            <a:off x="4841876" y="6013451"/>
            <a:ext cx="2695575" cy="333375"/>
          </a:xfrm>
          <a:prstGeom prst="rect">
            <a:avLst/>
          </a:prstGeom>
          <a:noFill/>
          <a:ln w="9525">
            <a:noFill/>
            <a:round/>
            <a:headEnd/>
            <a:tailEnd/>
          </a:ln>
          <a:effectLst/>
        </p:spPr>
        <p:txBody>
          <a:bodyPr wrap="none" anchor="ctr"/>
          <a:lstStyle/>
          <a:p>
            <a:endParaRPr lang="en-IN"/>
          </a:p>
        </p:txBody>
      </p:sp>
      <p:sp>
        <p:nvSpPr>
          <p:cNvPr id="787465" name="AutoShape 9"/>
          <p:cNvSpPr>
            <a:spLocks noChangeArrowheads="1"/>
          </p:cNvSpPr>
          <p:nvPr/>
        </p:nvSpPr>
        <p:spPr bwMode="auto">
          <a:xfrm>
            <a:off x="5553075" y="3429001"/>
            <a:ext cx="622300" cy="1395413"/>
          </a:xfrm>
          <a:prstGeom prst="downArrow">
            <a:avLst>
              <a:gd name="adj1" fmla="val 50000"/>
              <a:gd name="adj2" fmla="val 56059"/>
            </a:avLst>
          </a:prstGeom>
          <a:solidFill>
            <a:srgbClr val="333333"/>
          </a:solidFill>
          <a:ln w="9525">
            <a:noFill/>
            <a:round/>
            <a:headEnd/>
            <a:tailEnd/>
          </a:ln>
          <a:effectLst/>
        </p:spPr>
        <p:txBody>
          <a:bodyPr wrap="none" anchor="ctr"/>
          <a:lstStyle/>
          <a:p>
            <a:endParaRPr lang="en-IN"/>
          </a:p>
        </p:txBody>
      </p:sp>
      <p:sp>
        <p:nvSpPr>
          <p:cNvPr id="787466" name="AutoShape 10"/>
          <p:cNvSpPr>
            <a:spLocks/>
          </p:cNvSpPr>
          <p:nvPr/>
        </p:nvSpPr>
        <p:spPr bwMode="auto">
          <a:xfrm rot="16200000">
            <a:off x="2839245" y="4814095"/>
            <a:ext cx="433387" cy="1965325"/>
          </a:xfrm>
          <a:prstGeom prst="leftBrace">
            <a:avLst>
              <a:gd name="adj1" fmla="val 62794"/>
              <a:gd name="adj2" fmla="val 51190"/>
            </a:avLst>
          </a:prstGeom>
          <a:noFill/>
          <a:ln w="36720">
            <a:solidFill>
              <a:srgbClr val="000000"/>
            </a:solidFill>
            <a:miter lim="800000"/>
            <a:headEnd/>
            <a:tailEnd/>
          </a:ln>
          <a:effectLst/>
        </p:spPr>
        <p:txBody>
          <a:bodyPr wrap="none" anchor="ctr"/>
          <a:lstStyle/>
          <a:p>
            <a:endParaRPr lang="en-IN"/>
          </a:p>
        </p:txBody>
      </p:sp>
      <p:sp>
        <p:nvSpPr>
          <p:cNvPr id="787467" name="AutoShape 11"/>
          <p:cNvSpPr>
            <a:spLocks noChangeArrowheads="1"/>
          </p:cNvSpPr>
          <p:nvPr/>
        </p:nvSpPr>
        <p:spPr bwMode="auto">
          <a:xfrm>
            <a:off x="5172075" y="1600200"/>
            <a:ext cx="1447800" cy="1816100"/>
          </a:xfrm>
          <a:prstGeom prst="roundRect">
            <a:avLst>
              <a:gd name="adj" fmla="val 83"/>
            </a:avLst>
          </a:prstGeom>
          <a:solidFill>
            <a:srgbClr val="99CCFF"/>
          </a:solidFill>
          <a:ln w="9525">
            <a:noFill/>
            <a:round/>
            <a:headEnd/>
            <a:tailEnd/>
          </a:ln>
          <a:effectLst/>
        </p:spPr>
        <p:txBody>
          <a:bodyPr lIns="81720" tIns="40680" rIns="81720" bIns="40680" anchor="ctr" anchorCtr="1"/>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Hi Jai,</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I will be in the park at 3 pm</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Veeru</a:t>
            </a:r>
          </a:p>
        </p:txBody>
      </p:sp>
      <p:sp>
        <p:nvSpPr>
          <p:cNvPr id="787468" name="AutoShape 12"/>
          <p:cNvSpPr>
            <a:spLocks noChangeArrowheads="1"/>
          </p:cNvSpPr>
          <p:nvPr/>
        </p:nvSpPr>
        <p:spPr bwMode="auto">
          <a:xfrm>
            <a:off x="4867275" y="4800600"/>
            <a:ext cx="1981200" cy="719138"/>
          </a:xfrm>
          <a:prstGeom prst="roundRect">
            <a:avLst>
              <a:gd name="adj" fmla="val 227"/>
            </a:avLst>
          </a:prstGeom>
          <a:solidFill>
            <a:srgbClr val="CCCCFF"/>
          </a:solidFill>
          <a:ln w="9525">
            <a:noFill/>
            <a:round/>
            <a:headEnd/>
            <a:tailEnd/>
          </a:ln>
          <a:effectLst/>
        </p:spPr>
        <p:txBody>
          <a:bodyPr lIns="81720" tIns="40680" rIns="81720" bIns="40680" anchor="ctr" anchorCtr="1"/>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1f695127f210144329ef98e6da4f4adb92c5f182</a:t>
            </a:r>
          </a:p>
        </p:txBody>
      </p:sp>
      <p:sp>
        <p:nvSpPr>
          <p:cNvPr id="787469" name="AutoShape 13"/>
          <p:cNvSpPr>
            <a:spLocks/>
          </p:cNvSpPr>
          <p:nvPr/>
        </p:nvSpPr>
        <p:spPr bwMode="auto">
          <a:xfrm rot="16200000">
            <a:off x="5645945" y="4860132"/>
            <a:ext cx="433387" cy="1981200"/>
          </a:xfrm>
          <a:prstGeom prst="leftBrace">
            <a:avLst>
              <a:gd name="adj1" fmla="val 63302"/>
              <a:gd name="adj2" fmla="val 51190"/>
            </a:avLst>
          </a:prstGeom>
          <a:noFill/>
          <a:ln w="36720">
            <a:solidFill>
              <a:srgbClr val="000000"/>
            </a:solidFill>
            <a:miter lim="800000"/>
            <a:headEnd/>
            <a:tailEnd/>
          </a:ln>
          <a:effectLst/>
        </p:spPr>
        <p:txBody>
          <a:bodyPr wrap="none" anchor="ctr"/>
          <a:lstStyle/>
          <a:p>
            <a:endParaRPr lang="en-IN"/>
          </a:p>
        </p:txBody>
      </p:sp>
      <p:sp>
        <p:nvSpPr>
          <p:cNvPr id="787470" name="Text Box 14"/>
          <p:cNvSpPr txBox="1">
            <a:spLocks noChangeArrowheads="1"/>
          </p:cNvSpPr>
          <p:nvPr/>
        </p:nvSpPr>
        <p:spPr bwMode="auto">
          <a:xfrm>
            <a:off x="2405064" y="5943600"/>
            <a:ext cx="1356759" cy="592426"/>
          </a:xfrm>
          <a:prstGeom prst="rect">
            <a:avLst/>
          </a:prstGeom>
          <a:noFill/>
          <a:ln w="9525">
            <a:noFill/>
            <a:round/>
            <a:headEnd/>
            <a:tailEnd/>
          </a:ln>
          <a:effectLst/>
        </p:spPr>
        <p:txBody>
          <a:bodyPr wrap="none" lIns="90000" tIns="45000" rIns="90000" bIns="45000">
            <a:spAutoFit/>
          </a:bodyPr>
          <a:lstStyle/>
          <a:p>
            <a:pPr>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128 Bits</a:t>
            </a:r>
          </a:p>
        </p:txBody>
      </p:sp>
      <p:sp>
        <p:nvSpPr>
          <p:cNvPr id="787471" name="Text Box 15"/>
          <p:cNvSpPr txBox="1">
            <a:spLocks noChangeArrowheads="1"/>
          </p:cNvSpPr>
          <p:nvPr/>
        </p:nvSpPr>
        <p:spPr bwMode="auto">
          <a:xfrm>
            <a:off x="5248276" y="5943600"/>
            <a:ext cx="1356759" cy="592426"/>
          </a:xfrm>
          <a:prstGeom prst="rect">
            <a:avLst/>
          </a:prstGeom>
          <a:noFill/>
          <a:ln w="9525">
            <a:noFill/>
            <a:round/>
            <a:headEnd/>
            <a:tailEnd/>
          </a:ln>
          <a:effectLst/>
        </p:spPr>
        <p:txBody>
          <a:bodyPr wrap="none" lIns="90000" tIns="45000" rIns="90000" bIns="45000">
            <a:spAutoFit/>
          </a:bodyPr>
          <a:lstStyle/>
          <a:p>
            <a:pPr>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a:solidFill>
                  <a:srgbClr val="000000"/>
                </a:solidFill>
              </a:rPr>
              <a:t>160 Bits</a:t>
            </a:r>
          </a:p>
        </p:txBody>
      </p:sp>
      <p:sp>
        <p:nvSpPr>
          <p:cNvPr id="787472" name="Oval 16"/>
          <p:cNvSpPr>
            <a:spLocks noChangeArrowheads="1"/>
          </p:cNvSpPr>
          <p:nvPr/>
        </p:nvSpPr>
        <p:spPr bwMode="auto">
          <a:xfrm>
            <a:off x="2724150" y="3657600"/>
            <a:ext cx="1066800" cy="685800"/>
          </a:xfrm>
          <a:prstGeom prst="ellipse">
            <a:avLst/>
          </a:prstGeom>
          <a:solidFill>
            <a:srgbClr val="99CCFF"/>
          </a:solidFill>
          <a:ln w="9360">
            <a:solidFill>
              <a:srgbClr val="000000"/>
            </a:solidFill>
            <a:round/>
            <a:headEnd/>
            <a:tailEnd/>
          </a:ln>
          <a:effectLst/>
        </p:spPr>
        <p:txBody>
          <a:bodyPr wrap="none" anchor="ctr"/>
          <a:lstStyle/>
          <a:p>
            <a:endParaRPr lang="en-IN"/>
          </a:p>
        </p:txBody>
      </p:sp>
      <p:sp>
        <p:nvSpPr>
          <p:cNvPr id="787473" name="Text Box 17"/>
          <p:cNvSpPr txBox="1">
            <a:spLocks noChangeArrowheads="1"/>
          </p:cNvSpPr>
          <p:nvPr/>
        </p:nvSpPr>
        <p:spPr bwMode="auto">
          <a:xfrm>
            <a:off x="2790826" y="3767138"/>
            <a:ext cx="923925" cy="423862"/>
          </a:xfrm>
          <a:prstGeom prst="rect">
            <a:avLst/>
          </a:prstGeom>
          <a:noFill/>
          <a:ln w="9525">
            <a:noFill/>
            <a:round/>
            <a:headEnd/>
            <a:tailEnd/>
          </a:ln>
          <a:effectLst/>
        </p:spPr>
        <p:txBody>
          <a:bodyPr lIns="81720" tIns="40680" rIns="81720" bIns="40680">
            <a:spAutoFit/>
          </a:bodyPr>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0000"/>
                </a:solidFill>
              </a:rPr>
              <a:t> </a:t>
            </a:r>
            <a:r>
              <a:rPr lang="en-GB" sz="2200" b="1">
                <a:solidFill>
                  <a:srgbClr val="000000"/>
                </a:solidFill>
              </a:rPr>
              <a:t>MD5</a:t>
            </a:r>
          </a:p>
        </p:txBody>
      </p:sp>
      <p:sp>
        <p:nvSpPr>
          <p:cNvPr id="787474" name="Oval 18"/>
          <p:cNvSpPr>
            <a:spLocks noChangeArrowheads="1"/>
          </p:cNvSpPr>
          <p:nvPr/>
        </p:nvSpPr>
        <p:spPr bwMode="auto">
          <a:xfrm>
            <a:off x="5172075" y="3581400"/>
            <a:ext cx="1301750" cy="685800"/>
          </a:xfrm>
          <a:prstGeom prst="ellipse">
            <a:avLst/>
          </a:prstGeom>
          <a:solidFill>
            <a:srgbClr val="99CCFF"/>
          </a:solidFill>
          <a:ln w="9360">
            <a:solidFill>
              <a:srgbClr val="000000"/>
            </a:solidFill>
            <a:round/>
            <a:headEnd/>
            <a:tailEnd/>
          </a:ln>
          <a:effectLst/>
        </p:spPr>
        <p:txBody>
          <a:bodyPr wrap="none" lIns="90000" tIns="46800" rIns="90000" bIns="46800" anchor="ct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b="1">
                <a:solidFill>
                  <a:srgbClr val="000000"/>
                </a:solidFill>
              </a:rPr>
              <a:t>SHA-1</a:t>
            </a:r>
          </a:p>
        </p:txBody>
      </p:sp>
      <p:sp>
        <p:nvSpPr>
          <p:cNvPr id="787475" name="AutoShape 19"/>
          <p:cNvSpPr>
            <a:spLocks noChangeArrowheads="1"/>
          </p:cNvSpPr>
          <p:nvPr/>
        </p:nvSpPr>
        <p:spPr bwMode="auto">
          <a:xfrm>
            <a:off x="8510588" y="3352801"/>
            <a:ext cx="622300" cy="1395413"/>
          </a:xfrm>
          <a:prstGeom prst="downArrow">
            <a:avLst>
              <a:gd name="adj1" fmla="val 50000"/>
              <a:gd name="adj2" fmla="val 56059"/>
            </a:avLst>
          </a:prstGeom>
          <a:solidFill>
            <a:srgbClr val="333333"/>
          </a:solidFill>
          <a:ln w="9525">
            <a:noFill/>
            <a:round/>
            <a:headEnd/>
            <a:tailEnd/>
          </a:ln>
          <a:effectLst/>
        </p:spPr>
        <p:txBody>
          <a:bodyPr wrap="none" anchor="ctr"/>
          <a:lstStyle/>
          <a:p>
            <a:endParaRPr lang="en-IN"/>
          </a:p>
        </p:txBody>
      </p:sp>
      <p:sp>
        <p:nvSpPr>
          <p:cNvPr id="787476" name="AutoShape 20"/>
          <p:cNvSpPr>
            <a:spLocks noChangeArrowheads="1"/>
          </p:cNvSpPr>
          <p:nvPr/>
        </p:nvSpPr>
        <p:spPr bwMode="auto">
          <a:xfrm>
            <a:off x="8129588" y="1524000"/>
            <a:ext cx="1447800" cy="1816100"/>
          </a:xfrm>
          <a:prstGeom prst="roundRect">
            <a:avLst>
              <a:gd name="adj" fmla="val 83"/>
            </a:avLst>
          </a:prstGeom>
          <a:solidFill>
            <a:srgbClr val="99CCFF"/>
          </a:solidFill>
          <a:ln w="9525">
            <a:noFill/>
            <a:round/>
            <a:headEnd/>
            <a:tailEnd/>
          </a:ln>
          <a:effectLst/>
        </p:spPr>
        <p:txBody>
          <a:bodyPr lIns="81720" tIns="40680" rIns="81720" bIns="40680" anchor="ctr" anchorCtr="1"/>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Hi Jai,</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I will be in the park at 3 pm</a:t>
            </a:r>
          </a:p>
          <a:p>
            <a:pPr hangingPunct="0">
              <a:lnSpc>
                <a:spcPct val="14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Veeru</a:t>
            </a:r>
          </a:p>
        </p:txBody>
      </p:sp>
      <p:sp>
        <p:nvSpPr>
          <p:cNvPr id="787477" name="AutoShape 21"/>
          <p:cNvSpPr>
            <a:spLocks noChangeArrowheads="1"/>
          </p:cNvSpPr>
          <p:nvPr/>
        </p:nvSpPr>
        <p:spPr bwMode="auto">
          <a:xfrm>
            <a:off x="7824788" y="4795839"/>
            <a:ext cx="1981200" cy="719137"/>
          </a:xfrm>
          <a:prstGeom prst="roundRect">
            <a:avLst>
              <a:gd name="adj" fmla="val 227"/>
            </a:avLst>
          </a:prstGeom>
          <a:solidFill>
            <a:srgbClr val="CCCCFF"/>
          </a:solidFill>
          <a:ln w="9525">
            <a:noFill/>
            <a:round/>
            <a:headEnd/>
            <a:tailEnd/>
          </a:ln>
          <a:effectLst/>
        </p:spPr>
        <p:txBody>
          <a:bodyPr lIns="81720" tIns="40680" rIns="81720" bIns="40680" anchor="ctr" anchorCtr="1"/>
          <a:lstStyle/>
          <a:p>
            <a:pPr hangingPunct="0">
              <a:lnSpc>
                <a:spcPct val="102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2g5487f56r4etert654trc5d5e8d5ex5gttahy55e</a:t>
            </a:r>
          </a:p>
        </p:txBody>
      </p:sp>
      <p:sp>
        <p:nvSpPr>
          <p:cNvPr id="787478" name="AutoShape 22"/>
          <p:cNvSpPr>
            <a:spLocks/>
          </p:cNvSpPr>
          <p:nvPr/>
        </p:nvSpPr>
        <p:spPr bwMode="auto">
          <a:xfrm rot="16200000">
            <a:off x="8603456" y="4826794"/>
            <a:ext cx="433388" cy="1981200"/>
          </a:xfrm>
          <a:prstGeom prst="leftBrace">
            <a:avLst>
              <a:gd name="adj1" fmla="val 63302"/>
              <a:gd name="adj2" fmla="val 51190"/>
            </a:avLst>
          </a:prstGeom>
          <a:noFill/>
          <a:ln w="36720">
            <a:solidFill>
              <a:srgbClr val="000000"/>
            </a:solidFill>
            <a:miter lim="800000"/>
            <a:headEnd/>
            <a:tailEnd/>
          </a:ln>
          <a:effectLst/>
        </p:spPr>
        <p:txBody>
          <a:bodyPr wrap="none" anchor="ctr"/>
          <a:lstStyle/>
          <a:p>
            <a:endParaRPr lang="en-IN"/>
          </a:p>
        </p:txBody>
      </p:sp>
      <p:sp>
        <p:nvSpPr>
          <p:cNvPr id="787479" name="Text Box 23"/>
          <p:cNvSpPr txBox="1">
            <a:spLocks noChangeArrowheads="1"/>
          </p:cNvSpPr>
          <p:nvPr/>
        </p:nvSpPr>
        <p:spPr bwMode="auto">
          <a:xfrm>
            <a:off x="7677150" y="5860910"/>
            <a:ext cx="2819400" cy="592426"/>
          </a:xfrm>
          <a:prstGeom prst="rect">
            <a:avLst/>
          </a:prstGeom>
          <a:noFill/>
          <a:ln w="9525">
            <a:noFill/>
            <a:round/>
            <a:headEnd/>
            <a:tailEnd/>
          </a:ln>
          <a:effectLst/>
        </p:spPr>
        <p:txBody>
          <a:bodyPr lIns="90000" tIns="45000" rIns="90000" bIns="45000">
            <a:spAutoFit/>
          </a:bodyPr>
          <a:lstStyle/>
          <a:p>
            <a:pPr>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a:solidFill>
                  <a:srgbClr val="000000"/>
                </a:solidFill>
              </a:rPr>
              <a:t>224/256/384/512</a:t>
            </a:r>
          </a:p>
        </p:txBody>
      </p:sp>
      <p:sp>
        <p:nvSpPr>
          <p:cNvPr id="787480" name="Oval 24"/>
          <p:cNvSpPr>
            <a:spLocks noChangeArrowheads="1"/>
          </p:cNvSpPr>
          <p:nvPr/>
        </p:nvSpPr>
        <p:spPr bwMode="auto">
          <a:xfrm>
            <a:off x="8158163" y="3562350"/>
            <a:ext cx="1301750" cy="685800"/>
          </a:xfrm>
          <a:prstGeom prst="ellipse">
            <a:avLst/>
          </a:prstGeom>
          <a:solidFill>
            <a:srgbClr val="99CCFF"/>
          </a:solidFill>
          <a:ln w="9360">
            <a:solidFill>
              <a:srgbClr val="000000"/>
            </a:solidFill>
            <a:round/>
            <a:headEnd/>
            <a:tailEnd/>
          </a:ln>
          <a:effectLst/>
        </p:spPr>
        <p:txBody>
          <a:bodyPr wrap="none" lIns="90000" tIns="46800" rIns="90000" bIns="46800" anchor="ct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b="1">
                <a:solidFill>
                  <a:srgbClr val="000000"/>
                </a:solidFill>
              </a:rPr>
              <a:t>SHA-2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7459"/>
                                        </p:tgtEl>
                                        <p:attrNameLst>
                                          <p:attrName>style.visibility</p:attrName>
                                        </p:attrNameLst>
                                      </p:cBhvr>
                                      <p:to>
                                        <p:strVal val="visible"/>
                                      </p:to>
                                    </p:set>
                                    <p:animEffect transition="in" filter="blinds(horizontal)">
                                      <p:cBhvr>
                                        <p:cTn id="7" dur="500"/>
                                        <p:tgtEl>
                                          <p:spTgt spid="78745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87467"/>
                                        </p:tgtEl>
                                        <p:attrNameLst>
                                          <p:attrName>style.visibility</p:attrName>
                                        </p:attrNameLst>
                                      </p:cBhvr>
                                      <p:to>
                                        <p:strVal val="visible"/>
                                      </p:to>
                                    </p:set>
                                    <p:animEffect transition="in" filter="blinds(horizontal)">
                                      <p:cBhvr>
                                        <p:cTn id="10" dur="500"/>
                                        <p:tgtEl>
                                          <p:spTgt spid="78746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87473"/>
                                        </p:tgtEl>
                                        <p:attrNameLst>
                                          <p:attrName>style.visibility</p:attrName>
                                        </p:attrNameLst>
                                      </p:cBhvr>
                                      <p:to>
                                        <p:strVal val="visible"/>
                                      </p:to>
                                    </p:set>
                                    <p:animEffect transition="in" filter="blinds(horizontal)">
                                      <p:cBhvr>
                                        <p:cTn id="13" dur="500"/>
                                        <p:tgtEl>
                                          <p:spTgt spid="78747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87463"/>
                                        </p:tgtEl>
                                        <p:attrNameLst>
                                          <p:attrName>style.visibility</p:attrName>
                                        </p:attrNameLst>
                                      </p:cBhvr>
                                      <p:to>
                                        <p:strVal val="visible"/>
                                      </p:to>
                                    </p:set>
                                    <p:animEffect transition="in" filter="blinds(horizontal)">
                                      <p:cBhvr>
                                        <p:cTn id="16" dur="500"/>
                                        <p:tgtEl>
                                          <p:spTgt spid="78746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87462"/>
                                        </p:tgtEl>
                                        <p:attrNameLst>
                                          <p:attrName>style.visibility</p:attrName>
                                        </p:attrNameLst>
                                      </p:cBhvr>
                                      <p:to>
                                        <p:strVal val="visible"/>
                                      </p:to>
                                    </p:set>
                                    <p:animEffect transition="in" filter="blinds(horizontal)">
                                      <p:cBhvr>
                                        <p:cTn id="19" dur="500"/>
                                        <p:tgtEl>
                                          <p:spTgt spid="78746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87474"/>
                                        </p:tgtEl>
                                        <p:attrNameLst>
                                          <p:attrName>style.visibility</p:attrName>
                                        </p:attrNameLst>
                                      </p:cBhvr>
                                      <p:to>
                                        <p:strVal val="visible"/>
                                      </p:to>
                                    </p:set>
                                    <p:animEffect transition="in" filter="blinds(horizontal)">
                                      <p:cBhvr>
                                        <p:cTn id="22" dur="500"/>
                                        <p:tgtEl>
                                          <p:spTgt spid="78747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87465"/>
                                        </p:tgtEl>
                                        <p:attrNameLst>
                                          <p:attrName>style.visibility</p:attrName>
                                        </p:attrNameLst>
                                      </p:cBhvr>
                                      <p:to>
                                        <p:strVal val="visible"/>
                                      </p:to>
                                    </p:set>
                                    <p:animEffect transition="in" filter="blinds(horizontal)">
                                      <p:cBhvr>
                                        <p:cTn id="25" dur="500"/>
                                        <p:tgtEl>
                                          <p:spTgt spid="78746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87460"/>
                                        </p:tgtEl>
                                        <p:attrNameLst>
                                          <p:attrName>style.visibility</p:attrName>
                                        </p:attrNameLst>
                                      </p:cBhvr>
                                      <p:to>
                                        <p:strVal val="visible"/>
                                      </p:to>
                                    </p:set>
                                    <p:animEffect transition="in" filter="blinds(horizontal)">
                                      <p:cBhvr>
                                        <p:cTn id="30" dur="500"/>
                                        <p:tgtEl>
                                          <p:spTgt spid="78746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87468"/>
                                        </p:tgtEl>
                                        <p:attrNameLst>
                                          <p:attrName>style.visibility</p:attrName>
                                        </p:attrNameLst>
                                      </p:cBhvr>
                                      <p:to>
                                        <p:strVal val="visible"/>
                                      </p:to>
                                    </p:set>
                                    <p:animEffect transition="in" filter="blinds(horizontal)">
                                      <p:cBhvr>
                                        <p:cTn id="33" dur="500"/>
                                        <p:tgtEl>
                                          <p:spTgt spid="78746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787466"/>
                                        </p:tgtEl>
                                        <p:attrNameLst>
                                          <p:attrName>style.visibility</p:attrName>
                                        </p:attrNameLst>
                                      </p:cBhvr>
                                      <p:to>
                                        <p:strVal val="visible"/>
                                      </p:to>
                                    </p:set>
                                    <p:animEffect transition="in" filter="blinds(horizontal)">
                                      <p:cBhvr>
                                        <p:cTn id="38" dur="500"/>
                                        <p:tgtEl>
                                          <p:spTgt spid="78746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787470"/>
                                        </p:tgtEl>
                                        <p:attrNameLst>
                                          <p:attrName>style.visibility</p:attrName>
                                        </p:attrNameLst>
                                      </p:cBhvr>
                                      <p:to>
                                        <p:strVal val="visible"/>
                                      </p:to>
                                    </p:set>
                                    <p:animEffect transition="in" filter="blinds(horizontal)">
                                      <p:cBhvr>
                                        <p:cTn id="41" dur="500"/>
                                        <p:tgtEl>
                                          <p:spTgt spid="78747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787469"/>
                                        </p:tgtEl>
                                        <p:attrNameLst>
                                          <p:attrName>style.visibility</p:attrName>
                                        </p:attrNameLst>
                                      </p:cBhvr>
                                      <p:to>
                                        <p:strVal val="visible"/>
                                      </p:to>
                                    </p:set>
                                    <p:animEffect transition="in" filter="blinds(horizontal)">
                                      <p:cBhvr>
                                        <p:cTn id="44" dur="500"/>
                                        <p:tgtEl>
                                          <p:spTgt spid="78746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787471"/>
                                        </p:tgtEl>
                                        <p:attrNameLst>
                                          <p:attrName>style.visibility</p:attrName>
                                        </p:attrNameLst>
                                      </p:cBhvr>
                                      <p:to>
                                        <p:strVal val="visible"/>
                                      </p:to>
                                    </p:set>
                                    <p:animEffect transition="in" filter="blinds(horizontal)">
                                      <p:cBhvr>
                                        <p:cTn id="47" dur="500"/>
                                        <p:tgtEl>
                                          <p:spTgt spid="78747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787476"/>
                                        </p:tgtEl>
                                        <p:attrNameLst>
                                          <p:attrName>style.visibility</p:attrName>
                                        </p:attrNameLst>
                                      </p:cBhvr>
                                      <p:to>
                                        <p:strVal val="visible"/>
                                      </p:to>
                                    </p:set>
                                    <p:animEffect transition="in" filter="blinds(horizontal)">
                                      <p:cBhvr>
                                        <p:cTn id="50" dur="500"/>
                                        <p:tgtEl>
                                          <p:spTgt spid="78747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787480"/>
                                        </p:tgtEl>
                                        <p:attrNameLst>
                                          <p:attrName>style.visibility</p:attrName>
                                        </p:attrNameLst>
                                      </p:cBhvr>
                                      <p:to>
                                        <p:strVal val="visible"/>
                                      </p:to>
                                    </p:set>
                                    <p:animEffect transition="in" filter="blinds(horizontal)">
                                      <p:cBhvr>
                                        <p:cTn id="53" dur="500"/>
                                        <p:tgtEl>
                                          <p:spTgt spid="787480"/>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787475"/>
                                        </p:tgtEl>
                                        <p:attrNameLst>
                                          <p:attrName>style.visibility</p:attrName>
                                        </p:attrNameLst>
                                      </p:cBhvr>
                                      <p:to>
                                        <p:strVal val="visible"/>
                                      </p:to>
                                    </p:set>
                                    <p:animEffect transition="in" filter="blinds(horizontal)">
                                      <p:cBhvr>
                                        <p:cTn id="56" dur="500"/>
                                        <p:tgtEl>
                                          <p:spTgt spid="78747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787477"/>
                                        </p:tgtEl>
                                        <p:attrNameLst>
                                          <p:attrName>style.visibility</p:attrName>
                                        </p:attrNameLst>
                                      </p:cBhvr>
                                      <p:to>
                                        <p:strVal val="visible"/>
                                      </p:to>
                                    </p:set>
                                    <p:animEffect transition="in" filter="blinds(horizontal)">
                                      <p:cBhvr>
                                        <p:cTn id="59" dur="500"/>
                                        <p:tgtEl>
                                          <p:spTgt spid="787477"/>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787478"/>
                                        </p:tgtEl>
                                        <p:attrNameLst>
                                          <p:attrName>style.visibility</p:attrName>
                                        </p:attrNameLst>
                                      </p:cBhvr>
                                      <p:to>
                                        <p:strVal val="visible"/>
                                      </p:to>
                                    </p:set>
                                    <p:animEffect transition="in" filter="blinds(horizontal)">
                                      <p:cBhvr>
                                        <p:cTn id="62" dur="500"/>
                                        <p:tgtEl>
                                          <p:spTgt spid="78747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787479"/>
                                        </p:tgtEl>
                                        <p:attrNameLst>
                                          <p:attrName>style.visibility</p:attrName>
                                        </p:attrNameLst>
                                      </p:cBhvr>
                                      <p:to>
                                        <p:strVal val="visible"/>
                                      </p:to>
                                    </p:set>
                                    <p:animEffect transition="in" filter="blinds(horizontal)">
                                      <p:cBhvr>
                                        <p:cTn id="65" dur="500"/>
                                        <p:tgtEl>
                                          <p:spTgt spid="787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59" grpId="0" animBg="1"/>
      <p:bldP spid="787460" grpId="0" animBg="1"/>
      <p:bldP spid="787462" grpId="0" animBg="1"/>
      <p:bldP spid="787463" grpId="0"/>
      <p:bldP spid="787465" grpId="0" animBg="1"/>
      <p:bldP spid="787466" grpId="0" animBg="1"/>
      <p:bldP spid="787467" grpId="0" animBg="1"/>
      <p:bldP spid="787468" grpId="0" animBg="1"/>
      <p:bldP spid="787469" grpId="0" animBg="1"/>
      <p:bldP spid="787470" grpId="0"/>
      <p:bldP spid="787471" grpId="0"/>
      <p:bldP spid="787473" grpId="0"/>
      <p:bldP spid="787474" grpId="0" animBg="1"/>
      <p:bldP spid="787475" grpId="0" animBg="1"/>
      <p:bldP spid="787476" grpId="0" animBg="1"/>
      <p:bldP spid="787477" grpId="0" animBg="1"/>
      <p:bldP spid="787478" grpId="0" animBg="1"/>
      <p:bldP spid="787479" grpId="0"/>
      <p:bldP spid="7874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752460"/>
            <a:ext cx="8940800" cy="533400"/>
          </a:xfrm>
        </p:spPr>
        <p:txBody>
          <a:bodyPr/>
          <a:lstStyle/>
          <a:p>
            <a:r>
              <a:rPr lang="en-US" dirty="0"/>
              <a:t>Attacks on Physical Documents</a:t>
            </a:r>
            <a:endParaRPr lang="en-IN" dirty="0"/>
          </a:p>
        </p:txBody>
      </p:sp>
      <p:sp>
        <p:nvSpPr>
          <p:cNvPr id="4" name="Content Placeholder 2"/>
          <p:cNvSpPr>
            <a:spLocks noGrp="1"/>
          </p:cNvSpPr>
          <p:nvPr>
            <p:ph idx="1"/>
          </p:nvPr>
        </p:nvSpPr>
        <p:spPr>
          <a:xfrm>
            <a:off x="609601" y="1828824"/>
            <a:ext cx="10962217" cy="5029200"/>
          </a:xfrm>
        </p:spPr>
        <p:txBody>
          <a:bodyPr/>
          <a:lstStyle/>
          <a:p>
            <a:pPr>
              <a:buClr>
                <a:schemeClr val="accent2"/>
              </a:buClr>
              <a:buSzPct val="80000"/>
              <a:buBlip>
                <a:blip r:embed="rId2"/>
              </a:buBlip>
            </a:pPr>
            <a:r>
              <a:rPr lang="en-US" b="1" dirty="0"/>
              <a:t>Attacks threatening Integrity</a:t>
            </a:r>
          </a:p>
          <a:p>
            <a:pPr lvl="1">
              <a:buClr>
                <a:schemeClr val="accent2"/>
              </a:buClr>
              <a:buSzPct val="80000"/>
              <a:buFont typeface="Arial" panose="020B0604020202020204" pitchFamily="34" charset="0"/>
              <a:buChar char="•"/>
            </a:pPr>
            <a:r>
              <a:rPr lang="en-US" dirty="0"/>
              <a:t>Content Alteration / Corruption !</a:t>
            </a:r>
          </a:p>
          <a:p>
            <a:pPr>
              <a:buClr>
                <a:schemeClr val="accent2"/>
              </a:buClr>
              <a:buSzPct val="80000"/>
              <a:buBlip>
                <a:blip r:embed="rId2"/>
              </a:buBlip>
            </a:pPr>
            <a:r>
              <a:rPr lang="en-US" b="1" dirty="0"/>
              <a:t>Identity  Targeted Attacks</a:t>
            </a:r>
          </a:p>
          <a:p>
            <a:pPr lvl="1">
              <a:buClr>
                <a:schemeClr val="accent2"/>
              </a:buClr>
              <a:buSzPct val="80000"/>
            </a:pPr>
            <a:r>
              <a:rPr lang="en-US" dirty="0"/>
              <a:t>Impersonation </a:t>
            </a:r>
          </a:p>
          <a:p>
            <a:pPr lvl="1">
              <a:buClr>
                <a:schemeClr val="accent2"/>
              </a:buClr>
              <a:buSzPct val="80000"/>
            </a:pPr>
            <a:r>
              <a:rPr lang="en-US" dirty="0"/>
              <a:t>Identity verification?</a:t>
            </a:r>
          </a:p>
          <a:p>
            <a:pPr lvl="2"/>
            <a:r>
              <a:rPr lang="en-US" dirty="0"/>
              <a:t>Authentication – Process of verifying who somebody is against his claim</a:t>
            </a:r>
          </a:p>
          <a:p>
            <a:pPr lvl="3"/>
            <a:r>
              <a:rPr lang="en-US" b="1" dirty="0"/>
              <a:t>Identity is established / proved through Authentication!</a:t>
            </a:r>
          </a:p>
        </p:txBody>
      </p:sp>
    </p:spTree>
    <p:extLst>
      <p:ext uri="{BB962C8B-B14F-4D97-AF65-F5344CB8AC3E}">
        <p14:creationId xmlns:p14="http://schemas.microsoft.com/office/powerpoint/2010/main" val="25420508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ox(i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ox(in)">
                                      <p:cBhvr>
                                        <p:cTn id="22" dur="500"/>
                                        <p:tgtEl>
                                          <p:spTgt spid="4">
                                            <p:txEl>
                                              <p:pRg st="2" end="2"/>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ox(in)">
                                      <p:cBhvr>
                                        <p:cTn id="25" dur="500"/>
                                        <p:tgtEl>
                                          <p:spTgt spid="4">
                                            <p:txEl>
                                              <p:pRg st="3" end="3"/>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box(in)">
                                      <p:cBhvr>
                                        <p:cTn id="28" dur="500"/>
                                        <p:tgtEl>
                                          <p:spTgt spid="4">
                                            <p:txEl>
                                              <p:pRg st="4" end="4"/>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ox(in)">
                                      <p:cBhvr>
                                        <p:cTn id="31" dur="500"/>
                                        <p:tgtEl>
                                          <p:spTgt spid="4">
                                            <p:txEl>
                                              <p:pRg st="5" end="5"/>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box(in)">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a:xfrm>
            <a:off x="2819424" y="633396"/>
            <a:ext cx="6705600" cy="509588"/>
          </a:xfrm>
        </p:spPr>
        <p:txBody>
          <a:bodyPr/>
          <a:lstStyle/>
          <a:p>
            <a:r>
              <a:rPr lang="en-US" b="1" dirty="0"/>
              <a:t>        Digital Signing – Step 1</a:t>
            </a:r>
          </a:p>
        </p:txBody>
      </p:sp>
      <p:sp>
        <p:nvSpPr>
          <p:cNvPr id="756739" name="Rectangle 3"/>
          <p:cNvSpPr>
            <a:spLocks noChangeArrowheads="1"/>
          </p:cNvSpPr>
          <p:nvPr/>
        </p:nvSpPr>
        <p:spPr bwMode="auto">
          <a:xfrm>
            <a:off x="2095472" y="2133600"/>
            <a:ext cx="3614766" cy="2795598"/>
          </a:xfrm>
          <a:prstGeom prst="rect">
            <a:avLst/>
          </a:prstGeom>
          <a:noFill/>
          <a:ln w="9525">
            <a:solidFill>
              <a:schemeClr val="tx1"/>
            </a:solidFill>
            <a:miter lim="800000"/>
            <a:headEnd/>
            <a:tailEnd/>
          </a:ln>
          <a:effectLst/>
        </p:spPr>
        <p:txBody>
          <a:bodyPr wrap="none" anchor="ctr"/>
          <a:lstStyle/>
          <a:p>
            <a:pPr algn="ctr">
              <a:lnSpc>
                <a:spcPct val="100000"/>
              </a:lnSpc>
              <a:buClrTx/>
              <a:buSzTx/>
              <a:buFontTx/>
              <a:buNone/>
            </a:pPr>
            <a:endParaRPr lang="en-US" sz="2400" b="1">
              <a:solidFill>
                <a:schemeClr val="tx1"/>
              </a:solidFill>
            </a:endParaRPr>
          </a:p>
        </p:txBody>
      </p:sp>
      <p:sp>
        <p:nvSpPr>
          <p:cNvPr id="756740" name="Text Box 4"/>
          <p:cNvSpPr txBox="1">
            <a:spLocks noChangeArrowheads="1"/>
          </p:cNvSpPr>
          <p:nvPr/>
        </p:nvSpPr>
        <p:spPr bwMode="auto">
          <a:xfrm>
            <a:off x="2309786" y="2209801"/>
            <a:ext cx="3329014" cy="2308324"/>
          </a:xfrm>
          <a:prstGeom prst="rect">
            <a:avLst/>
          </a:prstGeom>
          <a:noFill/>
          <a:ln w="9525">
            <a:noFill/>
            <a:miter lim="800000"/>
            <a:headEnd/>
            <a:tailEnd/>
          </a:ln>
          <a:effectLst/>
        </p:spPr>
        <p:txBody>
          <a:bodyPr wrap="square">
            <a:spAutoFit/>
          </a:bodyPr>
          <a:lstStyle/>
          <a:p>
            <a:pPr>
              <a:lnSpc>
                <a:spcPct val="100000"/>
              </a:lnSpc>
            </a:pPr>
            <a:r>
              <a:rPr lang="en-US" sz="2400" b="1" dirty="0">
                <a:solidFill>
                  <a:schemeClr val="tx1"/>
                </a:solidFill>
              </a:rPr>
              <a:t>This is an example of how to create a message digest and how to digitally sign a document using Public Key cryptography</a:t>
            </a:r>
            <a:endParaRPr lang="en-IN" sz="2400" dirty="0">
              <a:solidFill>
                <a:schemeClr val="tx1"/>
              </a:solidFill>
            </a:endParaRPr>
          </a:p>
        </p:txBody>
      </p:sp>
      <p:sp>
        <p:nvSpPr>
          <p:cNvPr id="756741" name="AutoShape 5"/>
          <p:cNvSpPr>
            <a:spLocks noChangeArrowheads="1"/>
          </p:cNvSpPr>
          <p:nvPr/>
        </p:nvSpPr>
        <p:spPr bwMode="auto">
          <a:xfrm>
            <a:off x="6019801" y="2819400"/>
            <a:ext cx="1357313" cy="1219200"/>
          </a:xfrm>
          <a:prstGeom prst="rightArrow">
            <a:avLst>
              <a:gd name="adj1" fmla="val 50000"/>
              <a:gd name="adj2" fmla="val 31808"/>
            </a:avLst>
          </a:prstGeom>
          <a:noFill/>
          <a:ln w="9525">
            <a:solidFill>
              <a:schemeClr val="tx1"/>
            </a:solidFill>
            <a:miter lim="800000"/>
            <a:headEnd/>
            <a:tailEnd/>
          </a:ln>
          <a:effectLst/>
        </p:spPr>
        <p:txBody>
          <a:bodyPr wrap="none" anchor="ctr"/>
          <a:lstStyle/>
          <a:p>
            <a:pPr algn="ctr">
              <a:lnSpc>
                <a:spcPct val="100000"/>
              </a:lnSpc>
              <a:buClrTx/>
              <a:buSzTx/>
              <a:buFontTx/>
              <a:buNone/>
            </a:pPr>
            <a:r>
              <a:rPr lang="en-US" sz="1800" b="1" dirty="0">
                <a:solidFill>
                  <a:schemeClr val="tx1"/>
                </a:solidFill>
              </a:rPr>
              <a:t>Crypto</a:t>
            </a:r>
          </a:p>
          <a:p>
            <a:pPr algn="ctr">
              <a:lnSpc>
                <a:spcPct val="100000"/>
              </a:lnSpc>
              <a:buClrTx/>
              <a:buSzTx/>
              <a:buFontTx/>
              <a:buNone/>
            </a:pPr>
            <a:r>
              <a:rPr lang="en-US" sz="1800" b="1" dirty="0">
                <a:solidFill>
                  <a:schemeClr val="tx1"/>
                </a:solidFill>
              </a:rPr>
              <a:t>Hash</a:t>
            </a:r>
          </a:p>
        </p:txBody>
      </p:sp>
      <p:sp>
        <p:nvSpPr>
          <p:cNvPr id="756742" name="Rectangle 6"/>
          <p:cNvSpPr>
            <a:spLocks noChangeArrowheads="1"/>
          </p:cNvSpPr>
          <p:nvPr/>
        </p:nvSpPr>
        <p:spPr bwMode="auto">
          <a:xfrm>
            <a:off x="7772432" y="2143116"/>
            <a:ext cx="2538410" cy="2643206"/>
          </a:xfrm>
          <a:prstGeom prst="rect">
            <a:avLst/>
          </a:prstGeom>
          <a:noFill/>
          <a:ln w="76200">
            <a:solidFill>
              <a:srgbClr val="800080"/>
            </a:solidFill>
            <a:miter lim="800000"/>
            <a:headEnd/>
            <a:tailEnd/>
          </a:ln>
          <a:effectLst/>
        </p:spPr>
        <p:txBody>
          <a:bodyPr wrap="none" anchor="ctr"/>
          <a:lstStyle/>
          <a:p>
            <a:pPr algn="ctr">
              <a:lnSpc>
                <a:spcPct val="100000"/>
              </a:lnSpc>
              <a:buClrTx/>
              <a:buSzTx/>
              <a:buFontTx/>
              <a:buNone/>
            </a:pPr>
            <a:endParaRPr lang="en-US" b="1" dirty="0">
              <a:solidFill>
                <a:schemeClr val="accent1"/>
              </a:solidFill>
            </a:endParaRPr>
          </a:p>
        </p:txBody>
      </p:sp>
      <p:sp>
        <p:nvSpPr>
          <p:cNvPr id="7" name="TextBox 6"/>
          <p:cNvSpPr txBox="1"/>
          <p:nvPr/>
        </p:nvSpPr>
        <p:spPr>
          <a:xfrm>
            <a:off x="7453322" y="5643578"/>
            <a:ext cx="3714776" cy="369332"/>
          </a:xfrm>
          <a:prstGeom prst="rect">
            <a:avLst/>
          </a:prstGeom>
          <a:noFill/>
        </p:spPr>
        <p:txBody>
          <a:bodyPr wrap="square" rtlCol="0">
            <a:spAutoFit/>
          </a:bodyPr>
          <a:lstStyle/>
          <a:p>
            <a:pPr>
              <a:lnSpc>
                <a:spcPct val="100000"/>
              </a:lnSpc>
            </a:pPr>
            <a:r>
              <a:rPr lang="en-GB" sz="1800" b="1" dirty="0">
                <a:solidFill>
                  <a:schemeClr val="tx1"/>
                </a:solidFill>
              </a:rPr>
              <a:t>Digital Fingerprint of the Message</a:t>
            </a:r>
          </a:p>
        </p:txBody>
      </p:sp>
      <p:cxnSp>
        <p:nvCxnSpPr>
          <p:cNvPr id="8" name="Straight Arrow Connector 7"/>
          <p:cNvCxnSpPr/>
          <p:nvPr/>
        </p:nvCxnSpPr>
        <p:spPr bwMode="auto">
          <a:xfrm rot="5400000" flipH="1" flipV="1">
            <a:off x="8829187" y="5266257"/>
            <a:ext cx="675706" cy="158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9" name="TextBox 8"/>
          <p:cNvSpPr txBox="1"/>
          <p:nvPr/>
        </p:nvSpPr>
        <p:spPr>
          <a:xfrm>
            <a:off x="7739074" y="1571612"/>
            <a:ext cx="2571768" cy="400110"/>
          </a:xfrm>
          <a:prstGeom prst="rect">
            <a:avLst/>
          </a:prstGeom>
          <a:noFill/>
        </p:spPr>
        <p:txBody>
          <a:bodyPr wrap="square" rtlCol="0">
            <a:spAutoFit/>
          </a:bodyPr>
          <a:lstStyle/>
          <a:p>
            <a:pPr algn="ctr">
              <a:lnSpc>
                <a:spcPct val="100000"/>
              </a:lnSpc>
              <a:buClrTx/>
              <a:buSzTx/>
              <a:buFontTx/>
              <a:buNone/>
            </a:pPr>
            <a:r>
              <a:rPr lang="en-US" b="1" dirty="0">
                <a:solidFill>
                  <a:srgbClr val="00B050"/>
                </a:solidFill>
              </a:rPr>
              <a:t>Message Digest</a:t>
            </a:r>
          </a:p>
        </p:txBody>
      </p:sp>
      <p:sp>
        <p:nvSpPr>
          <p:cNvPr id="10" name="TextBox 9"/>
          <p:cNvSpPr txBox="1"/>
          <p:nvPr/>
        </p:nvSpPr>
        <p:spPr>
          <a:xfrm>
            <a:off x="7881950" y="2214554"/>
            <a:ext cx="2357454" cy="2232214"/>
          </a:xfrm>
          <a:prstGeom prst="rect">
            <a:avLst/>
          </a:prstGeom>
          <a:noFill/>
        </p:spPr>
        <p:txBody>
          <a:bodyPr wrap="square" rtlCol="0">
            <a:spAutoFit/>
          </a:bodyPr>
          <a:lstStyle/>
          <a:p>
            <a:r>
              <a:rPr lang="en-IN" dirty="0">
                <a:solidFill>
                  <a:schemeClr val="tx1"/>
                </a:solidFill>
              </a:rPr>
              <a:t>46c02ed6d71c935c8dd05607abbb3ca68933ff2582babd660355c855e2742060</a:t>
            </a:r>
          </a:p>
        </p:txBody>
      </p:sp>
      <p:sp>
        <p:nvSpPr>
          <p:cNvPr id="11" name="Rectangle 10"/>
          <p:cNvSpPr/>
          <p:nvPr/>
        </p:nvSpPr>
        <p:spPr>
          <a:xfrm>
            <a:off x="2595538" y="1571612"/>
            <a:ext cx="2643206" cy="400110"/>
          </a:xfrm>
          <a:prstGeom prst="rect">
            <a:avLst/>
          </a:prstGeom>
        </p:spPr>
        <p:txBody>
          <a:bodyPr wrap="square">
            <a:spAutoFit/>
          </a:bodyPr>
          <a:lstStyle/>
          <a:p>
            <a:pPr algn="ctr">
              <a:lnSpc>
                <a:spcPct val="100000"/>
              </a:lnSpc>
              <a:buClrTx/>
              <a:buSzTx/>
              <a:buFontTx/>
              <a:buNone/>
            </a:pPr>
            <a:r>
              <a:rPr lang="en-IN" b="1" dirty="0">
                <a:solidFill>
                  <a:srgbClr val="00B050"/>
                </a:solidFill>
              </a:rPr>
              <a:t>Message to be send</a:t>
            </a:r>
            <a:endParaRPr lang="en-US" b="1" dirty="0">
              <a:solidFill>
                <a:srgbClr val="00B050"/>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6738"/>
                                        </p:tgtEl>
                                        <p:attrNameLst>
                                          <p:attrName>style.visibility</p:attrName>
                                        </p:attrNameLst>
                                      </p:cBhvr>
                                      <p:to>
                                        <p:strVal val="visible"/>
                                      </p:to>
                                    </p:set>
                                    <p:animEffect transition="in" filter="blinds(horizontal)">
                                      <p:cBhvr>
                                        <p:cTn id="7" dur="500"/>
                                        <p:tgtEl>
                                          <p:spTgt spid="75673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Right)">
                                      <p:cBhvr>
                                        <p:cTn id="12" dur="500"/>
                                        <p:tgtEl>
                                          <p:spTgt spid="11"/>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756740"/>
                                        </p:tgtEl>
                                        <p:attrNameLst>
                                          <p:attrName>style.visibility</p:attrName>
                                        </p:attrNameLst>
                                      </p:cBhvr>
                                      <p:to>
                                        <p:strVal val="visible"/>
                                      </p:to>
                                    </p:set>
                                    <p:animEffect transition="in" filter="strips(downRight)">
                                      <p:cBhvr>
                                        <p:cTn id="15" dur="500"/>
                                        <p:tgtEl>
                                          <p:spTgt spid="756740"/>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756739"/>
                                        </p:tgtEl>
                                        <p:attrNameLst>
                                          <p:attrName>style.visibility</p:attrName>
                                        </p:attrNameLst>
                                      </p:cBhvr>
                                      <p:to>
                                        <p:strVal val="visible"/>
                                      </p:to>
                                    </p:set>
                                    <p:animEffect transition="in" filter="strips(downRight)">
                                      <p:cBhvr>
                                        <p:cTn id="18" dur="500"/>
                                        <p:tgtEl>
                                          <p:spTgt spid="756739"/>
                                        </p:tgtEl>
                                      </p:cBhvr>
                                    </p:animEffect>
                                  </p:childTnLst>
                                </p:cTn>
                              </p:par>
                            </p:childTnLst>
                          </p:cTn>
                        </p:par>
                        <p:par>
                          <p:cTn id="19" fill="hold">
                            <p:stCondLst>
                              <p:cond delay="500"/>
                            </p:stCondLst>
                            <p:childTnLst>
                              <p:par>
                                <p:cTn id="20" presetID="5" presetClass="entr" presetSubtype="10" fill="hold" grpId="0" nodeType="afterEffect">
                                  <p:stCondLst>
                                    <p:cond delay="0"/>
                                  </p:stCondLst>
                                  <p:childTnLst>
                                    <p:set>
                                      <p:cBhvr>
                                        <p:cTn id="21" dur="1" fill="hold">
                                          <p:stCondLst>
                                            <p:cond delay="0"/>
                                          </p:stCondLst>
                                        </p:cTn>
                                        <p:tgtEl>
                                          <p:spTgt spid="756741"/>
                                        </p:tgtEl>
                                        <p:attrNameLst>
                                          <p:attrName>style.visibility</p:attrName>
                                        </p:attrNameLst>
                                      </p:cBhvr>
                                      <p:to>
                                        <p:strVal val="visible"/>
                                      </p:to>
                                    </p:set>
                                    <p:animEffect transition="in" filter="checkerboard(across)">
                                      <p:cBhvr>
                                        <p:cTn id="22" dur="500"/>
                                        <p:tgtEl>
                                          <p:spTgt spid="75674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56742"/>
                                        </p:tgtEl>
                                        <p:attrNameLst>
                                          <p:attrName>style.visibility</p:attrName>
                                        </p:attrNameLst>
                                      </p:cBhvr>
                                      <p:to>
                                        <p:strVal val="visible"/>
                                      </p:to>
                                    </p:set>
                                    <p:animEffect transition="in" filter="dissolve">
                                      <p:cBhvr>
                                        <p:cTn id="27" dur="500"/>
                                        <p:tgtEl>
                                          <p:spTgt spid="75674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lide(fromBottom)">
                                      <p:cBhvr>
                                        <p:cTn id="37" dur="500"/>
                                        <p:tgtEl>
                                          <p:spTgt spid="7"/>
                                        </p:tgtEl>
                                      </p:cBhvr>
                                    </p:animEffect>
                                  </p:childTnLst>
                                </p:cTn>
                              </p:par>
                              <p:par>
                                <p:cTn id="38" presetID="12" presetClass="entr" presetSubtype="4"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lide(fromBottom)">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38" grpId="0"/>
      <p:bldP spid="756739" grpId="0" animBg="1"/>
      <p:bldP spid="756740" grpId="0"/>
      <p:bldP spid="756741" grpId="0" animBg="1"/>
      <p:bldP spid="756742" grpId="0" animBg="1"/>
      <p:bldP spid="7"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a:xfrm>
            <a:off x="2590800" y="304800"/>
            <a:ext cx="6781800" cy="1143000"/>
          </a:xfrm>
        </p:spPr>
        <p:txBody>
          <a:bodyPr/>
          <a:lstStyle/>
          <a:p>
            <a:pPr algn="ctr">
              <a:lnSpc>
                <a:spcPts val="4500"/>
              </a:lnSpc>
            </a:pPr>
            <a:r>
              <a:rPr lang="en-US" b="1" dirty="0"/>
              <a:t>       </a:t>
            </a:r>
            <a:r>
              <a:rPr lang="en-US" sz="4000" b="1" dirty="0"/>
              <a:t>Digital Signing – Step 2</a:t>
            </a:r>
            <a:endParaRPr lang="en-US" b="1" dirty="0"/>
          </a:p>
        </p:txBody>
      </p:sp>
      <p:sp>
        <p:nvSpPr>
          <p:cNvPr id="758787" name="AutoShape 3"/>
          <p:cNvSpPr>
            <a:spLocks noChangeArrowheads="1"/>
          </p:cNvSpPr>
          <p:nvPr/>
        </p:nvSpPr>
        <p:spPr bwMode="auto">
          <a:xfrm>
            <a:off x="4881554" y="2895600"/>
            <a:ext cx="2514600" cy="1447800"/>
          </a:xfrm>
          <a:prstGeom prst="rightArrow">
            <a:avLst>
              <a:gd name="adj1" fmla="val 79646"/>
              <a:gd name="adj2" fmla="val 601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chemeClr val="tx1"/>
            </a:solidFill>
            <a:miter lim="800000"/>
            <a:headEnd/>
            <a:tailEnd/>
          </a:ln>
          <a:effectLst/>
        </p:spPr>
        <p:txBody>
          <a:bodyPr wrap="none" anchor="ctr"/>
          <a:lstStyle/>
          <a:p>
            <a:pPr algn="ctr">
              <a:lnSpc>
                <a:spcPct val="100000"/>
              </a:lnSpc>
              <a:buClrTx/>
              <a:buSzTx/>
              <a:buFontTx/>
              <a:buNone/>
            </a:pPr>
            <a:endParaRPr lang="en-US" b="1" dirty="0">
              <a:solidFill>
                <a:schemeClr val="tx1"/>
              </a:solidFill>
            </a:endParaRPr>
          </a:p>
        </p:txBody>
      </p:sp>
      <p:sp>
        <p:nvSpPr>
          <p:cNvPr id="758788" name="Rectangle 4"/>
          <p:cNvSpPr>
            <a:spLocks noChangeArrowheads="1"/>
          </p:cNvSpPr>
          <p:nvPr/>
        </p:nvSpPr>
        <p:spPr bwMode="auto">
          <a:xfrm>
            <a:off x="7953388" y="2571744"/>
            <a:ext cx="3000396" cy="2500330"/>
          </a:xfrm>
          <a:prstGeom prst="rect">
            <a:avLst/>
          </a:prstGeom>
          <a:noFill/>
          <a:ln w="76200">
            <a:solidFill>
              <a:schemeClr val="tx1"/>
            </a:solidFill>
            <a:miter lim="800000"/>
            <a:headEnd/>
            <a:tailEnd/>
          </a:ln>
          <a:effectLst/>
        </p:spPr>
        <p:txBody>
          <a:bodyPr wrap="none" anchor="ctr"/>
          <a:lstStyle/>
          <a:p>
            <a:pPr algn="ctr">
              <a:lnSpc>
                <a:spcPct val="100000"/>
              </a:lnSpc>
              <a:buClrTx/>
              <a:buSzTx/>
              <a:buFontTx/>
              <a:buNone/>
            </a:pPr>
            <a:endParaRPr lang="en-US" b="1" dirty="0">
              <a:solidFill>
                <a:schemeClr val="bg2"/>
              </a:solidFill>
            </a:endParaRPr>
          </a:p>
        </p:txBody>
      </p:sp>
      <p:sp>
        <p:nvSpPr>
          <p:cNvPr id="758789" name="Rectangle 5"/>
          <p:cNvSpPr>
            <a:spLocks noChangeArrowheads="1"/>
          </p:cNvSpPr>
          <p:nvPr/>
        </p:nvSpPr>
        <p:spPr bwMode="auto">
          <a:xfrm>
            <a:off x="1166778" y="2571744"/>
            <a:ext cx="3071834" cy="2500330"/>
          </a:xfrm>
          <a:prstGeom prst="rect">
            <a:avLst/>
          </a:prstGeom>
          <a:noFill/>
          <a:ln w="76200">
            <a:solidFill>
              <a:srgbClr val="800080"/>
            </a:solidFill>
            <a:miter lim="800000"/>
            <a:headEnd/>
            <a:tailEnd/>
          </a:ln>
          <a:effectLst/>
        </p:spPr>
        <p:txBody>
          <a:bodyPr wrap="none" anchor="ctr"/>
          <a:lstStyle/>
          <a:p>
            <a:pPr algn="ctr">
              <a:lnSpc>
                <a:spcPct val="100000"/>
              </a:lnSpc>
              <a:buClrTx/>
              <a:buSzTx/>
              <a:buFontTx/>
              <a:buNone/>
            </a:pPr>
            <a:endParaRPr lang="en-US" b="1" dirty="0">
              <a:solidFill>
                <a:schemeClr val="accent1"/>
              </a:solidFill>
            </a:endParaRPr>
          </a:p>
        </p:txBody>
      </p:sp>
      <p:sp>
        <p:nvSpPr>
          <p:cNvPr id="6" name="TextBox 5"/>
          <p:cNvSpPr txBox="1"/>
          <p:nvPr/>
        </p:nvSpPr>
        <p:spPr>
          <a:xfrm>
            <a:off x="1523968" y="2048829"/>
            <a:ext cx="2143140" cy="951543"/>
          </a:xfrm>
          <a:prstGeom prst="rect">
            <a:avLst/>
          </a:prstGeom>
          <a:noFill/>
        </p:spPr>
        <p:txBody>
          <a:bodyPr wrap="square" rtlCol="0">
            <a:spAutoFit/>
          </a:bodyPr>
          <a:lstStyle/>
          <a:p>
            <a:pPr algn="ctr">
              <a:lnSpc>
                <a:spcPct val="100000"/>
              </a:lnSpc>
              <a:buClrTx/>
              <a:buSzTx/>
              <a:buFontTx/>
              <a:buNone/>
            </a:pPr>
            <a:r>
              <a:rPr lang="en-US" b="1" dirty="0">
                <a:solidFill>
                  <a:schemeClr val="accent1"/>
                </a:solidFill>
              </a:rPr>
              <a:t>Message</a:t>
            </a:r>
            <a:r>
              <a:rPr lang="en-US" b="1" dirty="0">
                <a:solidFill>
                  <a:srgbClr val="FFFF00"/>
                </a:solidFill>
              </a:rPr>
              <a:t> </a:t>
            </a:r>
            <a:r>
              <a:rPr lang="en-US" b="1" dirty="0">
                <a:solidFill>
                  <a:schemeClr val="accent1"/>
                </a:solidFill>
              </a:rPr>
              <a:t>Digest</a:t>
            </a:r>
          </a:p>
          <a:p>
            <a:endParaRPr lang="en-IN" dirty="0"/>
          </a:p>
        </p:txBody>
      </p:sp>
      <p:sp>
        <p:nvSpPr>
          <p:cNvPr id="8" name="TextBox 7"/>
          <p:cNvSpPr txBox="1"/>
          <p:nvPr/>
        </p:nvSpPr>
        <p:spPr>
          <a:xfrm>
            <a:off x="1238216" y="2643182"/>
            <a:ext cx="2857520" cy="2298065"/>
          </a:xfrm>
          <a:prstGeom prst="rect">
            <a:avLst/>
          </a:prstGeom>
          <a:noFill/>
        </p:spPr>
        <p:txBody>
          <a:bodyPr wrap="square" rtlCol="0">
            <a:spAutoFit/>
          </a:bodyPr>
          <a:lstStyle/>
          <a:p>
            <a:r>
              <a:rPr lang="en-IN" dirty="0">
                <a:solidFill>
                  <a:schemeClr val="tx1"/>
                </a:solidFill>
              </a:rPr>
              <a:t>46c02ed6d71c935c8dd05607abbb3ca68933ff2582babd660355c855e2742060</a:t>
            </a:r>
          </a:p>
          <a:p>
            <a:endParaRPr lang="en-IN" dirty="0"/>
          </a:p>
        </p:txBody>
      </p:sp>
      <p:sp>
        <p:nvSpPr>
          <p:cNvPr id="9" name="TextBox 8"/>
          <p:cNvSpPr txBox="1"/>
          <p:nvPr/>
        </p:nvSpPr>
        <p:spPr>
          <a:xfrm>
            <a:off x="8382016" y="2071678"/>
            <a:ext cx="2143140" cy="400110"/>
          </a:xfrm>
          <a:prstGeom prst="rect">
            <a:avLst/>
          </a:prstGeom>
          <a:noFill/>
        </p:spPr>
        <p:txBody>
          <a:bodyPr wrap="square" rtlCol="0">
            <a:spAutoFit/>
          </a:bodyPr>
          <a:lstStyle/>
          <a:p>
            <a:pPr algn="ctr">
              <a:lnSpc>
                <a:spcPct val="100000"/>
              </a:lnSpc>
              <a:buClrTx/>
              <a:buSzTx/>
              <a:buFontTx/>
              <a:buNone/>
            </a:pPr>
            <a:r>
              <a:rPr lang="en-US" b="1" dirty="0">
                <a:solidFill>
                  <a:schemeClr val="bg2"/>
                </a:solidFill>
              </a:rPr>
              <a:t>Digital Signature</a:t>
            </a:r>
          </a:p>
        </p:txBody>
      </p:sp>
      <p:sp>
        <p:nvSpPr>
          <p:cNvPr id="10" name="TextBox 9"/>
          <p:cNvSpPr txBox="1"/>
          <p:nvPr/>
        </p:nvSpPr>
        <p:spPr>
          <a:xfrm>
            <a:off x="7953388" y="2590794"/>
            <a:ext cx="3000396" cy="2677656"/>
          </a:xfrm>
          <a:prstGeom prst="rect">
            <a:avLst/>
          </a:prstGeom>
          <a:noFill/>
        </p:spPr>
        <p:txBody>
          <a:bodyPr wrap="square" rtlCol="0">
            <a:spAutoFit/>
          </a:bodyPr>
          <a:lstStyle/>
          <a:p>
            <a:pPr>
              <a:lnSpc>
                <a:spcPct val="100000"/>
              </a:lnSpc>
            </a:pPr>
            <a:r>
              <a:rPr lang="en-IN" sz="1200" dirty="0">
                <a:solidFill>
                  <a:schemeClr val="tx1"/>
                </a:solidFill>
              </a:rPr>
              <a:t>694a17b74718cb732697464d085bd68014a0cb0ed883a21ba38592a5be82651b5dd031a34b207b127ca69c24d09b14a2134cc6192c5e2f35f8571a79da22982d16b685cb353fe8bad6bc5550a25001fa33cc27ecc39361d7a3882e8eddd82e8af096868ed8d99886a77642afdde0e05adacfd4a7c848d87fd23dfb35c945cc1c36f95f50d9ecc447223d9819c3a25b152a193bbaf7d99dea3c94b43115cdadd602a7169efdf1b8f813e6ba39e829a7e2ff78da3adc952a27b333136a1c1792c373f64c6366072ae6be7cc781e2f79010bc27cba6da2dd7466291d58f5c0b4be32e34c843c26095c350d9e465233c0e680b390dcda3eef909e5a62df309f100ae</a:t>
            </a:r>
          </a:p>
          <a:p>
            <a:pPr>
              <a:lnSpc>
                <a:spcPct val="100000"/>
              </a:lnSpc>
            </a:pPr>
            <a:endParaRPr lang="en-IN" sz="1200" dirty="0">
              <a:solidFill>
                <a:schemeClr val="tx1"/>
              </a:solidFill>
            </a:endParaRPr>
          </a:p>
        </p:txBody>
      </p:sp>
      <p:sp>
        <p:nvSpPr>
          <p:cNvPr id="11" name="TextBox 10"/>
          <p:cNvSpPr txBox="1"/>
          <p:nvPr/>
        </p:nvSpPr>
        <p:spPr>
          <a:xfrm>
            <a:off x="4901091" y="2928934"/>
            <a:ext cx="2052165" cy="643766"/>
          </a:xfrm>
          <a:prstGeom prst="rect">
            <a:avLst/>
          </a:prstGeom>
          <a:noFill/>
        </p:spPr>
        <p:txBody>
          <a:bodyPr wrap="none" rtlCol="0">
            <a:spAutoFit/>
          </a:bodyPr>
          <a:lstStyle/>
          <a:p>
            <a:r>
              <a:rPr lang="en-IN" sz="1400" b="1" dirty="0">
                <a:solidFill>
                  <a:schemeClr val="tx1"/>
                </a:solidFill>
              </a:rPr>
              <a:t>Encrypt with private key</a:t>
            </a:r>
          </a:p>
        </p:txBody>
      </p:sp>
      <p:pic>
        <p:nvPicPr>
          <p:cNvPr id="12" name="Picture 2" descr="C:\Users\Ranjana\Downloads\key-80-512.png"/>
          <p:cNvPicPr>
            <a:picLocks noChangeAspect="1" noChangeArrowheads="1"/>
          </p:cNvPicPr>
          <p:nvPr/>
        </p:nvPicPr>
        <p:blipFill>
          <a:blip r:embed="rId3" cstate="print"/>
          <a:srcRect/>
          <a:stretch>
            <a:fillRect/>
          </a:stretch>
        </p:blipFill>
        <p:spPr bwMode="auto">
          <a:xfrm rot="8100000">
            <a:off x="5421944" y="3397887"/>
            <a:ext cx="884572" cy="884572"/>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8786"/>
                                        </p:tgtEl>
                                        <p:attrNameLst>
                                          <p:attrName>style.visibility</p:attrName>
                                        </p:attrNameLst>
                                      </p:cBhvr>
                                      <p:to>
                                        <p:strVal val="visible"/>
                                      </p:to>
                                    </p:set>
                                    <p:animEffect transition="in" filter="blinds(horizontal)">
                                      <p:cBhvr>
                                        <p:cTn id="7" dur="500"/>
                                        <p:tgtEl>
                                          <p:spTgt spid="75878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58789"/>
                                        </p:tgtEl>
                                        <p:attrNameLst>
                                          <p:attrName>style.visibility</p:attrName>
                                        </p:attrNameLst>
                                      </p:cBhvr>
                                      <p:to>
                                        <p:strVal val="visible"/>
                                      </p:to>
                                    </p:set>
                                    <p:animEffect transition="in" filter="strips(upRight)">
                                      <p:cBhvr>
                                        <p:cTn id="12" dur="500"/>
                                        <p:tgtEl>
                                          <p:spTgt spid="758789"/>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upRight)">
                                      <p:cBhvr>
                                        <p:cTn id="15" dur="500"/>
                                        <p:tgtEl>
                                          <p:spTgt spid="8"/>
                                        </p:tgtEl>
                                      </p:cBhvr>
                                    </p:animEffect>
                                  </p:childTnLst>
                                </p:cTn>
                              </p:par>
                              <p:par>
                                <p:cTn id="16" presetID="18" presetClass="entr" presetSubtype="3"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up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58787"/>
                                        </p:tgtEl>
                                        <p:attrNameLst>
                                          <p:attrName>style.visibility</p:attrName>
                                        </p:attrNameLst>
                                      </p:cBhvr>
                                      <p:to>
                                        <p:strVal val="visible"/>
                                      </p:to>
                                    </p:set>
                                    <p:animEffect transition="in" filter="checkerboard(across)">
                                      <p:cBhvr>
                                        <p:cTn id="23" dur="500"/>
                                        <p:tgtEl>
                                          <p:spTgt spid="758787"/>
                                        </p:tgtEl>
                                      </p:cBhvr>
                                    </p:animEffect>
                                  </p:childTnLst>
                                </p:cTn>
                              </p:par>
                              <p:par>
                                <p:cTn id="24" presetID="9"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58788"/>
                                        </p:tgtEl>
                                        <p:attrNameLst>
                                          <p:attrName>style.visibility</p:attrName>
                                        </p:attrNameLst>
                                      </p:cBhvr>
                                      <p:to>
                                        <p:strVal val="visible"/>
                                      </p:to>
                                    </p:set>
                                    <p:animEffect transition="in" filter="dissolve">
                                      <p:cBhvr>
                                        <p:cTn id="37" dur="500"/>
                                        <p:tgtEl>
                                          <p:spTgt spid="75878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6" grpId="0"/>
      <p:bldP spid="758787" grpId="0" animBg="1"/>
      <p:bldP spid="758788" grpId="0" animBg="1"/>
      <p:bldP spid="758789" grpId="0" animBg="1"/>
      <p:bldP spid="6" grpId="0"/>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2590800" y="457200"/>
            <a:ext cx="6781800" cy="685800"/>
          </a:xfrm>
        </p:spPr>
        <p:txBody>
          <a:bodyPr/>
          <a:lstStyle/>
          <a:p>
            <a:pPr>
              <a:lnSpc>
                <a:spcPts val="4500"/>
              </a:lnSpc>
            </a:pPr>
            <a:r>
              <a:rPr lang="en-US" b="1" dirty="0"/>
              <a:t>         </a:t>
            </a:r>
            <a:r>
              <a:rPr lang="en-US" sz="4000" b="1" dirty="0"/>
              <a:t>Digital Signing – Step 3</a:t>
            </a:r>
            <a:endParaRPr lang="en-US" b="1" dirty="0"/>
          </a:p>
        </p:txBody>
      </p:sp>
      <p:sp>
        <p:nvSpPr>
          <p:cNvPr id="11" name="AutoShape 3"/>
          <p:cNvSpPr>
            <a:spLocks noChangeArrowheads="1"/>
          </p:cNvSpPr>
          <p:nvPr/>
        </p:nvSpPr>
        <p:spPr bwMode="auto">
          <a:xfrm>
            <a:off x="5024439" y="2961634"/>
            <a:ext cx="1357313" cy="1066800"/>
          </a:xfrm>
          <a:prstGeom prst="rightArrow">
            <a:avLst>
              <a:gd name="adj1" fmla="val 50000"/>
              <a:gd name="adj2" fmla="val 31808"/>
            </a:avLst>
          </a:prstGeom>
          <a:noFill/>
          <a:ln w="9525">
            <a:solidFill>
              <a:schemeClr val="tx1"/>
            </a:solidFill>
            <a:miter lim="800000"/>
            <a:headEnd/>
            <a:tailEnd/>
          </a:ln>
          <a:effectLst/>
        </p:spPr>
        <p:txBody>
          <a:bodyPr wrap="none" anchor="ctr"/>
          <a:lstStyle/>
          <a:p>
            <a:pPr algn="ctr">
              <a:lnSpc>
                <a:spcPct val="100000"/>
              </a:lnSpc>
              <a:buClrTx/>
              <a:buSzTx/>
              <a:buFontTx/>
              <a:buNone/>
            </a:pPr>
            <a:r>
              <a:rPr lang="en-US" sz="2400" b="1" dirty="0">
                <a:solidFill>
                  <a:schemeClr val="tx1"/>
                </a:solidFill>
              </a:rPr>
              <a:t>Append</a:t>
            </a:r>
          </a:p>
        </p:txBody>
      </p:sp>
      <p:sp>
        <p:nvSpPr>
          <p:cNvPr id="12" name="Rectangle 4"/>
          <p:cNvSpPr>
            <a:spLocks noChangeArrowheads="1"/>
          </p:cNvSpPr>
          <p:nvPr/>
        </p:nvSpPr>
        <p:spPr bwMode="auto">
          <a:xfrm>
            <a:off x="6596066" y="1357298"/>
            <a:ext cx="4500594" cy="4572032"/>
          </a:xfrm>
          <a:prstGeom prst="rect">
            <a:avLst/>
          </a:prstGeom>
          <a:noFill/>
          <a:ln w="9525">
            <a:solidFill>
              <a:schemeClr val="tx1"/>
            </a:solidFill>
            <a:miter lim="800000"/>
            <a:headEnd/>
            <a:tailEnd/>
          </a:ln>
          <a:effectLst/>
        </p:spPr>
        <p:txBody>
          <a:bodyPr wrap="none" anchor="ctr"/>
          <a:lstStyle/>
          <a:p>
            <a:pPr algn="ctr">
              <a:lnSpc>
                <a:spcPct val="100000"/>
              </a:lnSpc>
              <a:buClrTx/>
              <a:buSzTx/>
              <a:buFontTx/>
              <a:buNone/>
            </a:pPr>
            <a:endParaRPr lang="en-US" sz="2400" b="1">
              <a:solidFill>
                <a:schemeClr val="tx1"/>
              </a:solidFill>
            </a:endParaRPr>
          </a:p>
        </p:txBody>
      </p:sp>
      <p:sp>
        <p:nvSpPr>
          <p:cNvPr id="13" name="Text Box 5"/>
          <p:cNvSpPr txBox="1">
            <a:spLocks noChangeArrowheads="1"/>
          </p:cNvSpPr>
          <p:nvPr/>
        </p:nvSpPr>
        <p:spPr bwMode="auto">
          <a:xfrm>
            <a:off x="6738942" y="1479842"/>
            <a:ext cx="4143404" cy="1938992"/>
          </a:xfrm>
          <a:prstGeom prst="rect">
            <a:avLst/>
          </a:prstGeom>
          <a:noFill/>
          <a:ln w="9525">
            <a:noFill/>
            <a:miter lim="800000"/>
            <a:headEnd/>
            <a:tailEnd/>
          </a:ln>
          <a:effectLst/>
        </p:spPr>
        <p:txBody>
          <a:bodyPr wrap="square">
            <a:spAutoFit/>
          </a:bodyPr>
          <a:lstStyle/>
          <a:p>
            <a:pPr>
              <a:lnSpc>
                <a:spcPct val="100000"/>
              </a:lnSpc>
            </a:pPr>
            <a:r>
              <a:rPr lang="en-US" sz="2400" b="1" dirty="0">
                <a:solidFill>
                  <a:schemeClr val="tx1"/>
                </a:solidFill>
              </a:rPr>
              <a:t>This is an example of how to create a message digest and how to digitally sign a document using Public Key cryptography</a:t>
            </a:r>
            <a:endParaRPr lang="en-IN" sz="2400" dirty="0">
              <a:solidFill>
                <a:schemeClr val="tx1"/>
              </a:solidFill>
            </a:endParaRPr>
          </a:p>
        </p:txBody>
      </p:sp>
      <p:sp>
        <p:nvSpPr>
          <p:cNvPr id="14" name="Rectangle 7"/>
          <p:cNvSpPr>
            <a:spLocks noChangeArrowheads="1"/>
          </p:cNvSpPr>
          <p:nvPr/>
        </p:nvSpPr>
        <p:spPr bwMode="auto">
          <a:xfrm>
            <a:off x="6738942" y="4010670"/>
            <a:ext cx="4214842" cy="1785950"/>
          </a:xfrm>
          <a:prstGeom prst="rect">
            <a:avLst/>
          </a:prstGeom>
          <a:noFill/>
          <a:ln w="76200">
            <a:solidFill>
              <a:schemeClr val="tx1"/>
            </a:solidFill>
            <a:miter lim="800000"/>
            <a:headEnd/>
            <a:tailEnd/>
          </a:ln>
          <a:effectLst/>
        </p:spPr>
        <p:txBody>
          <a:bodyPr wrap="none" anchor="ctr"/>
          <a:lstStyle/>
          <a:p>
            <a:pPr algn="ctr">
              <a:lnSpc>
                <a:spcPct val="100000"/>
              </a:lnSpc>
              <a:buClrTx/>
              <a:buSzTx/>
              <a:buFontTx/>
              <a:buNone/>
            </a:pPr>
            <a:endParaRPr lang="en-US" sz="1600" b="1" dirty="0">
              <a:solidFill>
                <a:schemeClr val="bg2"/>
              </a:solidFill>
            </a:endParaRPr>
          </a:p>
        </p:txBody>
      </p:sp>
      <p:sp>
        <p:nvSpPr>
          <p:cNvPr id="15" name="Rectangle 4"/>
          <p:cNvSpPr>
            <a:spLocks noChangeArrowheads="1"/>
          </p:cNvSpPr>
          <p:nvPr/>
        </p:nvSpPr>
        <p:spPr bwMode="auto">
          <a:xfrm>
            <a:off x="1738282" y="2561578"/>
            <a:ext cx="3000396" cy="2500330"/>
          </a:xfrm>
          <a:prstGeom prst="rect">
            <a:avLst/>
          </a:prstGeom>
          <a:noFill/>
          <a:ln w="76200">
            <a:solidFill>
              <a:schemeClr val="tx1"/>
            </a:solidFill>
            <a:miter lim="800000"/>
            <a:headEnd/>
            <a:tailEnd/>
          </a:ln>
          <a:effectLst/>
        </p:spPr>
        <p:txBody>
          <a:bodyPr wrap="none" anchor="ctr"/>
          <a:lstStyle/>
          <a:p>
            <a:pPr algn="ctr">
              <a:lnSpc>
                <a:spcPct val="100000"/>
              </a:lnSpc>
              <a:buClrTx/>
              <a:buSzTx/>
              <a:buFontTx/>
              <a:buNone/>
            </a:pPr>
            <a:endParaRPr lang="en-US" b="1" dirty="0">
              <a:solidFill>
                <a:schemeClr val="bg2"/>
              </a:solidFill>
            </a:endParaRPr>
          </a:p>
        </p:txBody>
      </p:sp>
      <p:sp>
        <p:nvSpPr>
          <p:cNvPr id="16" name="TextBox 15"/>
          <p:cNvSpPr txBox="1"/>
          <p:nvPr/>
        </p:nvSpPr>
        <p:spPr>
          <a:xfrm>
            <a:off x="2166910" y="2061512"/>
            <a:ext cx="2143140" cy="400110"/>
          </a:xfrm>
          <a:prstGeom prst="rect">
            <a:avLst/>
          </a:prstGeom>
          <a:noFill/>
        </p:spPr>
        <p:txBody>
          <a:bodyPr wrap="square" rtlCol="0">
            <a:spAutoFit/>
          </a:bodyPr>
          <a:lstStyle/>
          <a:p>
            <a:pPr algn="ctr">
              <a:lnSpc>
                <a:spcPct val="100000"/>
              </a:lnSpc>
              <a:buClrTx/>
              <a:buSzTx/>
              <a:buFontTx/>
              <a:buNone/>
            </a:pPr>
            <a:r>
              <a:rPr lang="en-US" b="1" dirty="0">
                <a:solidFill>
                  <a:schemeClr val="bg2"/>
                </a:solidFill>
              </a:rPr>
              <a:t>Digital Signature</a:t>
            </a:r>
          </a:p>
        </p:txBody>
      </p:sp>
      <p:sp>
        <p:nvSpPr>
          <p:cNvPr id="17" name="TextBox 16"/>
          <p:cNvSpPr txBox="1"/>
          <p:nvPr/>
        </p:nvSpPr>
        <p:spPr>
          <a:xfrm>
            <a:off x="1738282" y="2580628"/>
            <a:ext cx="3000396" cy="2677656"/>
          </a:xfrm>
          <a:prstGeom prst="rect">
            <a:avLst/>
          </a:prstGeom>
          <a:noFill/>
        </p:spPr>
        <p:txBody>
          <a:bodyPr wrap="square" rtlCol="0">
            <a:spAutoFit/>
          </a:bodyPr>
          <a:lstStyle/>
          <a:p>
            <a:pPr>
              <a:lnSpc>
                <a:spcPct val="100000"/>
              </a:lnSpc>
            </a:pPr>
            <a:r>
              <a:rPr lang="en-IN" sz="1200" dirty="0">
                <a:solidFill>
                  <a:schemeClr val="tx1"/>
                </a:solidFill>
              </a:rPr>
              <a:t>694a17b74718cb732697464d085bd68014a0cb0ed883a21ba38592a5be82651b5dd031a34b207b127ca69c24d09b14a2134cc6192c5e2f35f8571a79da22982d16b685cb353fe8bad6bc5550a25001fa33cc27ecc39361d7a3882e8eddd82e8af096868ed8d99886a77642afdde0e05adacfd4a7c848d87fd23dfb35c945cc1c36f95f50d9ecc447223d9819c3a25b152a193bbaf7d99dea3c94b43115cdadd602a7169efdf1b8f813e6ba39e829a7e2ff78da3adc952a27b333136a1c1792c373f64c6366072ae6be7cc781e2f79010bc27cba6da2dd7466291d58f5c0b4be32e34c843c26095c350d9e465233c0e680b390dcda3eef909e5a62df309f100ae</a:t>
            </a:r>
          </a:p>
          <a:p>
            <a:pPr>
              <a:lnSpc>
                <a:spcPct val="100000"/>
              </a:lnSpc>
            </a:pPr>
            <a:endParaRPr lang="en-IN" sz="1200" dirty="0">
              <a:solidFill>
                <a:schemeClr val="tx1"/>
              </a:solidFill>
            </a:endParaRPr>
          </a:p>
        </p:txBody>
      </p:sp>
      <p:sp>
        <p:nvSpPr>
          <p:cNvPr id="18" name="Rectangle 17"/>
          <p:cNvSpPr/>
          <p:nvPr/>
        </p:nvSpPr>
        <p:spPr>
          <a:xfrm>
            <a:off x="6810380" y="4071942"/>
            <a:ext cx="4071966" cy="1923604"/>
          </a:xfrm>
          <a:prstGeom prst="rect">
            <a:avLst/>
          </a:prstGeom>
        </p:spPr>
        <p:txBody>
          <a:bodyPr wrap="square">
            <a:spAutoFit/>
          </a:bodyPr>
          <a:lstStyle/>
          <a:p>
            <a:pPr>
              <a:lnSpc>
                <a:spcPct val="100000"/>
              </a:lnSpc>
            </a:pPr>
            <a:r>
              <a:rPr lang="en-IN" sz="1100" dirty="0">
                <a:solidFill>
                  <a:schemeClr val="tx1"/>
                </a:solidFill>
              </a:rPr>
              <a:t>694a17b74718cb732697464d085bd68014a0cb0ed883a21ba38592a5be82651b5dd031a34b207b127ca69c24d09b14a2134cc6192c5e2f35f8571a79da22982d16b685cb353fe8bad6bc5550a25001fa33cc27ecc39361d7a3882e8eddd82e8af096868ed8d99886a77642afdde0e05adacfd4a7c848d87fd23dfb35c945cc1c36f95f50d9ecc447223d9819c3a25b152a193bbaf7d99dea3c94b43115cdadd602a7169efdf1b8f813e6ba39e829a7e2ff78da3adc952a27b333136a1c1792c373f64c6366072ae6be7cc781e2f79010bc27cba6da2dd7466291d58f5c0b4be32e34c843c26095c350d9e465233c0e680b390dcda3eef909e5a62df309f100ae</a:t>
            </a:r>
          </a:p>
          <a:p>
            <a:pPr>
              <a:lnSpc>
                <a:spcPct val="100000"/>
              </a:lnSpc>
            </a:pPr>
            <a:endParaRPr lang="en-IN" dirty="0">
              <a:solidFill>
                <a:schemeClr val="tx1"/>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0834"/>
                                        </p:tgtEl>
                                        <p:attrNameLst>
                                          <p:attrName>style.visibility</p:attrName>
                                        </p:attrNameLst>
                                      </p:cBhvr>
                                      <p:to>
                                        <p:strVal val="visible"/>
                                      </p:to>
                                    </p:set>
                                    <p:animEffect transition="in" filter="blinds(horizontal)">
                                      <p:cBhvr>
                                        <p:cTn id="7" dur="500"/>
                                        <p:tgtEl>
                                          <p:spTgt spid="7608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heckerboard(across)">
                                      <p:cBhvr>
                                        <p:cTn id="15" dur="500"/>
                                        <p:tgtEl>
                                          <p:spTgt spid="1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heckerboard(across)">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4" grpId="0"/>
      <p:bldP spid="11" grpId="0" animBg="1"/>
      <p:bldP spid="12" grpId="0" animBg="1"/>
      <p:bldP spid="13" grpId="0"/>
      <p:bldP spid="14" grpId="0" animBg="1"/>
      <p:bldP spid="15" grpId="0" animBg="1"/>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956" y="823898"/>
            <a:ext cx="8839200" cy="533400"/>
          </a:xfrm>
        </p:spPr>
        <p:txBody>
          <a:bodyPr/>
          <a:lstStyle/>
          <a:p>
            <a:pPr algn="ctr"/>
            <a:r>
              <a:rPr lang="en-US" b="1" dirty="0"/>
              <a:t>Digital Signing Process</a:t>
            </a:r>
          </a:p>
        </p:txBody>
      </p:sp>
      <p:pic>
        <p:nvPicPr>
          <p:cNvPr id="8194" name="Picture 2" descr="C:\Users\Ranjana\Downloads\Untitled-removebg-preview(3).png"/>
          <p:cNvPicPr>
            <a:picLocks noChangeAspect="1" noChangeArrowheads="1"/>
          </p:cNvPicPr>
          <p:nvPr/>
        </p:nvPicPr>
        <p:blipFill>
          <a:blip r:embed="rId2"/>
          <a:srcRect r="91780" b="74916"/>
          <a:stretch>
            <a:fillRect/>
          </a:stretch>
        </p:blipFill>
        <p:spPr bwMode="auto">
          <a:xfrm>
            <a:off x="1381092" y="1928802"/>
            <a:ext cx="714380" cy="892976"/>
          </a:xfrm>
          <a:prstGeom prst="rect">
            <a:avLst/>
          </a:prstGeom>
          <a:noFill/>
        </p:spPr>
      </p:pic>
      <p:pic>
        <p:nvPicPr>
          <p:cNvPr id="5" name="Picture 2" descr="C:\Users\Ranjana\Downloads\Untitled-removebg-preview(3).png"/>
          <p:cNvPicPr>
            <a:picLocks noChangeAspect="1" noChangeArrowheads="1"/>
          </p:cNvPicPr>
          <p:nvPr/>
        </p:nvPicPr>
        <p:blipFill>
          <a:blip r:embed="rId2"/>
          <a:srcRect l="7535" t="-1338" r="85272" b="78763"/>
          <a:stretch>
            <a:fillRect/>
          </a:stretch>
        </p:blipFill>
        <p:spPr bwMode="auto">
          <a:xfrm>
            <a:off x="2309786" y="2000240"/>
            <a:ext cx="500066" cy="642942"/>
          </a:xfrm>
          <a:prstGeom prst="rect">
            <a:avLst/>
          </a:prstGeom>
          <a:noFill/>
        </p:spPr>
      </p:pic>
      <p:pic>
        <p:nvPicPr>
          <p:cNvPr id="7" name="Picture 2" descr="C:\Users\Ranjana\Downloads\Untitled-removebg-preview(3).png"/>
          <p:cNvPicPr>
            <a:picLocks noChangeAspect="1" noChangeArrowheads="1"/>
          </p:cNvPicPr>
          <p:nvPr/>
        </p:nvPicPr>
        <p:blipFill>
          <a:blip r:embed="rId2"/>
          <a:srcRect l="14386" r="76366" b="77425"/>
          <a:stretch>
            <a:fillRect/>
          </a:stretch>
        </p:blipFill>
        <p:spPr bwMode="auto">
          <a:xfrm>
            <a:off x="2952728" y="1928802"/>
            <a:ext cx="785818" cy="785818"/>
          </a:xfrm>
          <a:prstGeom prst="rect">
            <a:avLst/>
          </a:prstGeom>
          <a:noFill/>
        </p:spPr>
      </p:pic>
      <p:pic>
        <p:nvPicPr>
          <p:cNvPr id="8" name="Picture 2" descr="C:\Users\Ranjana\Downloads\Untitled-removebg-preview(3).png"/>
          <p:cNvPicPr>
            <a:picLocks noChangeAspect="1" noChangeArrowheads="1"/>
          </p:cNvPicPr>
          <p:nvPr/>
        </p:nvPicPr>
        <p:blipFill>
          <a:blip r:embed="rId2"/>
          <a:srcRect l="16440" t="22575" r="78422" b="63693"/>
          <a:stretch>
            <a:fillRect/>
          </a:stretch>
        </p:blipFill>
        <p:spPr bwMode="auto">
          <a:xfrm>
            <a:off x="3024166" y="2803261"/>
            <a:ext cx="571504" cy="625739"/>
          </a:xfrm>
          <a:prstGeom prst="rect">
            <a:avLst/>
          </a:prstGeom>
          <a:noFill/>
        </p:spPr>
      </p:pic>
      <p:pic>
        <p:nvPicPr>
          <p:cNvPr id="9" name="Picture 2" descr="C:\Users\Ranjana\Downloads\Untitled-removebg-preview(3).png"/>
          <p:cNvPicPr>
            <a:picLocks noChangeAspect="1" noChangeArrowheads="1"/>
          </p:cNvPicPr>
          <p:nvPr/>
        </p:nvPicPr>
        <p:blipFill>
          <a:blip r:embed="rId2"/>
          <a:srcRect l="12330" t="37626" r="71229" b="32274"/>
          <a:stretch>
            <a:fillRect/>
          </a:stretch>
        </p:blipFill>
        <p:spPr bwMode="auto">
          <a:xfrm>
            <a:off x="2800521" y="3491909"/>
            <a:ext cx="1357322" cy="1017992"/>
          </a:xfrm>
          <a:prstGeom prst="rect">
            <a:avLst/>
          </a:prstGeom>
          <a:noFill/>
        </p:spPr>
      </p:pic>
      <p:pic>
        <p:nvPicPr>
          <p:cNvPr id="10" name="Picture 2" descr="C:\Users\Ranjana\Downloads\Untitled-removebg-preview(3).png"/>
          <p:cNvPicPr>
            <a:picLocks noChangeAspect="1" noChangeArrowheads="1"/>
          </p:cNvPicPr>
          <p:nvPr/>
        </p:nvPicPr>
        <p:blipFill>
          <a:blip r:embed="rId2"/>
          <a:srcRect l="16441" t="67726" r="74311" b="14715"/>
          <a:stretch>
            <a:fillRect/>
          </a:stretch>
        </p:blipFill>
        <p:spPr bwMode="auto">
          <a:xfrm>
            <a:off x="3095604" y="4500570"/>
            <a:ext cx="928694" cy="722318"/>
          </a:xfrm>
          <a:prstGeom prst="rect">
            <a:avLst/>
          </a:prstGeom>
          <a:noFill/>
        </p:spPr>
      </p:pic>
      <p:pic>
        <p:nvPicPr>
          <p:cNvPr id="11" name="Picture 2" descr="C:\Users\Ranjana\Downloads\Untitled-removebg-preview(3).png"/>
          <p:cNvPicPr>
            <a:picLocks noChangeAspect="1" noChangeArrowheads="1"/>
          </p:cNvPicPr>
          <p:nvPr/>
        </p:nvPicPr>
        <p:blipFill>
          <a:blip r:embed="rId2"/>
          <a:srcRect l="24661" t="67726" r="59926" b="9699"/>
          <a:stretch>
            <a:fillRect/>
          </a:stretch>
        </p:blipFill>
        <p:spPr bwMode="auto">
          <a:xfrm>
            <a:off x="4042960" y="4572008"/>
            <a:ext cx="1285884" cy="771530"/>
          </a:xfrm>
          <a:prstGeom prst="rect">
            <a:avLst/>
          </a:prstGeom>
          <a:noFill/>
        </p:spPr>
      </p:pic>
      <p:pic>
        <p:nvPicPr>
          <p:cNvPr id="12" name="Picture 2" descr="C:\Users\Ranjana\Downloads\Untitled-removebg-preview(3).png"/>
          <p:cNvPicPr>
            <a:picLocks noChangeAspect="1" noChangeArrowheads="1"/>
          </p:cNvPicPr>
          <p:nvPr/>
        </p:nvPicPr>
        <p:blipFill>
          <a:blip r:embed="rId2"/>
          <a:srcRect l="39046" t="70234" r="51706" b="17224"/>
          <a:stretch>
            <a:fillRect/>
          </a:stretch>
        </p:blipFill>
        <p:spPr bwMode="auto">
          <a:xfrm>
            <a:off x="5238744" y="4643446"/>
            <a:ext cx="857256" cy="476253"/>
          </a:xfrm>
          <a:prstGeom prst="rect">
            <a:avLst/>
          </a:prstGeom>
          <a:noFill/>
        </p:spPr>
      </p:pic>
      <p:pic>
        <p:nvPicPr>
          <p:cNvPr id="13" name="Picture 2" descr="C:\Users\Ranjana\Downloads\Untitled-removebg-preview(3).png"/>
          <p:cNvPicPr>
            <a:picLocks noChangeAspect="1" noChangeArrowheads="1"/>
          </p:cNvPicPr>
          <p:nvPr/>
        </p:nvPicPr>
        <p:blipFill>
          <a:blip r:embed="rId2"/>
          <a:srcRect l="48294" t="65218" r="41431" b="2174"/>
          <a:stretch>
            <a:fillRect/>
          </a:stretch>
        </p:blipFill>
        <p:spPr bwMode="auto">
          <a:xfrm>
            <a:off x="6310314" y="4429132"/>
            <a:ext cx="934189" cy="1214446"/>
          </a:xfrm>
          <a:prstGeom prst="rect">
            <a:avLst/>
          </a:prstGeom>
          <a:noFill/>
        </p:spPr>
      </p:pic>
      <p:pic>
        <p:nvPicPr>
          <p:cNvPr id="14" name="Picture 2" descr="C:\Users\Ranjana\Downloads\Untitled-removebg-preview(3).png"/>
          <p:cNvPicPr>
            <a:picLocks noChangeAspect="1" noChangeArrowheads="1"/>
          </p:cNvPicPr>
          <p:nvPr/>
        </p:nvPicPr>
        <p:blipFill>
          <a:blip r:embed="rId2"/>
          <a:srcRect l="58570" t="72743" r="33210" b="17224"/>
          <a:stretch>
            <a:fillRect/>
          </a:stretch>
        </p:blipFill>
        <p:spPr bwMode="auto">
          <a:xfrm>
            <a:off x="7381884" y="4714884"/>
            <a:ext cx="857256" cy="428628"/>
          </a:xfrm>
          <a:prstGeom prst="rect">
            <a:avLst/>
          </a:prstGeom>
          <a:noFill/>
        </p:spPr>
      </p:pic>
      <p:pic>
        <p:nvPicPr>
          <p:cNvPr id="15" name="Picture 2" descr="C:\Users\Ranjana\Downloads\Untitled-removebg-preview(3).png"/>
          <p:cNvPicPr>
            <a:picLocks noChangeAspect="1" noChangeArrowheads="1"/>
          </p:cNvPicPr>
          <p:nvPr/>
        </p:nvPicPr>
        <p:blipFill>
          <a:blip r:embed="rId2"/>
          <a:srcRect l="66790" t="67726" r="18824" b="7190"/>
          <a:stretch>
            <a:fillRect/>
          </a:stretch>
        </p:blipFill>
        <p:spPr bwMode="auto">
          <a:xfrm>
            <a:off x="8239140" y="4572008"/>
            <a:ext cx="1200158" cy="857256"/>
          </a:xfrm>
          <a:prstGeom prst="rect">
            <a:avLst/>
          </a:prstGeom>
          <a:noFill/>
        </p:spPr>
      </p:pic>
      <p:pic>
        <p:nvPicPr>
          <p:cNvPr id="16" name="Picture 2" descr="C:\Users\Ranjana\Downloads\Untitled-removebg-preview(3).png"/>
          <p:cNvPicPr>
            <a:picLocks noChangeAspect="1" noChangeArrowheads="1"/>
          </p:cNvPicPr>
          <p:nvPr/>
        </p:nvPicPr>
        <p:blipFill>
          <a:blip r:embed="rId2"/>
          <a:srcRect l="23633" t="2508" r="21907" b="69900"/>
          <a:stretch>
            <a:fillRect/>
          </a:stretch>
        </p:blipFill>
        <p:spPr bwMode="auto">
          <a:xfrm>
            <a:off x="3952860" y="2000240"/>
            <a:ext cx="5059109" cy="857256"/>
          </a:xfrm>
          <a:prstGeom prst="rect">
            <a:avLst/>
          </a:prstGeom>
          <a:noFill/>
        </p:spPr>
      </p:pic>
      <p:pic>
        <p:nvPicPr>
          <p:cNvPr id="17" name="Picture 2" descr="C:\Users\Ranjana\Downloads\Untitled-removebg-preview(3).png"/>
          <p:cNvPicPr>
            <a:picLocks noChangeAspect="1" noChangeArrowheads="1"/>
          </p:cNvPicPr>
          <p:nvPr/>
        </p:nvPicPr>
        <p:blipFill>
          <a:blip r:embed="rId2"/>
          <a:srcRect l="90423" t="67726" b="7190"/>
          <a:stretch>
            <a:fillRect/>
          </a:stretch>
        </p:blipFill>
        <p:spPr bwMode="auto">
          <a:xfrm>
            <a:off x="10310842" y="4509459"/>
            <a:ext cx="857256" cy="919805"/>
          </a:xfrm>
          <a:prstGeom prst="rect">
            <a:avLst/>
          </a:prstGeom>
          <a:noFill/>
        </p:spPr>
      </p:pic>
      <p:pic>
        <p:nvPicPr>
          <p:cNvPr id="18" name="Picture 2" descr="C:\Users\Ranjana\Downloads\Untitled-removebg-preview(3).png"/>
          <p:cNvPicPr>
            <a:picLocks noChangeAspect="1" noChangeArrowheads="1"/>
          </p:cNvPicPr>
          <p:nvPr/>
        </p:nvPicPr>
        <p:blipFill>
          <a:blip r:embed="rId2"/>
          <a:srcRect l="79120" t="35117" b="32274"/>
          <a:stretch>
            <a:fillRect/>
          </a:stretch>
        </p:blipFill>
        <p:spPr bwMode="auto">
          <a:xfrm>
            <a:off x="9453586" y="3357562"/>
            <a:ext cx="1737370" cy="1111508"/>
          </a:xfrm>
          <a:prstGeom prst="rect">
            <a:avLst/>
          </a:prstGeom>
          <a:noFill/>
        </p:spPr>
      </p:pic>
      <p:pic>
        <p:nvPicPr>
          <p:cNvPr id="20" name="Picture 2" descr="C:\Users\Ranjana\Downloads\Untitled-removebg-preview(3).png"/>
          <p:cNvPicPr>
            <a:picLocks noChangeAspect="1" noChangeArrowheads="1"/>
          </p:cNvPicPr>
          <p:nvPr/>
        </p:nvPicPr>
        <p:blipFill>
          <a:blip r:embed="rId2"/>
          <a:srcRect l="7535" t="-1338" r="85272" b="78763"/>
          <a:stretch>
            <a:fillRect/>
          </a:stretch>
        </p:blipFill>
        <p:spPr bwMode="auto">
          <a:xfrm>
            <a:off x="9453586" y="4357694"/>
            <a:ext cx="714380" cy="918489"/>
          </a:xfrm>
          <a:prstGeom prst="rect">
            <a:avLst/>
          </a:prstGeom>
          <a:noFill/>
        </p:spPr>
      </p:pic>
      <p:pic>
        <p:nvPicPr>
          <p:cNvPr id="21" name="Picture 2" descr="C:\Users\Ranjana\Downloads\Untitled-removebg-preview(3).png"/>
          <p:cNvPicPr>
            <a:picLocks noChangeAspect="1" noChangeArrowheads="1"/>
          </p:cNvPicPr>
          <p:nvPr/>
        </p:nvPicPr>
        <p:blipFill>
          <a:blip r:embed="rId2"/>
          <a:srcRect l="70900" t="55184" r="21907" b="34782"/>
          <a:stretch>
            <a:fillRect/>
          </a:stretch>
        </p:blipFill>
        <p:spPr bwMode="auto">
          <a:xfrm>
            <a:off x="8453454" y="3929066"/>
            <a:ext cx="625083" cy="357190"/>
          </a:xfrm>
          <a:prstGeom prst="rect">
            <a:avLst/>
          </a:prstGeom>
          <a:noFill/>
        </p:spPr>
      </p:pic>
      <p:pic>
        <p:nvPicPr>
          <p:cNvPr id="22" name="Picture 2" descr="C:\Users\Ranjana\Downloads\Untitled-removebg-preview(3).png"/>
          <p:cNvPicPr>
            <a:picLocks noChangeAspect="1" noChangeArrowheads="1"/>
          </p:cNvPicPr>
          <p:nvPr/>
        </p:nvPicPr>
        <p:blipFill>
          <a:blip r:embed="rId2"/>
          <a:srcRect l="14386" r="76366" b="77425"/>
          <a:stretch>
            <a:fillRect/>
          </a:stretch>
        </p:blipFill>
        <p:spPr bwMode="auto">
          <a:xfrm>
            <a:off x="8382016" y="2928934"/>
            <a:ext cx="785818" cy="785818"/>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dissolve">
                                      <p:cBhvr>
                                        <p:cTn id="12" dur="500"/>
                                        <p:tgtEl>
                                          <p:spTgt spid="8194"/>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000"/>
                            </p:stCondLst>
                            <p:childTnLst>
                              <p:par>
                                <p:cTn id="26" presetID="16" presetClass="entr" presetSubtype="2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Horizontal)">
                                      <p:cBhvr>
                                        <p:cTn id="28" dur="500"/>
                                        <p:tgtEl>
                                          <p:spTgt spid="9"/>
                                        </p:tgtEl>
                                      </p:cBhvr>
                                    </p:animEffect>
                                  </p:childTnLst>
                                </p:cTn>
                              </p:par>
                            </p:childTnLst>
                          </p:cTn>
                        </p:par>
                        <p:par>
                          <p:cTn id="29" fill="hold">
                            <p:stCondLst>
                              <p:cond delay="2500"/>
                            </p:stCondLst>
                            <p:childTnLst>
                              <p:par>
                                <p:cTn id="30" presetID="5" presetClass="entr" presetSubtype="1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par>
                          <p:cTn id="33" fill="hold">
                            <p:stCondLst>
                              <p:cond delay="3000"/>
                            </p:stCondLst>
                            <p:childTnLst>
                              <p:par>
                                <p:cTn id="34" presetID="55"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0.70"/>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4000"/>
                            </p:stCondLst>
                            <p:childTnLst>
                              <p:par>
                                <p:cTn id="40" presetID="5" presetClass="entr" presetSubtype="1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5" presetClass="entr" presetSubtype="1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par>
                          <p:cTn id="52" fill="hold">
                            <p:stCondLst>
                              <p:cond delay="5500"/>
                            </p:stCondLst>
                            <p:childTnLst>
                              <p:par>
                                <p:cTn id="53" presetID="25"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8" dur="1000" fill="hold"/>
                                        <p:tgtEl>
                                          <p:spTgt spid="1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5"/>
                                        </p:tgtEl>
                                      </p:cBhvr>
                                    </p:animEffect>
                                  </p:childTnLst>
                                </p:cTn>
                              </p:par>
                            </p:childTnLst>
                          </p:cTn>
                        </p:par>
                        <p:par>
                          <p:cTn id="63" fill="hold">
                            <p:stCondLst>
                              <p:cond delay="6500"/>
                            </p:stCondLst>
                            <p:childTnLst>
                              <p:par>
                                <p:cTn id="64" presetID="5" presetClass="entr" presetSubtype="10"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checkerboard(across)">
                                      <p:cBhvr>
                                        <p:cTn id="66" dur="500"/>
                                        <p:tgtEl>
                                          <p:spTgt spid="16"/>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1"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par>
                          <p:cTn id="73" fill="hold">
                            <p:stCondLst>
                              <p:cond delay="7500"/>
                            </p:stCondLst>
                            <p:childTnLst>
                              <p:par>
                                <p:cTn id="74" presetID="5" presetClass="entr" presetSubtype="10" fill="hold"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checkerboard(across)">
                                      <p:cBhvr>
                                        <p:cTn id="76" dur="500"/>
                                        <p:tgtEl>
                                          <p:spTgt spid="18"/>
                                        </p:tgtEl>
                                      </p:cBhvr>
                                    </p:animEffect>
                                  </p:childTnLst>
                                </p:cTn>
                              </p:par>
                            </p:childTnLst>
                          </p:cTn>
                        </p:par>
                        <p:par>
                          <p:cTn id="77" fill="hold">
                            <p:stCondLst>
                              <p:cond delay="8000"/>
                            </p:stCondLst>
                            <p:childTnLst>
                              <p:par>
                                <p:cTn id="78" presetID="5" presetClass="entr" presetSubtype="1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checkerboard(across)">
                                      <p:cBhvr>
                                        <p:cTn id="80" dur="500"/>
                                        <p:tgtEl>
                                          <p:spTgt spid="20"/>
                                        </p:tgtEl>
                                      </p:cBhvr>
                                    </p:animEffect>
                                  </p:childTnLst>
                                </p:cTn>
                              </p:par>
                            </p:childTnLst>
                          </p:cTn>
                        </p:par>
                        <p:par>
                          <p:cTn id="81" fill="hold">
                            <p:stCondLst>
                              <p:cond delay="8500"/>
                            </p:stCondLst>
                            <p:childTnLst>
                              <p:par>
                                <p:cTn id="82" presetID="9" presetClass="entr" presetSubtype="0"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dissolve">
                                      <p:cBhvr>
                                        <p:cTn id="8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title"/>
          </p:nvPr>
        </p:nvSpPr>
        <p:spPr>
          <a:xfrm>
            <a:off x="2590800" y="357166"/>
            <a:ext cx="6705600" cy="762000"/>
          </a:xfrm>
        </p:spPr>
        <p:txBody>
          <a:bodyPr/>
          <a:lstStyle/>
          <a:p>
            <a:pPr algn="ctr">
              <a:lnSpc>
                <a:spcPts val="4500"/>
              </a:lnSpc>
            </a:pPr>
            <a:r>
              <a:rPr lang="en-US" sz="3200" b="1" dirty="0"/>
              <a:t>Digital Signature Verification</a:t>
            </a:r>
          </a:p>
        </p:txBody>
      </p:sp>
      <p:sp>
        <p:nvSpPr>
          <p:cNvPr id="762884" name="AutoShape 4"/>
          <p:cNvSpPr>
            <a:spLocks noChangeArrowheads="1"/>
          </p:cNvSpPr>
          <p:nvPr/>
        </p:nvSpPr>
        <p:spPr bwMode="auto">
          <a:xfrm>
            <a:off x="5095868" y="2290762"/>
            <a:ext cx="1785941" cy="1219200"/>
          </a:xfrm>
          <a:prstGeom prst="rightArrow">
            <a:avLst>
              <a:gd name="adj1" fmla="val 50000"/>
              <a:gd name="adj2" fmla="val 31808"/>
            </a:avLst>
          </a:prstGeom>
          <a:noFill/>
          <a:ln w="9525">
            <a:solidFill>
              <a:schemeClr val="tx1"/>
            </a:solidFill>
            <a:miter lim="800000"/>
            <a:headEnd/>
            <a:tailEnd/>
          </a:ln>
          <a:effectLst/>
        </p:spPr>
        <p:txBody>
          <a:bodyPr wrap="none" anchor="ctr"/>
          <a:lstStyle/>
          <a:p>
            <a:pPr algn="ctr">
              <a:lnSpc>
                <a:spcPct val="100000"/>
              </a:lnSpc>
              <a:buClrTx/>
              <a:buSzTx/>
              <a:buFontTx/>
              <a:buNone/>
            </a:pPr>
            <a:r>
              <a:rPr lang="en-US" sz="1200" b="1" dirty="0">
                <a:solidFill>
                  <a:schemeClr val="tx1"/>
                </a:solidFill>
                <a:latin typeface="+mj-lt"/>
              </a:rPr>
              <a:t>Crypto  Hash</a:t>
            </a:r>
          </a:p>
        </p:txBody>
      </p:sp>
      <p:sp>
        <p:nvSpPr>
          <p:cNvPr id="762885" name="AutoShape 5"/>
          <p:cNvSpPr>
            <a:spLocks noChangeArrowheads="1"/>
          </p:cNvSpPr>
          <p:nvPr/>
        </p:nvSpPr>
        <p:spPr bwMode="auto">
          <a:xfrm>
            <a:off x="4810116" y="4348162"/>
            <a:ext cx="2362199" cy="1295400"/>
          </a:xfrm>
          <a:prstGeom prst="rightArrow">
            <a:avLst>
              <a:gd name="adj1" fmla="val 68728"/>
              <a:gd name="adj2" fmla="val 35294"/>
            </a:avLst>
          </a:prstGeom>
          <a:noFill/>
          <a:ln w="9525">
            <a:solidFill>
              <a:schemeClr val="tx1"/>
            </a:solidFill>
            <a:miter lim="800000"/>
            <a:headEnd/>
            <a:tailEnd/>
          </a:ln>
          <a:effectLst/>
        </p:spPr>
        <p:txBody>
          <a:bodyPr wrap="none" anchor="ctr"/>
          <a:lstStyle/>
          <a:p>
            <a:pPr algn="ctr">
              <a:lnSpc>
                <a:spcPct val="100000"/>
              </a:lnSpc>
              <a:buClrTx/>
              <a:buSzTx/>
            </a:pPr>
            <a:endParaRPr lang="en-US" sz="1100" b="1" dirty="0">
              <a:solidFill>
                <a:schemeClr val="tx1"/>
              </a:solidFill>
              <a:latin typeface="+mj-lt"/>
            </a:endParaRPr>
          </a:p>
        </p:txBody>
      </p:sp>
      <p:sp>
        <p:nvSpPr>
          <p:cNvPr id="762886" name="Rectangle 6"/>
          <p:cNvSpPr>
            <a:spLocks noChangeArrowheads="1"/>
          </p:cNvSpPr>
          <p:nvPr/>
        </p:nvSpPr>
        <p:spPr bwMode="auto">
          <a:xfrm>
            <a:off x="7262850" y="4357686"/>
            <a:ext cx="2643206" cy="1500206"/>
          </a:xfrm>
          <a:prstGeom prst="rect">
            <a:avLst/>
          </a:prstGeom>
          <a:noFill/>
          <a:ln w="76200">
            <a:solidFill>
              <a:schemeClr val="accent2">
                <a:lumMod val="75000"/>
              </a:schemeClr>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lnSpc>
                <a:spcPct val="100000"/>
              </a:lnSpc>
              <a:buClrTx/>
              <a:buSzTx/>
              <a:buFontTx/>
              <a:buNone/>
            </a:pPr>
            <a:endParaRPr lang="en-US" dirty="0">
              <a:solidFill>
                <a:schemeClr val="tx1"/>
              </a:solidFill>
              <a:latin typeface="Times New Roman" pitchFamily="18" charset="0"/>
            </a:endParaRPr>
          </a:p>
        </p:txBody>
      </p:sp>
      <p:sp>
        <p:nvSpPr>
          <p:cNvPr id="762888" name="Rectangle 8"/>
          <p:cNvSpPr>
            <a:spLocks noChangeArrowheads="1"/>
          </p:cNvSpPr>
          <p:nvPr/>
        </p:nvSpPr>
        <p:spPr bwMode="auto">
          <a:xfrm>
            <a:off x="7239008" y="1785926"/>
            <a:ext cx="2714644" cy="2071702"/>
          </a:xfrm>
          <a:prstGeom prst="rect">
            <a:avLst/>
          </a:prstGeom>
          <a:noFill/>
          <a:ln w="76200">
            <a:solidFill>
              <a:srgbClr val="800080"/>
            </a:solidFill>
            <a:miter lim="800000"/>
            <a:headEnd/>
            <a:tailEnd/>
          </a:ln>
          <a:effectLst/>
        </p:spPr>
        <p:txBody>
          <a:bodyPr wrap="none" anchor="ctr"/>
          <a:lstStyle/>
          <a:p>
            <a:pPr algn="ctr">
              <a:lnSpc>
                <a:spcPct val="100000"/>
              </a:lnSpc>
              <a:buClrTx/>
              <a:buSzTx/>
              <a:buFontTx/>
              <a:buNone/>
            </a:pPr>
            <a:endParaRPr lang="en-US" b="1" dirty="0">
              <a:solidFill>
                <a:schemeClr val="accent1"/>
              </a:solidFill>
            </a:endParaRPr>
          </a:p>
        </p:txBody>
      </p:sp>
      <p:sp>
        <p:nvSpPr>
          <p:cNvPr id="5" name="TextBox 4"/>
          <p:cNvSpPr txBox="1"/>
          <p:nvPr/>
        </p:nvSpPr>
        <p:spPr>
          <a:xfrm>
            <a:off x="10321965" y="2214554"/>
            <a:ext cx="1560513" cy="646331"/>
          </a:xfrm>
          <a:prstGeom prst="rect">
            <a:avLst/>
          </a:prstGeom>
          <a:noFill/>
        </p:spPr>
        <p:txBody>
          <a:bodyPr wrap="square" rtlCol="0">
            <a:spAutoFit/>
          </a:bodyPr>
          <a:lstStyle/>
          <a:p>
            <a:pPr>
              <a:lnSpc>
                <a:spcPct val="100000"/>
              </a:lnSpc>
            </a:pPr>
            <a:r>
              <a:rPr lang="en-GB" sz="1800" dirty="0">
                <a:solidFill>
                  <a:schemeClr val="tx1"/>
                </a:solidFill>
              </a:rPr>
              <a:t>As computed by the verifier</a:t>
            </a:r>
          </a:p>
        </p:txBody>
      </p:sp>
      <p:sp>
        <p:nvSpPr>
          <p:cNvPr id="22" name="TextBox 21"/>
          <p:cNvSpPr txBox="1"/>
          <p:nvPr/>
        </p:nvSpPr>
        <p:spPr>
          <a:xfrm>
            <a:off x="10310842" y="4782933"/>
            <a:ext cx="1638300" cy="646331"/>
          </a:xfrm>
          <a:prstGeom prst="rect">
            <a:avLst/>
          </a:prstGeom>
          <a:noFill/>
        </p:spPr>
        <p:txBody>
          <a:bodyPr wrap="square" rtlCol="0">
            <a:spAutoFit/>
          </a:bodyPr>
          <a:lstStyle/>
          <a:p>
            <a:pPr>
              <a:lnSpc>
                <a:spcPct val="100000"/>
              </a:lnSpc>
            </a:pPr>
            <a:r>
              <a:rPr lang="en-GB" sz="1800" dirty="0">
                <a:solidFill>
                  <a:schemeClr val="tx1"/>
                </a:solidFill>
              </a:rPr>
              <a:t>As computed by the signer</a:t>
            </a:r>
          </a:p>
        </p:txBody>
      </p:sp>
      <p:sp>
        <p:nvSpPr>
          <p:cNvPr id="30" name="TextBox 29"/>
          <p:cNvSpPr txBox="1"/>
          <p:nvPr/>
        </p:nvSpPr>
        <p:spPr>
          <a:xfrm>
            <a:off x="1285856" y="1130842"/>
            <a:ext cx="2095500" cy="369332"/>
          </a:xfrm>
          <a:prstGeom prst="rect">
            <a:avLst/>
          </a:prstGeom>
          <a:noFill/>
        </p:spPr>
        <p:txBody>
          <a:bodyPr wrap="square" rtlCol="0">
            <a:spAutoFit/>
          </a:bodyPr>
          <a:lstStyle/>
          <a:p>
            <a:pPr>
              <a:lnSpc>
                <a:spcPct val="100000"/>
              </a:lnSpc>
            </a:pPr>
            <a:r>
              <a:rPr lang="en-GB" sz="1800" b="1" dirty="0">
                <a:solidFill>
                  <a:srgbClr val="00B0F0"/>
                </a:solidFill>
              </a:rPr>
              <a:t>Received Message</a:t>
            </a:r>
          </a:p>
        </p:txBody>
      </p:sp>
      <p:sp>
        <p:nvSpPr>
          <p:cNvPr id="18" name="TextBox 17"/>
          <p:cNvSpPr txBox="1"/>
          <p:nvPr/>
        </p:nvSpPr>
        <p:spPr>
          <a:xfrm>
            <a:off x="7598085" y="1285860"/>
            <a:ext cx="1926939" cy="951543"/>
          </a:xfrm>
          <a:prstGeom prst="rect">
            <a:avLst/>
          </a:prstGeom>
          <a:noFill/>
        </p:spPr>
        <p:txBody>
          <a:bodyPr wrap="square" rtlCol="0">
            <a:spAutoFit/>
          </a:bodyPr>
          <a:lstStyle/>
          <a:p>
            <a:pPr algn="ctr">
              <a:lnSpc>
                <a:spcPct val="100000"/>
              </a:lnSpc>
              <a:buClrTx/>
              <a:buSzTx/>
              <a:buFontTx/>
              <a:buNone/>
            </a:pPr>
            <a:r>
              <a:rPr lang="en-US" b="1" dirty="0">
                <a:solidFill>
                  <a:schemeClr val="accent1"/>
                </a:solidFill>
              </a:rPr>
              <a:t>Message</a:t>
            </a:r>
            <a:r>
              <a:rPr lang="en-US" b="1" dirty="0">
                <a:solidFill>
                  <a:srgbClr val="FFFF00"/>
                </a:solidFill>
              </a:rPr>
              <a:t> </a:t>
            </a:r>
            <a:r>
              <a:rPr lang="en-US" b="1" dirty="0">
                <a:solidFill>
                  <a:schemeClr val="accent1"/>
                </a:solidFill>
              </a:rPr>
              <a:t>Digest</a:t>
            </a:r>
          </a:p>
          <a:p>
            <a:endParaRPr lang="en-IN" dirty="0"/>
          </a:p>
        </p:txBody>
      </p:sp>
      <p:sp>
        <p:nvSpPr>
          <p:cNvPr id="20" name="TextBox 19"/>
          <p:cNvSpPr txBox="1"/>
          <p:nvPr/>
        </p:nvSpPr>
        <p:spPr>
          <a:xfrm>
            <a:off x="7096132" y="3929066"/>
            <a:ext cx="2786082" cy="400110"/>
          </a:xfrm>
          <a:prstGeom prst="rect">
            <a:avLst/>
          </a:prstGeom>
          <a:noFill/>
        </p:spPr>
        <p:txBody>
          <a:bodyPr wrap="square" rtlCol="0">
            <a:spAutoFit/>
          </a:bodyPr>
          <a:lstStyle/>
          <a:p>
            <a:pPr algn="ctr">
              <a:lnSpc>
                <a:spcPct val="100000"/>
              </a:lnSpc>
              <a:buClrTx/>
              <a:buSzTx/>
              <a:buFontTx/>
              <a:buNone/>
            </a:pPr>
            <a:r>
              <a:rPr lang="en-US" dirty="0">
                <a:solidFill>
                  <a:srgbClr val="FF0000"/>
                </a:solidFill>
                <a:latin typeface="Times New Roman" pitchFamily="18" charset="0"/>
              </a:rPr>
              <a:t>Message Digest</a:t>
            </a:r>
          </a:p>
        </p:txBody>
      </p:sp>
      <p:sp>
        <p:nvSpPr>
          <p:cNvPr id="21" name="TextBox 20"/>
          <p:cNvSpPr txBox="1"/>
          <p:nvPr/>
        </p:nvSpPr>
        <p:spPr>
          <a:xfrm>
            <a:off x="7334288" y="2143116"/>
            <a:ext cx="2571768" cy="1323439"/>
          </a:xfrm>
          <a:prstGeom prst="rect">
            <a:avLst/>
          </a:prstGeom>
          <a:noFill/>
        </p:spPr>
        <p:txBody>
          <a:bodyPr wrap="square" rtlCol="0">
            <a:spAutoFit/>
          </a:bodyPr>
          <a:lstStyle/>
          <a:p>
            <a:pPr>
              <a:lnSpc>
                <a:spcPct val="100000"/>
              </a:lnSpc>
            </a:pPr>
            <a:r>
              <a:rPr lang="en-IN" dirty="0">
                <a:solidFill>
                  <a:schemeClr val="tx1"/>
                </a:solidFill>
              </a:rPr>
              <a:t>46c02ed6d71c935c8dd05607abbb3ca68933ff2582babd660355c855e2742060</a:t>
            </a:r>
          </a:p>
        </p:txBody>
      </p:sp>
      <p:sp>
        <p:nvSpPr>
          <p:cNvPr id="25" name="TextBox 24"/>
          <p:cNvSpPr txBox="1"/>
          <p:nvPr/>
        </p:nvSpPr>
        <p:spPr>
          <a:xfrm>
            <a:off x="7310446" y="4400614"/>
            <a:ext cx="2571768" cy="1631216"/>
          </a:xfrm>
          <a:prstGeom prst="rect">
            <a:avLst/>
          </a:prstGeom>
          <a:noFill/>
        </p:spPr>
        <p:txBody>
          <a:bodyPr wrap="square" rtlCol="0">
            <a:spAutoFit/>
          </a:bodyPr>
          <a:lstStyle/>
          <a:p>
            <a:pPr>
              <a:lnSpc>
                <a:spcPct val="100000"/>
              </a:lnSpc>
            </a:pPr>
            <a:r>
              <a:rPr lang="en-IN" dirty="0">
                <a:solidFill>
                  <a:schemeClr val="tx1"/>
                </a:solidFill>
              </a:rPr>
              <a:t>46c02ed6d71c935c8dd05607abbb3ca68933ff2582babd660355c855e2742060</a:t>
            </a:r>
          </a:p>
          <a:p>
            <a:pPr>
              <a:lnSpc>
                <a:spcPct val="100000"/>
              </a:lnSpc>
            </a:pPr>
            <a:endParaRPr lang="en-IN" dirty="0"/>
          </a:p>
        </p:txBody>
      </p:sp>
      <p:sp>
        <p:nvSpPr>
          <p:cNvPr id="24" name="Rectangle 4"/>
          <p:cNvSpPr>
            <a:spLocks noChangeArrowheads="1"/>
          </p:cNvSpPr>
          <p:nvPr/>
        </p:nvSpPr>
        <p:spPr bwMode="auto">
          <a:xfrm>
            <a:off x="166646" y="1576834"/>
            <a:ext cx="4500594" cy="4572032"/>
          </a:xfrm>
          <a:prstGeom prst="rect">
            <a:avLst/>
          </a:prstGeom>
          <a:noFill/>
          <a:ln w="9525">
            <a:solidFill>
              <a:schemeClr val="tx1"/>
            </a:solidFill>
            <a:miter lim="800000"/>
            <a:headEnd/>
            <a:tailEnd/>
          </a:ln>
          <a:effectLst/>
        </p:spPr>
        <p:txBody>
          <a:bodyPr wrap="none" anchor="ctr"/>
          <a:lstStyle/>
          <a:p>
            <a:pPr algn="ctr">
              <a:lnSpc>
                <a:spcPct val="100000"/>
              </a:lnSpc>
              <a:buClrTx/>
              <a:buSzTx/>
              <a:buFontTx/>
              <a:buNone/>
            </a:pPr>
            <a:endParaRPr lang="en-US" sz="2400" b="1">
              <a:solidFill>
                <a:schemeClr val="tx1"/>
              </a:solidFill>
            </a:endParaRPr>
          </a:p>
        </p:txBody>
      </p:sp>
      <p:sp>
        <p:nvSpPr>
          <p:cNvPr id="26" name="Text Box 5"/>
          <p:cNvSpPr txBox="1">
            <a:spLocks noChangeArrowheads="1"/>
          </p:cNvSpPr>
          <p:nvPr/>
        </p:nvSpPr>
        <p:spPr bwMode="auto">
          <a:xfrm>
            <a:off x="309522" y="1699378"/>
            <a:ext cx="4143404" cy="1938992"/>
          </a:xfrm>
          <a:prstGeom prst="rect">
            <a:avLst/>
          </a:prstGeom>
          <a:noFill/>
          <a:ln w="9525">
            <a:noFill/>
            <a:miter lim="800000"/>
            <a:headEnd/>
            <a:tailEnd/>
          </a:ln>
          <a:effectLst/>
        </p:spPr>
        <p:txBody>
          <a:bodyPr wrap="square">
            <a:spAutoFit/>
          </a:bodyPr>
          <a:lstStyle/>
          <a:p>
            <a:pPr>
              <a:lnSpc>
                <a:spcPct val="100000"/>
              </a:lnSpc>
            </a:pPr>
            <a:r>
              <a:rPr lang="en-US" sz="2400" b="1" dirty="0">
                <a:solidFill>
                  <a:schemeClr val="tx1"/>
                </a:solidFill>
              </a:rPr>
              <a:t>This is an example of how to create a message digest and how to digitally sign a document using Public Key cryptography</a:t>
            </a:r>
            <a:endParaRPr lang="en-IN" sz="2400" dirty="0">
              <a:solidFill>
                <a:schemeClr val="tx1"/>
              </a:solidFill>
            </a:endParaRPr>
          </a:p>
        </p:txBody>
      </p:sp>
      <p:sp>
        <p:nvSpPr>
          <p:cNvPr id="27" name="Rectangle 7"/>
          <p:cNvSpPr>
            <a:spLocks noChangeArrowheads="1"/>
          </p:cNvSpPr>
          <p:nvPr/>
        </p:nvSpPr>
        <p:spPr bwMode="auto">
          <a:xfrm>
            <a:off x="309522" y="4230206"/>
            <a:ext cx="4214842" cy="1785950"/>
          </a:xfrm>
          <a:prstGeom prst="rect">
            <a:avLst/>
          </a:prstGeom>
          <a:noFill/>
          <a:ln w="76200">
            <a:solidFill>
              <a:schemeClr val="tx1"/>
            </a:solidFill>
            <a:miter lim="800000"/>
            <a:headEnd/>
            <a:tailEnd/>
          </a:ln>
          <a:effectLst/>
        </p:spPr>
        <p:txBody>
          <a:bodyPr wrap="none" anchor="ctr"/>
          <a:lstStyle/>
          <a:p>
            <a:pPr algn="ctr">
              <a:lnSpc>
                <a:spcPct val="100000"/>
              </a:lnSpc>
              <a:buClrTx/>
              <a:buSzTx/>
              <a:buFontTx/>
              <a:buNone/>
            </a:pPr>
            <a:endParaRPr lang="en-US" sz="1600" b="1" dirty="0">
              <a:solidFill>
                <a:schemeClr val="bg2"/>
              </a:solidFill>
            </a:endParaRPr>
          </a:p>
        </p:txBody>
      </p:sp>
      <p:sp>
        <p:nvSpPr>
          <p:cNvPr id="28" name="Rectangle 27"/>
          <p:cNvSpPr/>
          <p:nvPr/>
        </p:nvSpPr>
        <p:spPr>
          <a:xfrm>
            <a:off x="309522" y="4286256"/>
            <a:ext cx="4071966" cy="1923604"/>
          </a:xfrm>
          <a:prstGeom prst="rect">
            <a:avLst/>
          </a:prstGeom>
        </p:spPr>
        <p:txBody>
          <a:bodyPr wrap="square">
            <a:spAutoFit/>
          </a:bodyPr>
          <a:lstStyle/>
          <a:p>
            <a:pPr>
              <a:lnSpc>
                <a:spcPct val="100000"/>
              </a:lnSpc>
            </a:pPr>
            <a:r>
              <a:rPr lang="en-IN" sz="1100" dirty="0">
                <a:solidFill>
                  <a:schemeClr val="tx1"/>
                </a:solidFill>
              </a:rPr>
              <a:t>694a17b74718cb732697464d085bd68014a0cb0ed883a21ba38592a5be82651b5dd031a34b207b127ca69c24d09b14a2134cc6192c5e2f35f8571a79da22982d16b685cb353fe8bad6bc5550a25001fa33cc27ecc39361d7a3882e8eddd82e8af096868ed8d99886a77642afdde0e05adacfd4a7c848d87fd23dfb35c945cc1c36f95f50d9ecc447223d9819c3a25b152a193bbaf7d99dea3c94b43115cdadd602a7169efdf1b8f813e6ba39e829a7e2ff78da3adc952a27b333136a1c1792c373f64c6366072ae6be7cc781e2f79010bc27cba6da2dd7466291d58f5c0b4be32e34c843c26095c350d9e465233c0e680b390dcda3eef909e5a62df309f100ae</a:t>
            </a:r>
          </a:p>
          <a:p>
            <a:pPr>
              <a:lnSpc>
                <a:spcPct val="100000"/>
              </a:lnSpc>
            </a:pPr>
            <a:endParaRPr lang="en-IN" dirty="0">
              <a:solidFill>
                <a:schemeClr val="tx1"/>
              </a:solidFill>
            </a:endParaRPr>
          </a:p>
        </p:txBody>
      </p:sp>
      <p:sp>
        <p:nvSpPr>
          <p:cNvPr id="32" name="TextBox 31"/>
          <p:cNvSpPr txBox="1"/>
          <p:nvPr/>
        </p:nvSpPr>
        <p:spPr>
          <a:xfrm>
            <a:off x="4795293" y="4357694"/>
            <a:ext cx="2157963" cy="545534"/>
          </a:xfrm>
          <a:prstGeom prst="rect">
            <a:avLst/>
          </a:prstGeom>
          <a:noFill/>
        </p:spPr>
        <p:txBody>
          <a:bodyPr wrap="none" rtlCol="0">
            <a:spAutoFit/>
          </a:bodyPr>
          <a:lstStyle/>
          <a:p>
            <a:r>
              <a:rPr lang="en-US" sz="1100" b="1" dirty="0">
                <a:solidFill>
                  <a:schemeClr val="tx1"/>
                </a:solidFill>
              </a:rPr>
              <a:t>Decrypt with Signer’s Public Key</a:t>
            </a:r>
          </a:p>
        </p:txBody>
      </p:sp>
      <p:pic>
        <p:nvPicPr>
          <p:cNvPr id="33" name="Picture 3" descr="C:\Users\Ranjana\Downloads\key-49-512.png"/>
          <p:cNvPicPr>
            <a:picLocks noChangeAspect="1" noChangeArrowheads="1"/>
          </p:cNvPicPr>
          <p:nvPr/>
        </p:nvPicPr>
        <p:blipFill>
          <a:blip r:embed="rId3" cstate="print"/>
          <a:srcRect/>
          <a:stretch>
            <a:fillRect/>
          </a:stretch>
        </p:blipFill>
        <p:spPr bwMode="auto">
          <a:xfrm rot="2700000">
            <a:off x="5552599" y="4742987"/>
            <a:ext cx="825562" cy="825562"/>
          </a:xfrm>
          <a:prstGeom prst="rect">
            <a:avLst/>
          </a:prstGeom>
          <a:noFill/>
        </p:spPr>
      </p:pic>
      <p:cxnSp>
        <p:nvCxnSpPr>
          <p:cNvPr id="35" name="Straight Arrow Connector 34"/>
          <p:cNvCxnSpPr>
            <a:stCxn id="5" idx="2"/>
          </p:cNvCxnSpPr>
          <p:nvPr/>
        </p:nvCxnSpPr>
        <p:spPr bwMode="auto">
          <a:xfrm rot="5400000">
            <a:off x="10815383" y="3142162"/>
            <a:ext cx="568117" cy="5562"/>
          </a:xfrm>
          <a:prstGeom prst="straightConnector1">
            <a:avLst/>
          </a:prstGeom>
          <a:solidFill>
            <a:srgbClr val="00B8FF"/>
          </a:solidFill>
          <a:ln w="9525" cap="flat" cmpd="sng" algn="ctr">
            <a:solidFill>
              <a:schemeClr val="tx1"/>
            </a:solidFill>
            <a:prstDash val="solid"/>
            <a:round/>
            <a:headEnd type="none" w="med" len="med"/>
            <a:tailEnd type="arrow"/>
          </a:ln>
          <a:effectLst/>
        </p:spPr>
      </p:cxnSp>
      <p:pic>
        <p:nvPicPr>
          <p:cNvPr id="42" name="Picture 5" descr="C:\Users\Ranjana\Downloads\58afde22829958a978a4a6b0.png"/>
          <p:cNvPicPr>
            <a:picLocks noChangeAspect="1" noChangeArrowheads="1"/>
          </p:cNvPicPr>
          <p:nvPr/>
        </p:nvPicPr>
        <p:blipFill>
          <a:blip r:embed="rId4"/>
          <a:srcRect/>
          <a:stretch>
            <a:fillRect/>
          </a:stretch>
        </p:blipFill>
        <p:spPr bwMode="auto">
          <a:xfrm>
            <a:off x="10668032" y="3328987"/>
            <a:ext cx="857256" cy="1028707"/>
          </a:xfrm>
          <a:prstGeom prst="rect">
            <a:avLst/>
          </a:prstGeom>
          <a:noFill/>
        </p:spPr>
      </p:pic>
      <p:sp>
        <p:nvSpPr>
          <p:cNvPr id="47" name="Rectangle 46"/>
          <p:cNvSpPr/>
          <p:nvPr/>
        </p:nvSpPr>
        <p:spPr bwMode="auto">
          <a:xfrm>
            <a:off x="10739470" y="3571876"/>
            <a:ext cx="714380" cy="571504"/>
          </a:xfrm>
          <a:prstGeom prst="rect">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ts val="4250"/>
              </a:lnSpc>
              <a:spcBef>
                <a:spcPct val="0"/>
              </a:spcBef>
              <a:spcAft>
                <a:spcPct val="0"/>
              </a:spcAft>
              <a:buClr>
                <a:srgbClr val="000000"/>
              </a:buClr>
              <a:buSzPct val="100000"/>
              <a:buFont typeface="Arial" pitchFamily="34" charset="0"/>
              <a:buNone/>
              <a:tabLst/>
            </a:pPr>
            <a:endParaRPr kumimoji="0" lang="en-IN" sz="2000" b="0" i="0" u="none" strike="noStrike" cap="none" normalizeH="0" baseline="0">
              <a:ln>
                <a:noFill/>
              </a:ln>
              <a:solidFill>
                <a:schemeClr val="bg1"/>
              </a:solidFill>
              <a:effectLst/>
              <a:latin typeface="Garamond" pitchFamily="18" charset="0"/>
            </a:endParaRPr>
          </a:p>
        </p:txBody>
      </p:sp>
      <p:cxnSp>
        <p:nvCxnSpPr>
          <p:cNvPr id="49" name="Straight Arrow Connector 48"/>
          <p:cNvCxnSpPr>
            <a:endCxn id="42" idx="2"/>
          </p:cNvCxnSpPr>
          <p:nvPr/>
        </p:nvCxnSpPr>
        <p:spPr bwMode="auto">
          <a:xfrm rot="5400000" flipH="1" flipV="1">
            <a:off x="10918065" y="4536289"/>
            <a:ext cx="357190" cy="1588"/>
          </a:xfrm>
          <a:prstGeom prst="straightConnector1">
            <a:avLst/>
          </a:prstGeom>
          <a:solidFill>
            <a:srgbClr val="00B8FF"/>
          </a:solidFill>
          <a:ln w="9525" cap="flat" cmpd="sng" algn="ctr">
            <a:solidFill>
              <a:schemeClr val="tx1"/>
            </a:solidFill>
            <a:prstDash val="solid"/>
            <a:round/>
            <a:headEnd type="none" w="med" len="med"/>
            <a:tailEnd type="arrow"/>
          </a:ln>
          <a:effectLst/>
        </p:spPr>
      </p:cxn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2882"/>
                                        </p:tgtEl>
                                        <p:attrNameLst>
                                          <p:attrName>style.visibility</p:attrName>
                                        </p:attrNameLst>
                                      </p:cBhvr>
                                      <p:to>
                                        <p:strVal val="visible"/>
                                      </p:to>
                                    </p:set>
                                    <p:animEffect transition="in" filter="blinds(horizontal)">
                                      <p:cBhvr>
                                        <p:cTn id="7" dur="500"/>
                                        <p:tgtEl>
                                          <p:spTgt spid="7628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762884"/>
                                        </p:tgtEl>
                                        <p:attrNameLst>
                                          <p:attrName>style.visibility</p:attrName>
                                        </p:attrNameLst>
                                      </p:cBhvr>
                                      <p:to>
                                        <p:strVal val="visible"/>
                                      </p:to>
                                    </p:set>
                                    <p:animEffect transition="in" filter="checkerboard(across)">
                                      <p:cBhvr>
                                        <p:cTn id="29" dur="500"/>
                                        <p:tgtEl>
                                          <p:spTgt spid="762884"/>
                                        </p:tgtEl>
                                      </p:cBhvr>
                                    </p:animEffect>
                                  </p:childTnLst>
                                </p:cTn>
                              </p:par>
                              <p:par>
                                <p:cTn id="30" presetID="5" presetClass="entr" presetSubtype="1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checkerboard(across)">
                                      <p:cBhvr>
                                        <p:cTn id="32" dur="500"/>
                                        <p:tgtEl>
                                          <p:spTgt spid="3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checkerboard(across)">
                                      <p:cBhvr>
                                        <p:cTn id="35" dur="500"/>
                                        <p:tgtEl>
                                          <p:spTgt spid="32"/>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762885"/>
                                        </p:tgtEl>
                                        <p:attrNameLst>
                                          <p:attrName>style.visibility</p:attrName>
                                        </p:attrNameLst>
                                      </p:cBhvr>
                                      <p:to>
                                        <p:strVal val="visible"/>
                                      </p:to>
                                    </p:set>
                                    <p:animEffect transition="in" filter="checkerboard(across)">
                                      <p:cBhvr>
                                        <p:cTn id="38" dur="500"/>
                                        <p:tgtEl>
                                          <p:spTgt spid="76288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762888"/>
                                        </p:tgtEl>
                                        <p:attrNameLst>
                                          <p:attrName>style.visibility</p:attrName>
                                        </p:attrNameLst>
                                      </p:cBhvr>
                                      <p:to>
                                        <p:strVal val="visible"/>
                                      </p:to>
                                    </p:set>
                                    <p:anim calcmode="lin" valueType="num">
                                      <p:cBhvr>
                                        <p:cTn id="48" dur="500" fill="hold"/>
                                        <p:tgtEl>
                                          <p:spTgt spid="762888"/>
                                        </p:tgtEl>
                                        <p:attrNameLst>
                                          <p:attrName>ppt_w</p:attrName>
                                        </p:attrNameLst>
                                      </p:cBhvr>
                                      <p:tavLst>
                                        <p:tav tm="0">
                                          <p:val>
                                            <p:fltVal val="0"/>
                                          </p:val>
                                        </p:tav>
                                        <p:tav tm="100000">
                                          <p:val>
                                            <p:strVal val="#ppt_w"/>
                                          </p:val>
                                        </p:tav>
                                      </p:tavLst>
                                    </p:anim>
                                    <p:anim calcmode="lin" valueType="num">
                                      <p:cBhvr>
                                        <p:cTn id="49" dur="500" fill="hold"/>
                                        <p:tgtEl>
                                          <p:spTgt spid="762888"/>
                                        </p:tgtEl>
                                        <p:attrNameLst>
                                          <p:attrName>ppt_h</p:attrName>
                                        </p:attrNameLst>
                                      </p:cBhvr>
                                      <p:tavLst>
                                        <p:tav tm="0">
                                          <p:val>
                                            <p:fltVal val="0"/>
                                          </p:val>
                                        </p:tav>
                                        <p:tav tm="100000">
                                          <p:val>
                                            <p:strVal val="#ppt_h"/>
                                          </p:val>
                                        </p:tav>
                                      </p:tavLst>
                                    </p:anim>
                                    <p:animEffect transition="in" filter="fade">
                                      <p:cBhvr>
                                        <p:cTn id="50" dur="500"/>
                                        <p:tgtEl>
                                          <p:spTgt spid="762888"/>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762886"/>
                                        </p:tgtEl>
                                        <p:attrNameLst>
                                          <p:attrName>style.visibility</p:attrName>
                                        </p:attrNameLst>
                                      </p:cBhvr>
                                      <p:to>
                                        <p:strVal val="visible"/>
                                      </p:to>
                                    </p:set>
                                    <p:anim calcmode="lin" valueType="num">
                                      <p:cBhvr>
                                        <p:cTn id="68" dur="500" fill="hold"/>
                                        <p:tgtEl>
                                          <p:spTgt spid="762886"/>
                                        </p:tgtEl>
                                        <p:attrNameLst>
                                          <p:attrName>ppt_w</p:attrName>
                                        </p:attrNameLst>
                                      </p:cBhvr>
                                      <p:tavLst>
                                        <p:tav tm="0">
                                          <p:val>
                                            <p:fltVal val="0"/>
                                          </p:val>
                                        </p:tav>
                                        <p:tav tm="100000">
                                          <p:val>
                                            <p:strVal val="#ppt_w"/>
                                          </p:val>
                                        </p:tav>
                                      </p:tavLst>
                                    </p:anim>
                                    <p:anim calcmode="lin" valueType="num">
                                      <p:cBhvr>
                                        <p:cTn id="69" dur="500" fill="hold"/>
                                        <p:tgtEl>
                                          <p:spTgt spid="762886"/>
                                        </p:tgtEl>
                                        <p:attrNameLst>
                                          <p:attrName>ppt_h</p:attrName>
                                        </p:attrNameLst>
                                      </p:cBhvr>
                                      <p:tavLst>
                                        <p:tav tm="0">
                                          <p:val>
                                            <p:fltVal val="0"/>
                                          </p:val>
                                        </p:tav>
                                        <p:tav tm="100000">
                                          <p:val>
                                            <p:strVal val="#ppt_h"/>
                                          </p:val>
                                        </p:tav>
                                      </p:tavLst>
                                    </p:anim>
                                    <p:animEffect transition="in" filter="fade">
                                      <p:cBhvr>
                                        <p:cTn id="70" dur="500"/>
                                        <p:tgtEl>
                                          <p:spTgt spid="762886"/>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strips(upRight)">
                                      <p:cBhvr>
                                        <p:cTn id="73" dur="500"/>
                                        <p:tgtEl>
                                          <p:spTgt spid="5"/>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trips(upRight)">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circle(in)">
                                      <p:cBhvr>
                                        <p:cTn id="81" dur="2000"/>
                                        <p:tgtEl>
                                          <p:spTgt spid="35"/>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circle(in)">
                                      <p:cBhvr>
                                        <p:cTn id="84" dur="2000"/>
                                        <p:tgtEl>
                                          <p:spTgt spid="47"/>
                                        </p:tgtEl>
                                      </p:cBhvr>
                                    </p:animEffect>
                                  </p:childTnLst>
                                </p:cTn>
                              </p:par>
                              <p:par>
                                <p:cTn id="85" presetID="6" presetClass="entr" presetSubtype="16"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circle(in)">
                                      <p:cBhvr>
                                        <p:cTn id="87" dur="2000"/>
                                        <p:tgtEl>
                                          <p:spTgt spid="42"/>
                                        </p:tgtEl>
                                      </p:cBhvr>
                                    </p:animEffect>
                                  </p:childTnLst>
                                </p:cTn>
                              </p:par>
                              <p:par>
                                <p:cTn id="88" presetID="6" presetClass="entr" presetSubtype="16" fill="hold"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circle(in)">
                                      <p:cBhvr>
                                        <p:cTn id="90"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2" grpId="0"/>
      <p:bldP spid="762884" grpId="0" animBg="1"/>
      <p:bldP spid="762885" grpId="0" animBg="1"/>
      <p:bldP spid="762886" grpId="0" animBg="1"/>
      <p:bldP spid="762888" grpId="0" animBg="1"/>
      <p:bldP spid="5" grpId="0"/>
      <p:bldP spid="22" grpId="0"/>
      <p:bldP spid="30" grpId="0"/>
      <p:bldP spid="18" grpId="0"/>
      <p:bldP spid="20" grpId="0"/>
      <p:bldP spid="21" grpId="0"/>
      <p:bldP spid="25" grpId="0"/>
      <p:bldP spid="24" grpId="0" animBg="1"/>
      <p:bldP spid="26" grpId="0"/>
      <p:bldP spid="27" grpId="0" animBg="1"/>
      <p:bldP spid="28" grpId="0"/>
      <p:bldP spid="32" grpId="0"/>
      <p:bldP spid="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title"/>
          </p:nvPr>
        </p:nvSpPr>
        <p:spPr>
          <a:xfrm>
            <a:off x="2743224" y="523860"/>
            <a:ext cx="6781800" cy="762000"/>
          </a:xfrm>
        </p:spPr>
        <p:txBody>
          <a:bodyPr/>
          <a:lstStyle/>
          <a:p>
            <a:pPr algn="ctr">
              <a:lnSpc>
                <a:spcPts val="4500"/>
              </a:lnSpc>
            </a:pPr>
            <a:r>
              <a:rPr lang="en-US" sz="3200" b="1" dirty="0"/>
              <a:t>Digital Signature Verification</a:t>
            </a:r>
          </a:p>
        </p:txBody>
      </p:sp>
      <p:pic>
        <p:nvPicPr>
          <p:cNvPr id="11266" name="Picture 2" descr="C:\Users\Ranjana\Downloads\Untitled-removebg-preview(4).png"/>
          <p:cNvPicPr>
            <a:picLocks noChangeAspect="1" noChangeArrowheads="1"/>
          </p:cNvPicPr>
          <p:nvPr/>
        </p:nvPicPr>
        <p:blipFill>
          <a:blip r:embed="rId3"/>
          <a:srcRect l="4075" t="84550" r="75817" b="5388"/>
          <a:stretch>
            <a:fillRect/>
          </a:stretch>
        </p:blipFill>
        <p:spPr bwMode="auto">
          <a:xfrm>
            <a:off x="2952728" y="5715016"/>
            <a:ext cx="1214446" cy="428628"/>
          </a:xfrm>
          <a:prstGeom prst="rect">
            <a:avLst/>
          </a:prstGeom>
          <a:noFill/>
        </p:spPr>
      </p:pic>
      <p:pic>
        <p:nvPicPr>
          <p:cNvPr id="5" name="Picture 2" descr="C:\Users\Ranjana\Downloads\Untitled-removebg-preview(3).png"/>
          <p:cNvPicPr>
            <a:picLocks noChangeAspect="1" noChangeArrowheads="1"/>
          </p:cNvPicPr>
          <p:nvPr/>
        </p:nvPicPr>
        <p:blipFill>
          <a:blip r:embed="rId4"/>
          <a:srcRect r="91780" b="79933"/>
          <a:stretch>
            <a:fillRect/>
          </a:stretch>
        </p:blipFill>
        <p:spPr bwMode="auto">
          <a:xfrm>
            <a:off x="8453454" y="3357562"/>
            <a:ext cx="714380" cy="714380"/>
          </a:xfrm>
          <a:prstGeom prst="rect">
            <a:avLst/>
          </a:prstGeom>
          <a:noFill/>
        </p:spPr>
      </p:pic>
      <p:pic>
        <p:nvPicPr>
          <p:cNvPr id="6" name="Picture 2" descr="C:\Users\Ranjana\Downloads\Untitled-removebg-preview(3).png"/>
          <p:cNvPicPr>
            <a:picLocks noChangeAspect="1" noChangeArrowheads="1"/>
          </p:cNvPicPr>
          <p:nvPr/>
        </p:nvPicPr>
        <p:blipFill>
          <a:blip r:embed="rId4"/>
          <a:srcRect l="14386" r="76366" b="77425"/>
          <a:stretch>
            <a:fillRect/>
          </a:stretch>
        </p:blipFill>
        <p:spPr bwMode="auto">
          <a:xfrm>
            <a:off x="3238480" y="2099671"/>
            <a:ext cx="785818" cy="785818"/>
          </a:xfrm>
          <a:prstGeom prst="rect">
            <a:avLst/>
          </a:prstGeom>
          <a:noFill/>
        </p:spPr>
      </p:pic>
      <p:pic>
        <p:nvPicPr>
          <p:cNvPr id="7" name="Picture 2" descr="C:\Users\Ranjana\Downloads\Untitled-removebg-preview(3).png"/>
          <p:cNvPicPr>
            <a:picLocks noChangeAspect="1" noChangeArrowheads="1"/>
          </p:cNvPicPr>
          <p:nvPr/>
        </p:nvPicPr>
        <p:blipFill>
          <a:blip r:embed="rId4"/>
          <a:srcRect l="12330" t="37626" r="71229" b="32274"/>
          <a:stretch>
            <a:fillRect/>
          </a:stretch>
        </p:blipFill>
        <p:spPr bwMode="auto">
          <a:xfrm>
            <a:off x="3024166" y="3500438"/>
            <a:ext cx="1357322" cy="1017992"/>
          </a:xfrm>
          <a:prstGeom prst="rect">
            <a:avLst/>
          </a:prstGeom>
          <a:noFill/>
        </p:spPr>
      </p:pic>
      <p:pic>
        <p:nvPicPr>
          <p:cNvPr id="8" name="Picture 2" descr="C:\Users\Ranjana\Downloads\Untitled-removebg-preview(3).png"/>
          <p:cNvPicPr>
            <a:picLocks noChangeAspect="1" noChangeArrowheads="1"/>
          </p:cNvPicPr>
          <p:nvPr/>
        </p:nvPicPr>
        <p:blipFill>
          <a:blip r:embed="rId4"/>
          <a:srcRect l="24661" t="67726" r="59926" b="9699"/>
          <a:stretch>
            <a:fillRect/>
          </a:stretch>
        </p:blipFill>
        <p:spPr bwMode="auto">
          <a:xfrm>
            <a:off x="2881290" y="4857760"/>
            <a:ext cx="1285884" cy="771530"/>
          </a:xfrm>
          <a:prstGeom prst="rect">
            <a:avLst/>
          </a:prstGeom>
          <a:noFill/>
        </p:spPr>
      </p:pic>
      <p:pic>
        <p:nvPicPr>
          <p:cNvPr id="9" name="Picture 2" descr="C:\Users\Ranjana\Downloads\Untitled-removebg-preview(3).png"/>
          <p:cNvPicPr>
            <a:picLocks noChangeAspect="1" noChangeArrowheads="1"/>
          </p:cNvPicPr>
          <p:nvPr/>
        </p:nvPicPr>
        <p:blipFill>
          <a:blip r:embed="rId4"/>
          <a:srcRect l="48294" t="65218" r="41431" b="11765"/>
          <a:stretch>
            <a:fillRect/>
          </a:stretch>
        </p:blipFill>
        <p:spPr bwMode="auto">
          <a:xfrm>
            <a:off x="7453322" y="3286124"/>
            <a:ext cx="934189" cy="857256"/>
          </a:xfrm>
          <a:prstGeom prst="rect">
            <a:avLst/>
          </a:prstGeom>
          <a:noFill/>
        </p:spPr>
      </p:pic>
      <p:pic>
        <p:nvPicPr>
          <p:cNvPr id="10" name="Picture 2" descr="C:\Users\Ranjana\Downloads\Untitled-removebg-preview(3).png"/>
          <p:cNvPicPr>
            <a:picLocks noChangeAspect="1" noChangeArrowheads="1"/>
          </p:cNvPicPr>
          <p:nvPr/>
        </p:nvPicPr>
        <p:blipFill>
          <a:blip r:embed="rId4"/>
          <a:srcRect l="90423" t="67726" b="7190"/>
          <a:stretch>
            <a:fillRect/>
          </a:stretch>
        </p:blipFill>
        <p:spPr bwMode="auto">
          <a:xfrm>
            <a:off x="5595934" y="1201885"/>
            <a:ext cx="857256" cy="919805"/>
          </a:xfrm>
          <a:prstGeom prst="rect">
            <a:avLst/>
          </a:prstGeom>
          <a:noFill/>
        </p:spPr>
      </p:pic>
      <p:pic>
        <p:nvPicPr>
          <p:cNvPr id="11" name="Picture 2" descr="C:\Users\Ranjana\Downloads\Untitled-removebg-preview(3).png"/>
          <p:cNvPicPr>
            <a:picLocks noChangeAspect="1" noChangeArrowheads="1"/>
          </p:cNvPicPr>
          <p:nvPr/>
        </p:nvPicPr>
        <p:blipFill>
          <a:blip r:embed="rId4"/>
          <a:srcRect l="66790" t="67726" r="18824" b="7190"/>
          <a:stretch>
            <a:fillRect/>
          </a:stretch>
        </p:blipFill>
        <p:spPr bwMode="auto">
          <a:xfrm>
            <a:off x="7896238" y="2133785"/>
            <a:ext cx="1200158" cy="857256"/>
          </a:xfrm>
          <a:prstGeom prst="rect">
            <a:avLst/>
          </a:prstGeom>
          <a:noFill/>
        </p:spPr>
      </p:pic>
      <p:pic>
        <p:nvPicPr>
          <p:cNvPr id="12" name="Picture 2" descr="C:\Users\Ranjana\Downloads\Untitled-removebg-preview(3).png"/>
          <p:cNvPicPr>
            <a:picLocks noChangeAspect="1" noChangeArrowheads="1"/>
          </p:cNvPicPr>
          <p:nvPr/>
        </p:nvPicPr>
        <p:blipFill>
          <a:blip r:embed="rId4"/>
          <a:srcRect l="24661" t="67726" r="59926" b="9699"/>
          <a:stretch>
            <a:fillRect/>
          </a:stretch>
        </p:blipFill>
        <p:spPr bwMode="auto">
          <a:xfrm>
            <a:off x="7810512" y="4857760"/>
            <a:ext cx="1285884" cy="771530"/>
          </a:xfrm>
          <a:prstGeom prst="rect">
            <a:avLst/>
          </a:prstGeom>
          <a:noFill/>
        </p:spPr>
      </p:pic>
      <p:pic>
        <p:nvPicPr>
          <p:cNvPr id="13" name="Picture 2" descr="C:\Users\Ranjana\Downloads\Untitled-removebg-preview(3).png"/>
          <p:cNvPicPr>
            <a:picLocks noChangeAspect="1" noChangeArrowheads="1"/>
          </p:cNvPicPr>
          <p:nvPr/>
        </p:nvPicPr>
        <p:blipFill>
          <a:blip r:embed="rId4"/>
          <a:srcRect l="24661" t="67726" r="59926" b="9699"/>
          <a:stretch>
            <a:fillRect/>
          </a:stretch>
        </p:blipFill>
        <p:spPr bwMode="auto">
          <a:xfrm>
            <a:off x="7810512" y="5611211"/>
            <a:ext cx="1285884" cy="771530"/>
          </a:xfrm>
          <a:prstGeom prst="rect">
            <a:avLst/>
          </a:prstGeom>
          <a:noFill/>
        </p:spPr>
      </p:pic>
      <p:pic>
        <p:nvPicPr>
          <p:cNvPr id="14" name="Picture 2" descr="C:\Users\Ranjana\Downloads\Untitled-removebg-preview(3).png"/>
          <p:cNvPicPr>
            <a:picLocks noChangeAspect="1" noChangeArrowheads="1"/>
          </p:cNvPicPr>
          <p:nvPr/>
        </p:nvPicPr>
        <p:blipFill>
          <a:blip r:embed="rId4"/>
          <a:srcRect l="70900" t="55184" r="21907" b="34782"/>
          <a:stretch>
            <a:fillRect/>
          </a:stretch>
        </p:blipFill>
        <p:spPr bwMode="auto">
          <a:xfrm>
            <a:off x="5685231" y="2357430"/>
            <a:ext cx="625083" cy="357190"/>
          </a:xfrm>
          <a:prstGeom prst="rect">
            <a:avLst/>
          </a:prstGeom>
          <a:noFill/>
        </p:spPr>
      </p:pic>
      <p:pic>
        <p:nvPicPr>
          <p:cNvPr id="15" name="Picture 2" descr="C:\Users\Ranjana\Downloads\Untitled-removebg-preview(3).png"/>
          <p:cNvPicPr>
            <a:picLocks noChangeAspect="1" noChangeArrowheads="1"/>
          </p:cNvPicPr>
          <p:nvPr/>
        </p:nvPicPr>
        <p:blipFill>
          <a:blip r:embed="rId4"/>
          <a:srcRect l="7535" t="-1338" r="85272" b="78763"/>
          <a:stretch>
            <a:fillRect/>
          </a:stretch>
        </p:blipFill>
        <p:spPr bwMode="auto">
          <a:xfrm rot="5400000">
            <a:off x="3381356" y="2857496"/>
            <a:ext cx="500066" cy="642942"/>
          </a:xfrm>
          <a:prstGeom prst="rect">
            <a:avLst/>
          </a:prstGeom>
          <a:noFill/>
        </p:spPr>
      </p:pic>
      <p:pic>
        <p:nvPicPr>
          <p:cNvPr id="16" name="Picture 2" descr="C:\Users\Ranjana\Downloads\Untitled-removebg-preview(3).png"/>
          <p:cNvPicPr>
            <a:picLocks noChangeAspect="1" noChangeArrowheads="1"/>
          </p:cNvPicPr>
          <p:nvPr/>
        </p:nvPicPr>
        <p:blipFill>
          <a:blip r:embed="rId4"/>
          <a:srcRect l="7535" t="-1338" r="85272" b="78763"/>
          <a:stretch>
            <a:fillRect/>
          </a:stretch>
        </p:blipFill>
        <p:spPr bwMode="auto">
          <a:xfrm rot="5400000">
            <a:off x="8239140" y="2857496"/>
            <a:ext cx="500066" cy="642942"/>
          </a:xfrm>
          <a:prstGeom prst="rect">
            <a:avLst/>
          </a:prstGeom>
          <a:noFill/>
        </p:spPr>
      </p:pic>
      <p:pic>
        <p:nvPicPr>
          <p:cNvPr id="17" name="Picture 2" descr="C:\Users\Ranjana\Downloads\Untitled-removebg-preview(3).png"/>
          <p:cNvPicPr>
            <a:picLocks noChangeAspect="1" noChangeArrowheads="1"/>
          </p:cNvPicPr>
          <p:nvPr/>
        </p:nvPicPr>
        <p:blipFill>
          <a:blip r:embed="rId4"/>
          <a:srcRect l="7535" t="-1338" r="85272" b="78763"/>
          <a:stretch>
            <a:fillRect/>
          </a:stretch>
        </p:blipFill>
        <p:spPr bwMode="auto">
          <a:xfrm rot="5400000">
            <a:off x="3381356" y="4339032"/>
            <a:ext cx="500066" cy="642942"/>
          </a:xfrm>
          <a:prstGeom prst="rect">
            <a:avLst/>
          </a:prstGeom>
          <a:noFill/>
        </p:spPr>
      </p:pic>
      <p:pic>
        <p:nvPicPr>
          <p:cNvPr id="18" name="Picture 2" descr="C:\Users\Ranjana\Downloads\Untitled-removebg-preview(3).png"/>
          <p:cNvPicPr>
            <a:picLocks noChangeAspect="1" noChangeArrowheads="1"/>
          </p:cNvPicPr>
          <p:nvPr/>
        </p:nvPicPr>
        <p:blipFill>
          <a:blip r:embed="rId4"/>
          <a:srcRect l="7535" t="-1338" r="85272" b="78763"/>
          <a:stretch>
            <a:fillRect/>
          </a:stretch>
        </p:blipFill>
        <p:spPr bwMode="auto">
          <a:xfrm rot="5400000">
            <a:off x="8239140" y="4286256"/>
            <a:ext cx="500066" cy="642942"/>
          </a:xfrm>
          <a:prstGeom prst="rect">
            <a:avLst/>
          </a:prstGeom>
          <a:noFill/>
        </p:spPr>
      </p:pic>
      <p:pic>
        <p:nvPicPr>
          <p:cNvPr id="19" name="Picture 2" descr="C:\Users\Ranjana\Downloads\Untitled-removebg-preview(3).png"/>
          <p:cNvPicPr>
            <a:picLocks noChangeAspect="1" noChangeArrowheads="1"/>
          </p:cNvPicPr>
          <p:nvPr/>
        </p:nvPicPr>
        <p:blipFill>
          <a:blip r:embed="rId4"/>
          <a:srcRect l="25517" t="84448" r="59926" b="9699"/>
          <a:stretch>
            <a:fillRect/>
          </a:stretch>
        </p:blipFill>
        <p:spPr bwMode="auto">
          <a:xfrm>
            <a:off x="2952728" y="6215082"/>
            <a:ext cx="1214446" cy="200026"/>
          </a:xfrm>
          <a:prstGeom prst="rect">
            <a:avLst/>
          </a:prstGeom>
          <a:noFill/>
        </p:spPr>
      </p:pic>
      <p:sp>
        <p:nvSpPr>
          <p:cNvPr id="21" name="Flowchart: Alternate Process 20"/>
          <p:cNvSpPr/>
          <p:nvPr/>
        </p:nvSpPr>
        <p:spPr bwMode="auto">
          <a:xfrm>
            <a:off x="3095604" y="2071678"/>
            <a:ext cx="6072230" cy="857256"/>
          </a:xfrm>
          <a:prstGeom prst="flowChartAlternateProcess">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ts val="4250"/>
              </a:lnSpc>
              <a:spcBef>
                <a:spcPct val="0"/>
              </a:spcBef>
              <a:spcAft>
                <a:spcPct val="0"/>
              </a:spcAft>
              <a:buClr>
                <a:srgbClr val="000000"/>
              </a:buClr>
              <a:buSzPct val="100000"/>
              <a:buFont typeface="Arial" pitchFamily="34" charset="0"/>
              <a:buNone/>
              <a:tabLst/>
            </a:pPr>
            <a:endParaRPr kumimoji="0" lang="en-IN" sz="2000" b="0" i="0" u="none" strike="noStrike" cap="none" normalizeH="0" baseline="0">
              <a:ln>
                <a:noFill/>
              </a:ln>
              <a:solidFill>
                <a:schemeClr val="bg1"/>
              </a:solidFill>
              <a:effectLst/>
              <a:latin typeface="Garamond" pitchFamily="18" charset="0"/>
            </a:endParaRPr>
          </a:p>
        </p:txBody>
      </p:sp>
      <p:cxnSp>
        <p:nvCxnSpPr>
          <p:cNvPr id="23" name="Straight Connector 22"/>
          <p:cNvCxnSpPr/>
          <p:nvPr/>
        </p:nvCxnSpPr>
        <p:spPr bwMode="auto">
          <a:xfrm>
            <a:off x="2738414" y="5632659"/>
            <a:ext cx="6643734" cy="1588"/>
          </a:xfrm>
          <a:prstGeom prst="line">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268" name="Picture 4" descr="C:\Users\Ranjana\Downloads\58afddee829958a978a4a6a8.png"/>
          <p:cNvPicPr>
            <a:picLocks noChangeAspect="1" noChangeArrowheads="1"/>
          </p:cNvPicPr>
          <p:nvPr/>
        </p:nvPicPr>
        <p:blipFill>
          <a:blip r:embed="rId5" cstate="print"/>
          <a:srcRect/>
          <a:stretch>
            <a:fillRect/>
          </a:stretch>
        </p:blipFill>
        <p:spPr bwMode="auto">
          <a:xfrm>
            <a:off x="5648710" y="5757931"/>
            <a:ext cx="642942" cy="479527"/>
          </a:xfrm>
          <a:prstGeom prst="rect">
            <a:avLst/>
          </a:prstGeom>
          <a:noFill/>
        </p:spPr>
      </p:pic>
      <p:pic>
        <p:nvPicPr>
          <p:cNvPr id="11269" name="Picture 5" descr="C:\Users\Ranjana\Downloads\58afde22829958a978a4a6b0.png"/>
          <p:cNvPicPr>
            <a:picLocks noChangeAspect="1" noChangeArrowheads="1"/>
          </p:cNvPicPr>
          <p:nvPr/>
        </p:nvPicPr>
        <p:blipFill>
          <a:blip r:embed="rId6"/>
          <a:srcRect/>
          <a:stretch>
            <a:fillRect/>
          </a:stretch>
        </p:blipFill>
        <p:spPr bwMode="auto">
          <a:xfrm>
            <a:off x="5524496" y="4643446"/>
            <a:ext cx="928694" cy="1114433"/>
          </a:xfrm>
          <a:prstGeom prst="rect">
            <a:avLst/>
          </a:prstGeom>
          <a:noFill/>
        </p:spPr>
      </p:pic>
      <p:pic>
        <p:nvPicPr>
          <p:cNvPr id="11270" name="Picture 6" descr="C:\Users\Ranjana\Pictures\Tick_cross (3).png"/>
          <p:cNvPicPr>
            <a:picLocks noChangeAspect="1" noChangeArrowheads="1"/>
          </p:cNvPicPr>
          <p:nvPr/>
        </p:nvPicPr>
        <p:blipFill>
          <a:blip r:embed="rId7" cstate="print"/>
          <a:srcRect/>
          <a:stretch>
            <a:fillRect/>
          </a:stretch>
        </p:blipFill>
        <p:spPr bwMode="auto">
          <a:xfrm>
            <a:off x="9667900" y="4929198"/>
            <a:ext cx="500066" cy="503938"/>
          </a:xfrm>
          <a:prstGeom prst="rect">
            <a:avLst/>
          </a:prstGeom>
          <a:noFill/>
        </p:spPr>
      </p:pic>
      <p:pic>
        <p:nvPicPr>
          <p:cNvPr id="11271" name="Picture 7" descr="C:\Users\Ranjana\Pictures\Tick_cross (4).png"/>
          <p:cNvPicPr>
            <a:picLocks noChangeAspect="1" noChangeArrowheads="1"/>
          </p:cNvPicPr>
          <p:nvPr/>
        </p:nvPicPr>
        <p:blipFill>
          <a:blip r:embed="rId8" cstate="print"/>
          <a:srcRect/>
          <a:stretch>
            <a:fillRect/>
          </a:stretch>
        </p:blipFill>
        <p:spPr bwMode="auto">
          <a:xfrm>
            <a:off x="9748669" y="5761671"/>
            <a:ext cx="452127" cy="444490"/>
          </a:xfrm>
          <a:prstGeom prst="rect">
            <a:avLst/>
          </a:prstGeom>
          <a:noFill/>
        </p:spPr>
      </p:pic>
      <p:sp>
        <p:nvSpPr>
          <p:cNvPr id="30" name="TextBox 29"/>
          <p:cNvSpPr txBox="1"/>
          <p:nvPr/>
        </p:nvSpPr>
        <p:spPr>
          <a:xfrm>
            <a:off x="7024694" y="4152133"/>
            <a:ext cx="3357586" cy="276999"/>
          </a:xfrm>
          <a:prstGeom prst="rect">
            <a:avLst/>
          </a:prstGeom>
          <a:noFill/>
        </p:spPr>
        <p:txBody>
          <a:bodyPr wrap="square" rtlCol="0">
            <a:spAutoFit/>
          </a:bodyPr>
          <a:lstStyle/>
          <a:p>
            <a:pPr>
              <a:lnSpc>
                <a:spcPct val="100000"/>
              </a:lnSpc>
            </a:pPr>
            <a:r>
              <a:rPr lang="en-IN" sz="1200" dirty="0">
                <a:solidFill>
                  <a:schemeClr val="tx1"/>
                </a:solidFill>
              </a:rPr>
              <a:t>Decryption using Sender’s (signer) Public key</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ssolv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par>
                                <p:cTn id="39" presetID="9"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par>
                                <p:cTn id="42" presetID="9"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1000" fill="hold"/>
                                        <p:tgtEl>
                                          <p:spTgt spid="8"/>
                                        </p:tgtEl>
                                        <p:attrNameLst>
                                          <p:attrName>ppt_x</p:attrName>
                                        </p:attrNameLst>
                                      </p:cBhvr>
                                      <p:tavLst>
                                        <p:tav tm="0">
                                          <p:val>
                                            <p:strVal val="#ppt_x-.2"/>
                                          </p:val>
                                        </p:tav>
                                        <p:tav tm="100000">
                                          <p:val>
                                            <p:strVal val="#ppt_x"/>
                                          </p:val>
                                        </p:tav>
                                      </p:tavLst>
                                    </p:anim>
                                    <p:anim calcmode="lin" valueType="num">
                                      <p:cBhvr>
                                        <p:cTn id="6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66" dur="1000"/>
                                        <p:tgtEl>
                                          <p:spTgt spid="8"/>
                                        </p:tgtEl>
                                      </p:cBhvr>
                                    </p:animEffect>
                                  </p:childTnLst>
                                </p:cTn>
                              </p:par>
                              <p:par>
                                <p:cTn id="67" presetID="29" presetClass="entr" presetSubtype="0" fill="hold" nodeType="withEffect">
                                  <p:stCondLst>
                                    <p:cond delay="0"/>
                                  </p:stCondLst>
                                  <p:childTnLst>
                                    <p:set>
                                      <p:cBhvr>
                                        <p:cTn id="68" dur="1" fill="hold">
                                          <p:stCondLst>
                                            <p:cond delay="0"/>
                                          </p:stCondLst>
                                        </p:cTn>
                                        <p:tgtEl>
                                          <p:spTgt spid="11266"/>
                                        </p:tgtEl>
                                        <p:attrNameLst>
                                          <p:attrName>style.visibility</p:attrName>
                                        </p:attrNameLst>
                                      </p:cBhvr>
                                      <p:to>
                                        <p:strVal val="visible"/>
                                      </p:to>
                                    </p:set>
                                    <p:anim calcmode="lin" valueType="num">
                                      <p:cBhvr>
                                        <p:cTn id="69" dur="1000" fill="hold"/>
                                        <p:tgtEl>
                                          <p:spTgt spid="11266"/>
                                        </p:tgtEl>
                                        <p:attrNameLst>
                                          <p:attrName>ppt_x</p:attrName>
                                        </p:attrNameLst>
                                      </p:cBhvr>
                                      <p:tavLst>
                                        <p:tav tm="0">
                                          <p:val>
                                            <p:strVal val="#ppt_x-.2"/>
                                          </p:val>
                                        </p:tav>
                                        <p:tav tm="100000">
                                          <p:val>
                                            <p:strVal val="#ppt_x"/>
                                          </p:val>
                                        </p:tav>
                                      </p:tavLst>
                                    </p:anim>
                                    <p:anim calcmode="lin" valueType="num">
                                      <p:cBhvr>
                                        <p:cTn id="70"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1266"/>
                                        </p:tgtEl>
                                      </p:cBhvr>
                                    </p:animEffect>
                                  </p:childTnLst>
                                </p:cTn>
                              </p:par>
                              <p:par>
                                <p:cTn id="72" presetID="29" presetClass="entr" presetSubtype="0" fill="hold" nodeType="withEffect">
                                  <p:stCondLst>
                                    <p:cond delay="0"/>
                                  </p:stCondLst>
                                  <p:childTnLst>
                                    <p:set>
                                      <p:cBhvr>
                                        <p:cTn id="73" dur="1" fill="hold">
                                          <p:stCondLst>
                                            <p:cond delay="0"/>
                                          </p:stCondLst>
                                        </p:cTn>
                                        <p:tgtEl>
                                          <p:spTgt spid="11269"/>
                                        </p:tgtEl>
                                        <p:attrNameLst>
                                          <p:attrName>style.visibility</p:attrName>
                                        </p:attrNameLst>
                                      </p:cBhvr>
                                      <p:to>
                                        <p:strVal val="visible"/>
                                      </p:to>
                                    </p:set>
                                    <p:anim calcmode="lin" valueType="num">
                                      <p:cBhvr>
                                        <p:cTn id="74" dur="1000" fill="hold"/>
                                        <p:tgtEl>
                                          <p:spTgt spid="11269"/>
                                        </p:tgtEl>
                                        <p:attrNameLst>
                                          <p:attrName>ppt_x</p:attrName>
                                        </p:attrNameLst>
                                      </p:cBhvr>
                                      <p:tavLst>
                                        <p:tav tm="0">
                                          <p:val>
                                            <p:strVal val="#ppt_x-.2"/>
                                          </p:val>
                                        </p:tav>
                                        <p:tav tm="100000">
                                          <p:val>
                                            <p:strVal val="#ppt_x"/>
                                          </p:val>
                                        </p:tav>
                                      </p:tavLst>
                                    </p:anim>
                                    <p:anim calcmode="lin" valueType="num">
                                      <p:cBhvr>
                                        <p:cTn id="75"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76" dur="1000"/>
                                        <p:tgtEl>
                                          <p:spTgt spid="11269"/>
                                        </p:tgtEl>
                                      </p:cBhvr>
                                    </p:animEffect>
                                  </p:childTnLst>
                                </p:cTn>
                              </p:par>
                              <p:par>
                                <p:cTn id="77" presetID="29" presetClass="entr" presetSubtype="0" fill="hold" nodeType="withEffect">
                                  <p:stCondLst>
                                    <p:cond delay="0"/>
                                  </p:stCondLst>
                                  <p:childTnLst>
                                    <p:set>
                                      <p:cBhvr>
                                        <p:cTn id="78" dur="1" fill="hold">
                                          <p:stCondLst>
                                            <p:cond delay="0"/>
                                          </p:stCondLst>
                                        </p:cTn>
                                        <p:tgtEl>
                                          <p:spTgt spid="11268"/>
                                        </p:tgtEl>
                                        <p:attrNameLst>
                                          <p:attrName>style.visibility</p:attrName>
                                        </p:attrNameLst>
                                      </p:cBhvr>
                                      <p:to>
                                        <p:strVal val="visible"/>
                                      </p:to>
                                    </p:set>
                                    <p:anim calcmode="lin" valueType="num">
                                      <p:cBhvr>
                                        <p:cTn id="79" dur="1000" fill="hold"/>
                                        <p:tgtEl>
                                          <p:spTgt spid="11268"/>
                                        </p:tgtEl>
                                        <p:attrNameLst>
                                          <p:attrName>ppt_x</p:attrName>
                                        </p:attrNameLst>
                                      </p:cBhvr>
                                      <p:tavLst>
                                        <p:tav tm="0">
                                          <p:val>
                                            <p:strVal val="#ppt_x-.2"/>
                                          </p:val>
                                        </p:tav>
                                        <p:tav tm="100000">
                                          <p:val>
                                            <p:strVal val="#ppt_x"/>
                                          </p:val>
                                        </p:tav>
                                      </p:tavLst>
                                    </p:anim>
                                    <p:anim calcmode="lin" valueType="num">
                                      <p:cBhvr>
                                        <p:cTn id="80" dur="1000" fill="hold"/>
                                        <p:tgtEl>
                                          <p:spTgt spid="11268"/>
                                        </p:tgtEl>
                                        <p:attrNameLst>
                                          <p:attrName>ppt_y</p:attrName>
                                        </p:attrNameLst>
                                      </p:cBhvr>
                                      <p:tavLst>
                                        <p:tav tm="0">
                                          <p:val>
                                            <p:strVal val="#ppt_y"/>
                                          </p:val>
                                        </p:tav>
                                        <p:tav tm="100000">
                                          <p:val>
                                            <p:strVal val="#ppt_y"/>
                                          </p:val>
                                        </p:tav>
                                      </p:tavLst>
                                    </p:anim>
                                    <p:animEffect transition="in" filter="wipe(right)" prLst="gradientSize: 0.1">
                                      <p:cBhvr>
                                        <p:cTn id="81" dur="1000"/>
                                        <p:tgtEl>
                                          <p:spTgt spid="11268"/>
                                        </p:tgtEl>
                                      </p:cBhvr>
                                    </p:animEffect>
                                  </p:childTnLst>
                                </p:cTn>
                              </p:par>
                              <p:par>
                                <p:cTn id="82" presetID="29"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1000" fill="hold"/>
                                        <p:tgtEl>
                                          <p:spTgt spid="12"/>
                                        </p:tgtEl>
                                        <p:attrNameLst>
                                          <p:attrName>ppt_x</p:attrName>
                                        </p:attrNameLst>
                                      </p:cBhvr>
                                      <p:tavLst>
                                        <p:tav tm="0">
                                          <p:val>
                                            <p:strVal val="#ppt_x-.2"/>
                                          </p:val>
                                        </p:tav>
                                        <p:tav tm="100000">
                                          <p:val>
                                            <p:strVal val="#ppt_x"/>
                                          </p:val>
                                        </p:tav>
                                      </p:tavLst>
                                    </p:anim>
                                    <p:anim calcmode="lin" valueType="num">
                                      <p:cBhvr>
                                        <p:cTn id="8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2"/>
                                        </p:tgtEl>
                                      </p:cBhvr>
                                    </p:animEffect>
                                  </p:childTnLst>
                                </p:cTn>
                              </p:par>
                              <p:par>
                                <p:cTn id="87" presetID="29"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ppt_x</p:attrName>
                                        </p:attrNameLst>
                                      </p:cBhvr>
                                      <p:tavLst>
                                        <p:tav tm="0">
                                          <p:val>
                                            <p:strVal val="#ppt_x-.2"/>
                                          </p:val>
                                        </p:tav>
                                        <p:tav tm="100000">
                                          <p:val>
                                            <p:strVal val="#ppt_x"/>
                                          </p:val>
                                        </p:tav>
                                      </p:tavLst>
                                    </p:anim>
                                    <p:anim calcmode="lin" valueType="num">
                                      <p:cBhvr>
                                        <p:cTn id="9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1" dur="1000"/>
                                        <p:tgtEl>
                                          <p:spTgt spid="19"/>
                                        </p:tgtEl>
                                      </p:cBhvr>
                                    </p:animEffect>
                                  </p:childTnLst>
                                </p:cTn>
                              </p:par>
                              <p:par>
                                <p:cTn id="92" presetID="29" presetClass="entr" presetSubtype="0" fill="hold" nodeType="withEffect">
                                  <p:stCondLst>
                                    <p:cond delay="0"/>
                                  </p:stCondLst>
                                  <p:childTnLst>
                                    <p:set>
                                      <p:cBhvr>
                                        <p:cTn id="93" dur="1" fill="hold">
                                          <p:stCondLst>
                                            <p:cond delay="0"/>
                                          </p:stCondLst>
                                        </p:cTn>
                                        <p:tgtEl>
                                          <p:spTgt spid="13"/>
                                        </p:tgtEl>
                                        <p:attrNameLst>
                                          <p:attrName>style.visibility</p:attrName>
                                        </p:attrNameLst>
                                      </p:cBhvr>
                                      <p:to>
                                        <p:strVal val="visible"/>
                                      </p:to>
                                    </p:set>
                                    <p:anim calcmode="lin" valueType="num">
                                      <p:cBhvr>
                                        <p:cTn id="94" dur="1000" fill="hold"/>
                                        <p:tgtEl>
                                          <p:spTgt spid="13"/>
                                        </p:tgtEl>
                                        <p:attrNameLst>
                                          <p:attrName>ppt_x</p:attrName>
                                        </p:attrNameLst>
                                      </p:cBhvr>
                                      <p:tavLst>
                                        <p:tav tm="0">
                                          <p:val>
                                            <p:strVal val="#ppt_x-.2"/>
                                          </p:val>
                                        </p:tav>
                                        <p:tav tm="100000">
                                          <p:val>
                                            <p:strVal val="#ppt_x"/>
                                          </p:val>
                                        </p:tav>
                                      </p:tavLst>
                                    </p:anim>
                                    <p:anim calcmode="lin" valueType="num">
                                      <p:cBhvr>
                                        <p:cTn id="9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6" dur="1000"/>
                                        <p:tgtEl>
                                          <p:spTgt spid="13"/>
                                        </p:tgtEl>
                                      </p:cBhvr>
                                    </p:animEffect>
                                  </p:childTnLst>
                                </p:cTn>
                              </p:par>
                              <p:par>
                                <p:cTn id="97" presetID="29" presetClass="entr" presetSubtype="0" fill="hold" nodeType="with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p:cTn id="99" dur="1000" fill="hold"/>
                                        <p:tgtEl>
                                          <p:spTgt spid="23"/>
                                        </p:tgtEl>
                                        <p:attrNameLst>
                                          <p:attrName>ppt_x</p:attrName>
                                        </p:attrNameLst>
                                      </p:cBhvr>
                                      <p:tavLst>
                                        <p:tav tm="0">
                                          <p:val>
                                            <p:strVal val="#ppt_x-.2"/>
                                          </p:val>
                                        </p:tav>
                                        <p:tav tm="100000">
                                          <p:val>
                                            <p:strVal val="#ppt_x"/>
                                          </p:val>
                                        </p:tav>
                                      </p:tavLst>
                                    </p:anim>
                                    <p:anim calcmode="lin" valueType="num">
                                      <p:cBhvr>
                                        <p:cTn id="100"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23"/>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11270"/>
                                        </p:tgtEl>
                                        <p:attrNameLst>
                                          <p:attrName>style.visibility</p:attrName>
                                        </p:attrNameLst>
                                      </p:cBhvr>
                                      <p:to>
                                        <p:strVal val="visible"/>
                                      </p:to>
                                    </p:set>
                                    <p:animEffect transition="in" filter="dissolve">
                                      <p:cBhvr>
                                        <p:cTn id="106" dur="500"/>
                                        <p:tgtEl>
                                          <p:spTgt spid="11270"/>
                                        </p:tgtEl>
                                      </p:cBhvr>
                                    </p:animEffect>
                                  </p:childTnLst>
                                </p:cTn>
                              </p:par>
                              <p:par>
                                <p:cTn id="107" presetID="9" presetClass="entr" presetSubtype="0" fill="hold" nodeType="withEffect">
                                  <p:stCondLst>
                                    <p:cond delay="0"/>
                                  </p:stCondLst>
                                  <p:childTnLst>
                                    <p:set>
                                      <p:cBhvr>
                                        <p:cTn id="108" dur="1" fill="hold">
                                          <p:stCondLst>
                                            <p:cond delay="0"/>
                                          </p:stCondLst>
                                        </p:cTn>
                                        <p:tgtEl>
                                          <p:spTgt spid="11271"/>
                                        </p:tgtEl>
                                        <p:attrNameLst>
                                          <p:attrName>style.visibility</p:attrName>
                                        </p:attrNameLst>
                                      </p:cBhvr>
                                      <p:to>
                                        <p:strVal val="visible"/>
                                      </p:to>
                                    </p:set>
                                    <p:animEffect transition="in" filter="dissolve">
                                      <p:cBhvr>
                                        <p:cTn id="109"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3" name="Rectangle 3"/>
          <p:cNvSpPr>
            <a:spLocks noGrp="1" noChangeArrowheads="1"/>
          </p:cNvSpPr>
          <p:nvPr>
            <p:ph type="ctrTitle" idx="4294967295"/>
          </p:nvPr>
        </p:nvSpPr>
        <p:spPr>
          <a:xfrm>
            <a:off x="2667000" y="304800"/>
            <a:ext cx="6629400" cy="914400"/>
          </a:xfrm>
        </p:spPr>
        <p:txBody>
          <a:bodyPr vert="horz" wrap="square" lIns="91440" tIns="45720" rIns="91440" bIns="45720" numCol="1" anchor="ctr" anchorCtr="0" compatLnSpc="1">
            <a:prstTxWarp prst="textNoShape">
              <a:avLst/>
            </a:prstTxWarp>
          </a:bodyPr>
          <a:lstStyle/>
          <a:p>
            <a:pPr algn="ctr">
              <a:lnSpc>
                <a:spcPct val="100000"/>
              </a:lnSpc>
              <a:buFont typeface="Times New Roman" pitchFamily="18" charset="0"/>
              <a:buNone/>
            </a:pPr>
            <a:r>
              <a:rPr lang="en-US" b="1" dirty="0"/>
              <a:t>Digital Signatures - Examples</a:t>
            </a:r>
          </a:p>
        </p:txBody>
      </p:sp>
      <p:sp>
        <p:nvSpPr>
          <p:cNvPr id="803847" name="Text Box 7"/>
          <p:cNvSpPr txBox="1">
            <a:spLocks noChangeArrowheads="1"/>
          </p:cNvSpPr>
          <p:nvPr/>
        </p:nvSpPr>
        <p:spPr bwMode="auto">
          <a:xfrm>
            <a:off x="3106366" y="5957848"/>
            <a:ext cx="6061468" cy="400110"/>
          </a:xfrm>
          <a:prstGeom prst="rect">
            <a:avLst/>
          </a:prstGeom>
          <a:noFill/>
          <a:ln w="9525">
            <a:noFill/>
            <a:miter lim="800000"/>
            <a:headEnd/>
            <a:tailEnd/>
          </a:ln>
        </p:spPr>
        <p:txBody>
          <a:bodyPr wrap="none">
            <a:spAutoFit/>
          </a:bodyPr>
          <a:lstStyle/>
          <a:p>
            <a:pPr defTabSz="914400">
              <a:lnSpc>
                <a:spcPct val="100000"/>
              </a:lnSpc>
              <a:buClrTx/>
              <a:buSzTx/>
              <a:buFontTx/>
              <a:buChar char="•"/>
            </a:pPr>
            <a:r>
              <a:rPr lang="en-US" dirty="0">
                <a:solidFill>
                  <a:srgbClr val="990000"/>
                </a:solidFill>
              </a:rPr>
              <a:t>  </a:t>
            </a:r>
            <a:r>
              <a:rPr lang="en-US" b="1" dirty="0">
                <a:solidFill>
                  <a:schemeClr val="tx1"/>
                </a:solidFill>
              </a:rPr>
              <a:t>Digital Signatures are signer and content dependent</a:t>
            </a:r>
          </a:p>
        </p:txBody>
      </p:sp>
      <p:sp>
        <p:nvSpPr>
          <p:cNvPr id="803853" name="Text Box 13"/>
          <p:cNvSpPr txBox="1">
            <a:spLocks noChangeArrowheads="1"/>
          </p:cNvSpPr>
          <p:nvPr/>
        </p:nvSpPr>
        <p:spPr bwMode="auto">
          <a:xfrm>
            <a:off x="2901815" y="1000108"/>
            <a:ext cx="6194581" cy="369332"/>
          </a:xfrm>
          <a:prstGeom prst="rect">
            <a:avLst/>
          </a:prstGeom>
          <a:noFill/>
          <a:ln w="9525">
            <a:noFill/>
            <a:miter lim="800000"/>
            <a:headEnd/>
            <a:tailEnd/>
          </a:ln>
        </p:spPr>
        <p:txBody>
          <a:bodyPr wrap="none">
            <a:spAutoFit/>
          </a:bodyPr>
          <a:lstStyle/>
          <a:p>
            <a:pPr defTabSz="914400">
              <a:lnSpc>
                <a:spcPct val="100000"/>
              </a:lnSpc>
              <a:buClrTx/>
              <a:buSzTx/>
            </a:pPr>
            <a:r>
              <a:rPr lang="en-US" sz="1800" dirty="0">
                <a:solidFill>
                  <a:schemeClr val="tx1"/>
                </a:solidFill>
              </a:rPr>
              <a:t> These are digital signatures of same person on different messages</a:t>
            </a:r>
          </a:p>
        </p:txBody>
      </p:sp>
      <p:sp>
        <p:nvSpPr>
          <p:cNvPr id="803854" name="Line 14"/>
          <p:cNvSpPr>
            <a:spLocks noChangeShapeType="1"/>
          </p:cNvSpPr>
          <p:nvPr/>
        </p:nvSpPr>
        <p:spPr bwMode="auto">
          <a:xfrm>
            <a:off x="2847996" y="1357298"/>
            <a:ext cx="6248400" cy="0"/>
          </a:xfrm>
          <a:prstGeom prst="line">
            <a:avLst/>
          </a:prstGeom>
          <a:noFill/>
          <a:ln w="9525">
            <a:solidFill>
              <a:srgbClr val="4D4D4D"/>
            </a:solidFill>
            <a:round/>
            <a:headEnd/>
            <a:tailEnd/>
          </a:ln>
        </p:spPr>
        <p:txBody>
          <a:bodyPr/>
          <a:lstStyle/>
          <a:p>
            <a:endParaRPr lang="en-IN"/>
          </a:p>
        </p:txBody>
      </p:sp>
      <p:sp>
        <p:nvSpPr>
          <p:cNvPr id="11" name="TextBox 10"/>
          <p:cNvSpPr txBox="1"/>
          <p:nvPr/>
        </p:nvSpPr>
        <p:spPr>
          <a:xfrm>
            <a:off x="129322" y="1428736"/>
            <a:ext cx="11930146" cy="1384995"/>
          </a:xfrm>
          <a:prstGeom prst="rect">
            <a:avLst/>
          </a:prstGeom>
          <a:noFill/>
        </p:spPr>
        <p:txBody>
          <a:bodyPr wrap="square" rtlCol="0">
            <a:spAutoFit/>
          </a:bodyPr>
          <a:lstStyle/>
          <a:p>
            <a:pPr>
              <a:lnSpc>
                <a:spcPct val="100000"/>
              </a:lnSpc>
            </a:pPr>
            <a:r>
              <a:rPr lang="en-IN" sz="1800" b="1" dirty="0">
                <a:solidFill>
                  <a:schemeClr val="tx1"/>
                </a:solidFill>
              </a:rPr>
              <a:t>Message:</a:t>
            </a:r>
            <a:r>
              <a:rPr lang="en-IN" sz="1800" dirty="0">
                <a:solidFill>
                  <a:schemeClr val="tx1"/>
                </a:solidFill>
              </a:rPr>
              <a:t> </a:t>
            </a:r>
            <a:r>
              <a:rPr lang="en-IN" sz="1800" dirty="0">
                <a:solidFill>
                  <a:schemeClr val="accent2"/>
                </a:solidFill>
              </a:rPr>
              <a:t>I agree</a:t>
            </a:r>
          </a:p>
          <a:p>
            <a:pPr>
              <a:lnSpc>
                <a:spcPct val="100000"/>
              </a:lnSpc>
            </a:pPr>
            <a:r>
              <a:rPr lang="en-IN" sz="1600" b="1" dirty="0">
                <a:solidFill>
                  <a:schemeClr val="tx1"/>
                </a:solidFill>
              </a:rPr>
              <a:t>Digital Signature </a:t>
            </a:r>
            <a:r>
              <a:rPr lang="en-IN" sz="1200" dirty="0">
                <a:solidFill>
                  <a:schemeClr val="tx1"/>
                </a:solidFill>
              </a:rPr>
              <a:t>694a17b74718cb732697464d085bd68014a0cb0ed883a21ba38592a5be82651b5dd031a34b207b127ca69c24d09b14a2134cc6192c5e2f35f8571a79da22982d16b685cb353fe8bad6bc5550a25001fa33cc27ecc39361d7a3882e8eddd82e8af096868ed8d99886a77642afdde0e05adacfd4a7c848d87fd23dfb35c945cc1c36f95f50d9ecc447223d9819c3a25b152a193bbaf7d99dea3c94b43115cdadd602a7169efdf1b8f813e6ba39e829a7e2ff78da3adc952a27b333136a1c1792c373f64c6366072ae6be7cc781e2f79010bc27cba6da2dd7466291d58f5c0b4be32e34c843c26095c350d9e465233c0e680b390dcda3eef909e5a62df309f100ae</a:t>
            </a:r>
          </a:p>
        </p:txBody>
      </p:sp>
      <p:sp>
        <p:nvSpPr>
          <p:cNvPr id="12" name="Rectangle 11"/>
          <p:cNvSpPr/>
          <p:nvPr/>
        </p:nvSpPr>
        <p:spPr>
          <a:xfrm>
            <a:off x="95208" y="2643182"/>
            <a:ext cx="12001584" cy="1169551"/>
          </a:xfrm>
          <a:prstGeom prst="rect">
            <a:avLst/>
          </a:prstGeom>
        </p:spPr>
        <p:txBody>
          <a:bodyPr wrap="square">
            <a:spAutoFit/>
          </a:bodyPr>
          <a:lstStyle/>
          <a:p>
            <a:pPr>
              <a:lnSpc>
                <a:spcPct val="100000"/>
              </a:lnSpc>
            </a:pPr>
            <a:r>
              <a:rPr lang="en-IN" sz="1800" b="1" dirty="0">
                <a:solidFill>
                  <a:schemeClr val="tx1"/>
                </a:solidFill>
              </a:rPr>
              <a:t>Message:</a:t>
            </a:r>
            <a:r>
              <a:rPr lang="en-IN" sz="1800" dirty="0">
                <a:solidFill>
                  <a:schemeClr val="tx1"/>
                </a:solidFill>
              </a:rPr>
              <a:t> </a:t>
            </a:r>
            <a:r>
              <a:rPr lang="en-US" sz="1800" dirty="0">
                <a:solidFill>
                  <a:schemeClr val="accent2"/>
                </a:solidFill>
              </a:rPr>
              <a:t>My place of birth is Madurai</a:t>
            </a:r>
            <a:endParaRPr lang="en-IN" sz="1800" dirty="0">
              <a:solidFill>
                <a:schemeClr val="accent2"/>
              </a:solidFill>
            </a:endParaRPr>
          </a:p>
          <a:p>
            <a:pPr>
              <a:lnSpc>
                <a:spcPct val="100000"/>
              </a:lnSpc>
            </a:pPr>
            <a:r>
              <a:rPr lang="en-IN" sz="1600" b="1" dirty="0">
                <a:solidFill>
                  <a:schemeClr val="tx1"/>
                </a:solidFill>
              </a:rPr>
              <a:t>Digital Signature </a:t>
            </a:r>
            <a:r>
              <a:rPr lang="en-IN" sz="1200" dirty="0">
                <a:solidFill>
                  <a:schemeClr val="tx1"/>
                </a:solidFill>
              </a:rPr>
              <a:t>565dae5533953651f69212ce6eff5ec55df26c34d007a071b44bf72fb3148458558dad719f55f7efd693eab32b8ef8caff0d901a8a5a87bd84df0f48f8899d6d5478e6829efa0a4d5eceae84bd668ef63059e0dc74ee00eee8605d2ce3c2808a03dbe3ea6756f9cab103f9cebfe5b9cad83a2fa336e5ba1df35eaa04a97ee3f62602b3baa59a038390dc970b5267628edc227c64dbe8dc0e25b176e97ac6f006ed93c57647b6a546aef23d93fc7254f63aeba2308ab6154f48d71a4900984bccc71cc382f0832bafa64f714631ec55b9378fda0092076bd1e1e8cd250cdf5f1a6f30e70b23d31674ab667d6ff9f555485e83a3c52b30e0eb873c64490db9cb65</a:t>
            </a:r>
          </a:p>
        </p:txBody>
      </p:sp>
      <p:sp>
        <p:nvSpPr>
          <p:cNvPr id="13" name="Rectangle 12"/>
          <p:cNvSpPr/>
          <p:nvPr/>
        </p:nvSpPr>
        <p:spPr>
          <a:xfrm>
            <a:off x="95208" y="3688209"/>
            <a:ext cx="12001584" cy="1169551"/>
          </a:xfrm>
          <a:prstGeom prst="rect">
            <a:avLst/>
          </a:prstGeom>
        </p:spPr>
        <p:txBody>
          <a:bodyPr wrap="square">
            <a:spAutoFit/>
          </a:bodyPr>
          <a:lstStyle/>
          <a:p>
            <a:pPr>
              <a:lnSpc>
                <a:spcPct val="100000"/>
              </a:lnSpc>
            </a:pPr>
            <a:r>
              <a:rPr lang="en-IN" sz="1800" b="1" dirty="0">
                <a:solidFill>
                  <a:schemeClr val="tx1"/>
                </a:solidFill>
              </a:rPr>
              <a:t>Message:</a:t>
            </a:r>
            <a:r>
              <a:rPr lang="en-IN" sz="1800" dirty="0">
                <a:solidFill>
                  <a:schemeClr val="tx1"/>
                </a:solidFill>
              </a:rPr>
              <a:t> </a:t>
            </a:r>
            <a:r>
              <a:rPr lang="en-US" sz="1800" dirty="0">
                <a:solidFill>
                  <a:schemeClr val="accent2"/>
                </a:solidFill>
              </a:rPr>
              <a:t>I am an Engineer</a:t>
            </a:r>
            <a:endParaRPr lang="en-IN" sz="1800" dirty="0">
              <a:solidFill>
                <a:schemeClr val="accent2"/>
              </a:solidFill>
            </a:endParaRPr>
          </a:p>
          <a:p>
            <a:pPr>
              <a:lnSpc>
                <a:spcPct val="100000"/>
              </a:lnSpc>
            </a:pPr>
            <a:r>
              <a:rPr lang="en-IN" sz="1600" b="1" dirty="0">
                <a:solidFill>
                  <a:schemeClr val="tx1"/>
                </a:solidFill>
              </a:rPr>
              <a:t>Digital Signature </a:t>
            </a:r>
            <a:r>
              <a:rPr lang="en-US" sz="1200" dirty="0">
                <a:solidFill>
                  <a:schemeClr val="tx1"/>
                </a:solidFill>
              </a:rPr>
              <a:t>1981189769d10e0436167f2437186a1d83c520fe597049be4975d1ba76fb5badeaadc466480fc5fc2d09aaafc1aa3ce986b7bbedffe1c7459d7dc406b6a39392b0b1343c1262b750c4efe28595da9c3cf5c0c873ceacee22dbc1f41bf4f8c0f5382edae0442b75d800c0c9ae40f35e5694c991c11c840cecdec6c115d8ee7c9281bc9492c70ece31eb55f607cbb9b4e9099501878cb0f823d90e3387b4aa176c003609a9f2570a454f16b342a2ac810994ee167e819180a6a54451489af14be820a0d740abc184c21517865b287bad468a2f10608d12ce48fb40c2e86f68b9edfda910df6959b5f90bcdbd2cde2ae8a156cb39144bdbc5d8b815aa42a86f3c1e</a:t>
            </a:r>
            <a:endParaRPr lang="en-IN" sz="1200" dirty="0">
              <a:solidFill>
                <a:schemeClr val="tx1"/>
              </a:solidFill>
            </a:endParaRPr>
          </a:p>
        </p:txBody>
      </p:sp>
      <p:sp>
        <p:nvSpPr>
          <p:cNvPr id="14" name="Rectangle 13"/>
          <p:cNvSpPr/>
          <p:nvPr/>
        </p:nvSpPr>
        <p:spPr>
          <a:xfrm>
            <a:off x="95208" y="4780096"/>
            <a:ext cx="12025354" cy="1169551"/>
          </a:xfrm>
          <a:prstGeom prst="rect">
            <a:avLst/>
          </a:prstGeom>
        </p:spPr>
        <p:txBody>
          <a:bodyPr wrap="square">
            <a:spAutoFit/>
          </a:bodyPr>
          <a:lstStyle/>
          <a:p>
            <a:pPr>
              <a:lnSpc>
                <a:spcPct val="100000"/>
              </a:lnSpc>
            </a:pPr>
            <a:r>
              <a:rPr lang="en-IN" sz="1800" b="1" dirty="0">
                <a:solidFill>
                  <a:schemeClr val="tx1"/>
                </a:solidFill>
              </a:rPr>
              <a:t>Message:</a:t>
            </a:r>
            <a:r>
              <a:rPr lang="en-IN" sz="1800" dirty="0">
                <a:solidFill>
                  <a:schemeClr val="tx1"/>
                </a:solidFill>
              </a:rPr>
              <a:t> </a:t>
            </a:r>
            <a:r>
              <a:rPr lang="en-US" sz="1800" dirty="0">
                <a:solidFill>
                  <a:schemeClr val="accent2"/>
                </a:solidFill>
              </a:rPr>
              <a:t>I am an engineer</a:t>
            </a:r>
            <a:endParaRPr lang="en-IN" sz="1800" dirty="0">
              <a:solidFill>
                <a:schemeClr val="accent2"/>
              </a:solidFill>
            </a:endParaRPr>
          </a:p>
          <a:p>
            <a:pPr>
              <a:lnSpc>
                <a:spcPct val="100000"/>
              </a:lnSpc>
            </a:pPr>
            <a:r>
              <a:rPr lang="en-IN" sz="1600" b="1" dirty="0">
                <a:solidFill>
                  <a:schemeClr val="tx1"/>
                </a:solidFill>
              </a:rPr>
              <a:t>Digital Signature </a:t>
            </a:r>
            <a:r>
              <a:rPr lang="en-US" sz="1200" dirty="0">
                <a:solidFill>
                  <a:schemeClr val="tx1"/>
                </a:solidFill>
              </a:rPr>
              <a:t>c39e77a9f977bafe49b638ca9836e0e2ed851ae94622cfbaa93a0d69ec0ea4444223495dc8144195284254b50369f89e4b95cfb8df89c04f896fe9cef9762464a2c4230c70ae85b5aeb4df914706a5abdd706c94d3c59457bd1c9955d5af07e47239303640def5b57e2b74b4f2a4b358b937c3b3312b02188454775ebea7013561237ae8a5e5b50619f9eba95ca17d84410a1bbab861bf91fc49c878606bdc14579bd194ec14c678a9377ace988d5f61e2033bd8b74b10ecf93c4dac45dbd3b67a7b92d47402a3d6f954dcc6d214416e22b44910bb32ec5a352acf5c7dd52e8d469a57da3243fa651a5255b1f73b53f0ec2fd3f141eaecea4a2dfc468260e71</a:t>
            </a:r>
            <a:endParaRPr lang="en-IN" sz="1200" dirty="0">
              <a:solidFill>
                <a:schemeClr val="tx1"/>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3843"/>
                                        </p:tgtEl>
                                        <p:attrNameLst>
                                          <p:attrName>style.visibility</p:attrName>
                                        </p:attrNameLst>
                                      </p:cBhvr>
                                      <p:to>
                                        <p:strVal val="visible"/>
                                      </p:to>
                                    </p:set>
                                    <p:animEffect transition="in" filter="blinds(horizontal)">
                                      <p:cBhvr>
                                        <p:cTn id="7" dur="500"/>
                                        <p:tgtEl>
                                          <p:spTgt spid="8038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03854"/>
                                        </p:tgtEl>
                                        <p:attrNameLst>
                                          <p:attrName>style.visibility</p:attrName>
                                        </p:attrNameLst>
                                      </p:cBhvr>
                                      <p:to>
                                        <p:strVal val="visible"/>
                                      </p:to>
                                    </p:set>
                                    <p:animEffect transition="in" filter="box(in)">
                                      <p:cBhvr>
                                        <p:cTn id="12" dur="500"/>
                                        <p:tgtEl>
                                          <p:spTgt spid="80385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03853"/>
                                        </p:tgtEl>
                                        <p:attrNameLst>
                                          <p:attrName>style.visibility</p:attrName>
                                        </p:attrNameLst>
                                      </p:cBhvr>
                                      <p:to>
                                        <p:strVal val="visible"/>
                                      </p:to>
                                    </p:set>
                                    <p:animEffect transition="in" filter="box(in)">
                                      <p:cBhvr>
                                        <p:cTn id="15" dur="500"/>
                                        <p:tgtEl>
                                          <p:spTgt spid="80385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strips(upRight)">
                                      <p:cBhvr>
                                        <p:cTn id="20" dur="500"/>
                                        <p:tgtEl>
                                          <p:spTgt spid="11">
                                            <p:txEl>
                                              <p:pRg st="0" end="0"/>
                                            </p:txEl>
                                          </p:spTgt>
                                        </p:tgtEl>
                                      </p:cBhvr>
                                    </p:animEffect>
                                  </p:childTnLst>
                                </p:cTn>
                              </p:par>
                              <p:par>
                                <p:cTn id="21" presetID="18" presetClass="entr" presetSubtype="3"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strips(upRight)">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strips(upRight)">
                                      <p:cBhvr>
                                        <p:cTn id="28" dur="500"/>
                                        <p:tgtEl>
                                          <p:spTgt spid="12">
                                            <p:txEl>
                                              <p:pRg st="0" end="0"/>
                                            </p:txEl>
                                          </p:spTgt>
                                        </p:tgtEl>
                                      </p:cBhvr>
                                    </p:animEffect>
                                  </p:childTnLst>
                                </p:cTn>
                              </p:par>
                              <p:par>
                                <p:cTn id="29" presetID="18" presetClass="entr" presetSubtype="3" fill="hold"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strips(upRight)">
                                      <p:cBhvr>
                                        <p:cTn id="31" dur="500"/>
                                        <p:tgtEl>
                                          <p:spTgt spid="1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strips(upRight)">
                                      <p:cBhvr>
                                        <p:cTn id="36" dur="500"/>
                                        <p:tgtEl>
                                          <p:spTgt spid="13">
                                            <p:txEl>
                                              <p:pRg st="0" end="0"/>
                                            </p:txEl>
                                          </p:spTgt>
                                        </p:tgtEl>
                                      </p:cBhvr>
                                    </p:animEffect>
                                  </p:childTnLst>
                                </p:cTn>
                              </p:par>
                              <p:par>
                                <p:cTn id="37" presetID="18" presetClass="entr" presetSubtype="3" fill="hold" nodeType="with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Effect transition="in" filter="strips(upRight)">
                                      <p:cBhvr>
                                        <p:cTn id="39" dur="500"/>
                                        <p:tgtEl>
                                          <p:spTgt spid="1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strips(upRight)">
                                      <p:cBhvr>
                                        <p:cTn id="44" dur="500"/>
                                        <p:tgtEl>
                                          <p:spTgt spid="14">
                                            <p:txEl>
                                              <p:pRg st="0" end="0"/>
                                            </p:txEl>
                                          </p:spTgt>
                                        </p:tgtEl>
                                      </p:cBhvr>
                                    </p:animEffect>
                                  </p:childTnLst>
                                </p:cTn>
                              </p:par>
                              <p:par>
                                <p:cTn id="45" presetID="18" presetClass="entr" presetSubtype="3" fill="hold" nodeType="withEffect">
                                  <p:stCondLst>
                                    <p:cond delay="0"/>
                                  </p:stCondLst>
                                  <p:childTnLst>
                                    <p:set>
                                      <p:cBhvr>
                                        <p:cTn id="46" dur="1" fill="hold">
                                          <p:stCondLst>
                                            <p:cond delay="0"/>
                                          </p:stCondLst>
                                        </p:cTn>
                                        <p:tgtEl>
                                          <p:spTgt spid="14">
                                            <p:txEl>
                                              <p:pRg st="1" end="1"/>
                                            </p:txEl>
                                          </p:spTgt>
                                        </p:tgtEl>
                                        <p:attrNameLst>
                                          <p:attrName>style.visibility</p:attrName>
                                        </p:attrNameLst>
                                      </p:cBhvr>
                                      <p:to>
                                        <p:strVal val="visible"/>
                                      </p:to>
                                    </p:set>
                                    <p:animEffect transition="in" filter="strips(upRight)">
                                      <p:cBhvr>
                                        <p:cTn id="47" dur="500"/>
                                        <p:tgtEl>
                                          <p:spTgt spid="1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03847"/>
                                        </p:tgtEl>
                                        <p:attrNameLst>
                                          <p:attrName>style.visibility</p:attrName>
                                        </p:attrNameLst>
                                      </p:cBhvr>
                                      <p:to>
                                        <p:strVal val="visible"/>
                                      </p:to>
                                    </p:set>
                                    <p:animEffect transition="in" filter="circle(in)">
                                      <p:cBhvr>
                                        <p:cTn id="52" dur="500"/>
                                        <p:tgtEl>
                                          <p:spTgt spid="803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3" grpId="0"/>
      <p:bldP spid="803847" grpId="0"/>
      <p:bldP spid="803853" grpId="0"/>
      <p:bldP spid="8038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Signatures - Recap</a:t>
            </a:r>
          </a:p>
        </p:txBody>
      </p:sp>
      <p:sp>
        <p:nvSpPr>
          <p:cNvPr id="3" name="Content Placeholder 2"/>
          <p:cNvSpPr>
            <a:spLocks noGrp="1"/>
          </p:cNvSpPr>
          <p:nvPr>
            <p:ph idx="1"/>
          </p:nvPr>
        </p:nvSpPr>
        <p:spPr>
          <a:xfrm>
            <a:off x="762000" y="1295400"/>
            <a:ext cx="10820399" cy="5029200"/>
          </a:xfrm>
        </p:spPr>
        <p:txBody>
          <a:bodyPr/>
          <a:lstStyle/>
          <a:p>
            <a:r>
              <a:rPr lang="en-US" sz="2800" dirty="0"/>
              <a:t>Digital Signature </a:t>
            </a:r>
          </a:p>
          <a:p>
            <a:pPr lvl="1"/>
            <a:r>
              <a:rPr lang="en-US" sz="2400" b="1" dirty="0"/>
              <a:t>Digital Fingerprint </a:t>
            </a:r>
            <a:r>
              <a:rPr lang="en-US" sz="2400" dirty="0"/>
              <a:t>of the message + </a:t>
            </a:r>
            <a:r>
              <a:rPr lang="en-US" sz="2400" b="1" dirty="0"/>
              <a:t>Signer’s Secret</a:t>
            </a:r>
          </a:p>
          <a:p>
            <a:r>
              <a:rPr lang="en-US" sz="2800" dirty="0"/>
              <a:t>Establishes </a:t>
            </a:r>
          </a:p>
          <a:p>
            <a:pPr lvl="1"/>
            <a:r>
              <a:rPr lang="en-US" sz="2400" b="1" dirty="0"/>
              <a:t>Identity and Authenticity</a:t>
            </a:r>
            <a:r>
              <a:rPr lang="en-US" sz="2400" dirty="0"/>
              <a:t> of the Signer</a:t>
            </a:r>
          </a:p>
          <a:p>
            <a:pPr lvl="1"/>
            <a:r>
              <a:rPr lang="en-US" sz="2400" b="1" dirty="0"/>
              <a:t>Integrity</a:t>
            </a:r>
            <a:r>
              <a:rPr lang="en-US" sz="2400" dirty="0"/>
              <a:t> of the document</a:t>
            </a:r>
          </a:p>
          <a:p>
            <a:pPr lvl="1"/>
            <a:r>
              <a:rPr lang="en-US" sz="2400" b="1" dirty="0"/>
              <a:t>Non-Repudiation</a:t>
            </a:r>
            <a:r>
              <a:rPr lang="en-US" sz="2400" dirty="0"/>
              <a:t> (inability to deny being signed) to </a:t>
            </a:r>
            <a:r>
              <a:rPr lang="en-US" sz="2400" b="1" dirty="0"/>
              <a:t>a certain extent</a:t>
            </a:r>
          </a:p>
          <a:p>
            <a:r>
              <a:rPr lang="en-US" sz="2800" dirty="0"/>
              <a:t>General Conventions</a:t>
            </a:r>
          </a:p>
          <a:p>
            <a:pPr lvl="1"/>
            <a:r>
              <a:rPr lang="en-US" sz="2400" b="1" dirty="0"/>
              <a:t>Signing – Private Key of the Signer</a:t>
            </a:r>
          </a:p>
          <a:p>
            <a:pPr lvl="1"/>
            <a:r>
              <a:rPr lang="en-US" sz="2400" b="1" dirty="0"/>
              <a:t>Verification</a:t>
            </a:r>
            <a:r>
              <a:rPr lang="en-US" sz="2400" dirty="0"/>
              <a:t> – </a:t>
            </a:r>
            <a:r>
              <a:rPr lang="en-US" sz="2400" b="1" dirty="0"/>
              <a:t>Public</a:t>
            </a:r>
            <a:r>
              <a:rPr lang="en-US" sz="2400" dirty="0"/>
              <a:t> </a:t>
            </a:r>
            <a:r>
              <a:rPr lang="en-US" sz="2400" b="1" dirty="0"/>
              <a:t>Key of the Signer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out)">
                                      <p:cBhvr>
                                        <p:cTn id="12" dur="1000"/>
                                        <p:tgtEl>
                                          <p:spTgt spid="3">
                                            <p:txEl>
                                              <p:pRg st="0" end="0"/>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out)">
                                      <p:cBhvr>
                                        <p:cTn id="20" dur="1000"/>
                                        <p:tgtEl>
                                          <p:spTgt spid="3">
                                            <p:txEl>
                                              <p:pRg st="2" end="2"/>
                                            </p:txEl>
                                          </p:spTgt>
                                        </p:tgtEl>
                                      </p:cBhvr>
                                    </p:animEffect>
                                  </p:childTnLst>
                                </p:cTn>
                              </p:par>
                              <p:par>
                                <p:cTn id="21" presetID="6" presetClass="entr" presetSubtype="32"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par>
                                <p:cTn id="24" presetID="6" presetClass="entr" presetSubtype="32"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out)">
                                      <p:cBhvr>
                                        <p:cTn id="26" dur="1000"/>
                                        <p:tgtEl>
                                          <p:spTgt spid="3">
                                            <p:txEl>
                                              <p:pRg st="4" end="4"/>
                                            </p:txEl>
                                          </p:spTgt>
                                        </p:tgtEl>
                                      </p:cBhvr>
                                    </p:animEffect>
                                  </p:childTnLst>
                                </p:cTn>
                              </p:par>
                              <p:par>
                                <p:cTn id="27" presetID="6" presetClass="entr" presetSubtype="32"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out)">
                                      <p:cBhvr>
                                        <p:cTn id="29" dur="1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ircle(out)">
                                      <p:cBhvr>
                                        <p:cTn id="34" dur="1000"/>
                                        <p:tgtEl>
                                          <p:spTgt spid="3">
                                            <p:txEl>
                                              <p:pRg st="6" end="6"/>
                                            </p:txEl>
                                          </p:spTgt>
                                        </p:tgtEl>
                                      </p:cBhvr>
                                    </p:animEffect>
                                  </p:childTnLst>
                                </p:cTn>
                              </p:par>
                              <p:par>
                                <p:cTn id="35" presetID="6" presetClass="entr" presetSubtype="32"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out)">
                                      <p:cBhvr>
                                        <p:cTn id="37" dur="1000"/>
                                        <p:tgtEl>
                                          <p:spTgt spid="3">
                                            <p:txEl>
                                              <p:pRg st="7" end="7"/>
                                            </p:txEl>
                                          </p:spTgt>
                                        </p:tgtEl>
                                      </p:cBhvr>
                                    </p:animEffect>
                                  </p:childTnLst>
                                </p:cTn>
                              </p:par>
                              <p:par>
                                <p:cTn id="38" presetID="6" presetClass="entr" presetSubtype="32"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circle(out)">
                                      <p:cBhvr>
                                        <p:cTn id="4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ctrTitle"/>
          </p:nvPr>
        </p:nvSpPr>
        <p:spPr>
          <a:xfrm>
            <a:off x="2362200" y="2720976"/>
            <a:ext cx="7772400" cy="1470025"/>
          </a:xfrm>
        </p:spPr>
        <p:txBody>
          <a:bodyPr/>
          <a:lstStyle/>
          <a:p>
            <a:pPr algn="ctr">
              <a:lnSpc>
                <a:spcPct val="100000"/>
              </a:lnSpc>
              <a:buFont typeface="Times New Roman" pitchFamily="18" charset="0"/>
              <a:buNone/>
            </a:pPr>
            <a:r>
              <a:rPr lang="en-US" sz="4800" b="1" dirty="0"/>
              <a:t>Digital</a:t>
            </a:r>
            <a:r>
              <a:rPr lang="en-US" sz="4800" dirty="0"/>
              <a:t> </a:t>
            </a:r>
            <a:r>
              <a:rPr lang="en-US" sz="4800" b="1" dirty="0"/>
              <a:t>Signature</a:t>
            </a:r>
            <a:r>
              <a:rPr lang="en-US" sz="4800" dirty="0"/>
              <a:t> </a:t>
            </a:r>
            <a:r>
              <a:rPr lang="en-US" sz="4800" b="1" dirty="0"/>
              <a:t>Certificate (DSC)</a:t>
            </a:r>
            <a:endParaRPr lang="en-US" sz="4000" b="1"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22"/>
                                        </p:tgtEl>
                                        <p:attrNameLst>
                                          <p:attrName>style.visibility</p:attrName>
                                        </p:attrNameLst>
                                      </p:cBhvr>
                                      <p:to>
                                        <p:strVal val="visible"/>
                                      </p:to>
                                    </p:set>
                                    <p:animEffect transition="in" filter="blinds(horizontal)">
                                      <p:cBhvr>
                                        <p:cTn id="7" dur="500"/>
                                        <p:tgtEl>
                                          <p:spTgt spid="84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1071546"/>
            <a:ext cx="8940800" cy="533400"/>
          </a:xfrm>
        </p:spPr>
        <p:txBody>
          <a:bodyPr/>
          <a:lstStyle/>
          <a:p>
            <a:r>
              <a:rPr lang="en-US" dirty="0"/>
              <a:t>Why do we need DSC?</a:t>
            </a:r>
            <a:endParaRPr lang="en-IN" dirty="0"/>
          </a:p>
        </p:txBody>
      </p:sp>
      <p:sp>
        <p:nvSpPr>
          <p:cNvPr id="3" name="Content Placeholder 2"/>
          <p:cNvSpPr>
            <a:spLocks noGrp="1"/>
          </p:cNvSpPr>
          <p:nvPr>
            <p:ph idx="1"/>
          </p:nvPr>
        </p:nvSpPr>
        <p:spPr>
          <a:xfrm>
            <a:off x="762000" y="2647960"/>
            <a:ext cx="10820399" cy="2495552"/>
          </a:xfrm>
        </p:spPr>
        <p:txBody>
          <a:bodyPr/>
          <a:lstStyle/>
          <a:p>
            <a:r>
              <a:rPr lang="en-US" dirty="0"/>
              <a:t>To firmly establish the ownership of public key</a:t>
            </a:r>
          </a:p>
          <a:p>
            <a:r>
              <a:rPr lang="en-US" dirty="0"/>
              <a:t>To certify and provide a strong mechanism for non-repudiation (to inability to deny)</a:t>
            </a:r>
            <a:endParaRPr lang="en-IN"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out)">
                                      <p:cBhvr>
                                        <p:cTn id="12" dur="1000"/>
                                        <p:tgtEl>
                                          <p:spTgt spid="3">
                                            <p:txEl>
                                              <p:pRg st="0" end="0"/>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681022"/>
            <a:ext cx="8940800" cy="533400"/>
          </a:xfrm>
        </p:spPr>
        <p:txBody>
          <a:bodyPr/>
          <a:lstStyle/>
          <a:p>
            <a:r>
              <a:rPr lang="en-US" dirty="0"/>
              <a:t>Attacks on Integrity – Physical Documents</a:t>
            </a:r>
            <a:endParaRPr lang="en-IN" dirty="0"/>
          </a:p>
        </p:txBody>
      </p:sp>
      <p:sp>
        <p:nvSpPr>
          <p:cNvPr id="3" name="Content Placeholder 2"/>
          <p:cNvSpPr>
            <a:spLocks noGrp="1"/>
          </p:cNvSpPr>
          <p:nvPr>
            <p:ph idx="1"/>
          </p:nvPr>
        </p:nvSpPr>
        <p:spPr>
          <a:xfrm>
            <a:off x="609601" y="1400196"/>
            <a:ext cx="10962217" cy="5029200"/>
          </a:xfrm>
        </p:spPr>
        <p:txBody>
          <a:bodyPr/>
          <a:lstStyle/>
          <a:p>
            <a:endParaRPr lang="en-IN" dirty="0"/>
          </a:p>
        </p:txBody>
      </p:sp>
      <p:pic>
        <p:nvPicPr>
          <p:cNvPr id="2050" name="Picture 2" descr="C:\Users\Ranjana\Pictures\SignDoc.JPG"/>
          <p:cNvPicPr>
            <a:picLocks noChangeAspect="1" noChangeArrowheads="1"/>
          </p:cNvPicPr>
          <p:nvPr/>
        </p:nvPicPr>
        <p:blipFill>
          <a:blip r:embed="rId2"/>
          <a:srcRect/>
          <a:stretch>
            <a:fillRect/>
          </a:stretch>
        </p:blipFill>
        <p:spPr bwMode="auto">
          <a:xfrm>
            <a:off x="1595406" y="1473294"/>
            <a:ext cx="3929090" cy="4884664"/>
          </a:xfrm>
          <a:prstGeom prst="rect">
            <a:avLst/>
          </a:prstGeom>
          <a:noFill/>
        </p:spPr>
      </p:pic>
      <p:pic>
        <p:nvPicPr>
          <p:cNvPr id="4" name="Picture 2" descr="I:\PKI\Arch Brochures Logos\Integrity\Attack on Integrity-Not Approved -1.jpg"/>
          <p:cNvPicPr>
            <a:picLocks noChangeAspect="1" noChangeArrowheads="1"/>
          </p:cNvPicPr>
          <p:nvPr/>
        </p:nvPicPr>
        <p:blipFill>
          <a:blip r:embed="rId3" cstate="print">
            <a:lum bright="10000"/>
          </a:blip>
          <a:srcRect l="1488" t="78349" r="56845" b="955"/>
          <a:stretch>
            <a:fillRect/>
          </a:stretch>
        </p:blipFill>
        <p:spPr bwMode="auto">
          <a:xfrm>
            <a:off x="3381356" y="5214950"/>
            <a:ext cx="1571636" cy="785818"/>
          </a:xfrm>
          <a:prstGeom prst="rect">
            <a:avLst/>
          </a:prstGeom>
          <a:noFill/>
        </p:spPr>
      </p:pic>
      <p:pic>
        <p:nvPicPr>
          <p:cNvPr id="7" name="Picture 2" descr="C:\Users\Ranjana\Pictures\SignDoc.JPG"/>
          <p:cNvPicPr>
            <a:picLocks noChangeAspect="1" noChangeArrowheads="1"/>
          </p:cNvPicPr>
          <p:nvPr/>
        </p:nvPicPr>
        <p:blipFill>
          <a:blip r:embed="rId2"/>
          <a:srcRect/>
          <a:stretch>
            <a:fillRect/>
          </a:stretch>
        </p:blipFill>
        <p:spPr bwMode="auto">
          <a:xfrm>
            <a:off x="6453190" y="1500174"/>
            <a:ext cx="3907469" cy="4857784"/>
          </a:xfrm>
          <a:prstGeom prst="rect">
            <a:avLst/>
          </a:prstGeom>
          <a:noFill/>
        </p:spPr>
      </p:pic>
      <p:pic>
        <p:nvPicPr>
          <p:cNvPr id="5" name="Picture 3" descr="I:\PKI\Arch Brochures Logos\Integrity\Attack on Integrity-Note Approved -2.jpg"/>
          <p:cNvPicPr>
            <a:picLocks noChangeAspect="1" noChangeArrowheads="1"/>
          </p:cNvPicPr>
          <p:nvPr/>
        </p:nvPicPr>
        <p:blipFill>
          <a:blip r:embed="rId4" cstate="print">
            <a:lum bright="20000" contrast="-30000"/>
          </a:blip>
          <a:srcRect t="79497" r="52556"/>
          <a:stretch>
            <a:fillRect/>
          </a:stretch>
        </p:blipFill>
        <p:spPr bwMode="auto">
          <a:xfrm>
            <a:off x="8239140" y="5214950"/>
            <a:ext cx="1828161" cy="785818"/>
          </a:xfrm>
          <a:prstGeom prst="rect">
            <a:avLst/>
          </a:prstGeom>
          <a:noFill/>
        </p:spPr>
      </p:pic>
      <p:sp>
        <p:nvSpPr>
          <p:cNvPr id="8" name="Oval 7"/>
          <p:cNvSpPr/>
          <p:nvPr/>
        </p:nvSpPr>
        <p:spPr bwMode="auto">
          <a:xfrm>
            <a:off x="2024034" y="5429264"/>
            <a:ext cx="142876" cy="214314"/>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ts val="4250"/>
              </a:lnSpc>
              <a:spcBef>
                <a:spcPct val="0"/>
              </a:spcBef>
              <a:spcAft>
                <a:spcPct val="0"/>
              </a:spcAft>
              <a:buClr>
                <a:srgbClr val="000000"/>
              </a:buClr>
              <a:buSzPct val="100000"/>
              <a:buFont typeface="Arial" pitchFamily="34" charset="0"/>
              <a:buNone/>
              <a:tabLst/>
            </a:pPr>
            <a:endParaRPr kumimoji="0" lang="en-IN" sz="2000" b="0" i="0" u="none" strike="noStrike" cap="none" normalizeH="0" baseline="0">
              <a:ln>
                <a:noFill/>
              </a:ln>
              <a:solidFill>
                <a:schemeClr val="bg1"/>
              </a:solidFill>
              <a:effectLst/>
              <a:latin typeface="Garamond" pitchFamily="18" charset="0"/>
            </a:endParaRPr>
          </a:p>
        </p:txBody>
      </p:sp>
      <p:sp>
        <p:nvSpPr>
          <p:cNvPr id="9" name="Oval 8"/>
          <p:cNvSpPr/>
          <p:nvPr/>
        </p:nvSpPr>
        <p:spPr bwMode="auto">
          <a:xfrm>
            <a:off x="6810380" y="5429264"/>
            <a:ext cx="285752" cy="214314"/>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ts val="4250"/>
              </a:lnSpc>
              <a:spcBef>
                <a:spcPct val="0"/>
              </a:spcBef>
              <a:spcAft>
                <a:spcPct val="0"/>
              </a:spcAft>
              <a:buClr>
                <a:srgbClr val="000000"/>
              </a:buClr>
              <a:buSzPct val="100000"/>
              <a:buFont typeface="Arial" pitchFamily="34" charset="0"/>
              <a:buNone/>
              <a:tabLst/>
            </a:pPr>
            <a:endParaRPr kumimoji="0" lang="en-IN" sz="2000" b="0" i="0" u="none" strike="noStrike" cap="none" normalizeH="0" baseline="0">
              <a:ln>
                <a:noFill/>
              </a:ln>
              <a:solidFill>
                <a:schemeClr val="bg1"/>
              </a:solidFill>
              <a:effectLst/>
              <a:latin typeface="Garamond" pitchFamily="18" charset="0"/>
            </a:endParaRPr>
          </a:p>
        </p:txBody>
      </p:sp>
    </p:spTree>
    <p:extLst>
      <p:ext uri="{BB962C8B-B14F-4D97-AF65-F5344CB8AC3E}">
        <p14:creationId xmlns:p14="http://schemas.microsoft.com/office/powerpoint/2010/main" val="11343833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Clr clrSpc="rgb" dir="cw">
                                      <p:cBhvr override="childStyle">
                                        <p:cTn id="31" dur="200" fill="hold"/>
                                        <p:tgtEl>
                                          <p:spTgt spid="4"/>
                                        </p:tgtEl>
                                        <p:attrNameLst>
                                          <p:attrName>style.color</p:attrName>
                                        </p:attrNameLst>
                                      </p:cBhvr>
                                      <p:to>
                                        <a:schemeClr val="accent2"/>
                                      </p:to>
                                    </p:animClr>
                                    <p:animClr clrSpc="rgb" dir="cw">
                                      <p:cBhvr>
                                        <p:cTn id="32" dur="200" fill="hold"/>
                                        <p:tgtEl>
                                          <p:spTgt spid="4"/>
                                        </p:tgtEl>
                                        <p:attrNameLst>
                                          <p:attrName>fillcolor</p:attrName>
                                        </p:attrNameLst>
                                      </p:cBhvr>
                                      <p:to>
                                        <a:schemeClr val="accent2"/>
                                      </p:to>
                                    </p:animClr>
                                    <p:set>
                                      <p:cBhvr>
                                        <p:cTn id="33" dur="200" fill="hold"/>
                                        <p:tgtEl>
                                          <p:spTgt spid="4"/>
                                        </p:tgtEl>
                                        <p:attrNameLst>
                                          <p:attrName>fill.type</p:attrName>
                                        </p:attrNameLst>
                                      </p:cBhvr>
                                      <p:to>
                                        <p:strVal val="solid"/>
                                      </p:to>
                                    </p:set>
                                    <p:set>
                                      <p:cBhvr>
                                        <p:cTn id="34" dur="200" fill="hold"/>
                                        <p:tgtEl>
                                          <p:spTgt spid="4"/>
                                        </p:tgtEl>
                                        <p:attrNameLst>
                                          <p:attrName>fill.on</p:attrName>
                                        </p:attrNameLst>
                                      </p:cBhvr>
                                      <p:to>
                                        <p:strVal val="true"/>
                                      </p:to>
                                    </p:set>
                                    <p:animRot by="120000">
                                      <p:cBhvr>
                                        <p:cTn id="35" dur="200" fill="hold">
                                          <p:stCondLst>
                                            <p:cond delay="0"/>
                                          </p:stCondLst>
                                        </p:cTn>
                                        <p:tgtEl>
                                          <p:spTgt spid="4"/>
                                        </p:tgtEl>
                                        <p:attrNameLst>
                                          <p:attrName>r</p:attrName>
                                        </p:attrNameLst>
                                      </p:cBhvr>
                                    </p:animRot>
                                    <p:animRot by="-240000">
                                      <p:cBhvr>
                                        <p:cTn id="36" dur="400" fill="hold">
                                          <p:stCondLst>
                                            <p:cond delay="400"/>
                                          </p:stCondLst>
                                        </p:cTn>
                                        <p:tgtEl>
                                          <p:spTgt spid="4"/>
                                        </p:tgtEl>
                                        <p:attrNameLst>
                                          <p:attrName>r</p:attrName>
                                        </p:attrNameLst>
                                      </p:cBhvr>
                                    </p:animRot>
                                    <p:animRot by="240000">
                                      <p:cBhvr>
                                        <p:cTn id="37" dur="400" fill="hold">
                                          <p:stCondLst>
                                            <p:cond delay="800"/>
                                          </p:stCondLst>
                                        </p:cTn>
                                        <p:tgtEl>
                                          <p:spTgt spid="4"/>
                                        </p:tgtEl>
                                        <p:attrNameLst>
                                          <p:attrName>r</p:attrName>
                                        </p:attrNameLst>
                                      </p:cBhvr>
                                    </p:animRot>
                                    <p:animRot by="-240000">
                                      <p:cBhvr>
                                        <p:cTn id="38" dur="400" fill="hold">
                                          <p:stCondLst>
                                            <p:cond delay="1200"/>
                                          </p:stCondLst>
                                        </p:cTn>
                                        <p:tgtEl>
                                          <p:spTgt spid="4"/>
                                        </p:tgtEl>
                                        <p:attrNameLst>
                                          <p:attrName>r</p:attrName>
                                        </p:attrNameLst>
                                      </p:cBhvr>
                                    </p:animRot>
                                    <p:animRot by="120000">
                                      <p:cBhvr>
                                        <p:cTn id="39" dur="400" fill="hold">
                                          <p:stCondLst>
                                            <p:cond delay="1600"/>
                                          </p:stCondLst>
                                        </p:cTn>
                                        <p:tgtEl>
                                          <p:spTgt spid="4"/>
                                        </p:tgtEl>
                                        <p:attrNameLst>
                                          <p:attrName>r</p:attrName>
                                        </p:attrNameLst>
                                      </p:cBhvr>
                                    </p:animRot>
                                  </p:childTnLst>
                                </p:cTn>
                              </p:par>
                              <p:par>
                                <p:cTn id="40" presetID="32" presetClass="emph" presetSubtype="0" fill="hold" nodeType="withEffect">
                                  <p:stCondLst>
                                    <p:cond delay="0"/>
                                  </p:stCondLst>
                                  <p:childTnLst>
                                    <p:animClr clrSpc="rgb" dir="cw">
                                      <p:cBhvr override="childStyle">
                                        <p:cTn id="41" dur="200" fill="hold"/>
                                        <p:tgtEl>
                                          <p:spTgt spid="5"/>
                                        </p:tgtEl>
                                        <p:attrNameLst>
                                          <p:attrName>style.color</p:attrName>
                                        </p:attrNameLst>
                                      </p:cBhvr>
                                      <p:to>
                                        <a:schemeClr val="accent2"/>
                                      </p:to>
                                    </p:animClr>
                                    <p:animClr clrSpc="rgb" dir="cw">
                                      <p:cBhvr>
                                        <p:cTn id="42" dur="200" fill="hold"/>
                                        <p:tgtEl>
                                          <p:spTgt spid="5"/>
                                        </p:tgtEl>
                                        <p:attrNameLst>
                                          <p:attrName>fillcolor</p:attrName>
                                        </p:attrNameLst>
                                      </p:cBhvr>
                                      <p:to>
                                        <a:schemeClr val="accent2"/>
                                      </p:to>
                                    </p:animClr>
                                    <p:set>
                                      <p:cBhvr>
                                        <p:cTn id="43" dur="200" fill="hold"/>
                                        <p:tgtEl>
                                          <p:spTgt spid="5"/>
                                        </p:tgtEl>
                                        <p:attrNameLst>
                                          <p:attrName>fill.type</p:attrName>
                                        </p:attrNameLst>
                                      </p:cBhvr>
                                      <p:to>
                                        <p:strVal val="solid"/>
                                      </p:to>
                                    </p:set>
                                    <p:set>
                                      <p:cBhvr>
                                        <p:cTn id="44" dur="200" fill="hold"/>
                                        <p:tgtEl>
                                          <p:spTgt spid="5"/>
                                        </p:tgtEl>
                                        <p:attrNameLst>
                                          <p:attrName>fill.on</p:attrName>
                                        </p:attrNameLst>
                                      </p:cBhvr>
                                      <p:to>
                                        <p:strVal val="true"/>
                                      </p:to>
                                    </p:set>
                                    <p:animRot by="120000">
                                      <p:cBhvr>
                                        <p:cTn id="45" dur="200" fill="hold">
                                          <p:stCondLst>
                                            <p:cond delay="0"/>
                                          </p:stCondLst>
                                        </p:cTn>
                                        <p:tgtEl>
                                          <p:spTgt spid="5"/>
                                        </p:tgtEl>
                                        <p:attrNameLst>
                                          <p:attrName>r</p:attrName>
                                        </p:attrNameLst>
                                      </p:cBhvr>
                                    </p:animRot>
                                    <p:animRot by="-240000">
                                      <p:cBhvr>
                                        <p:cTn id="46" dur="400" fill="hold">
                                          <p:stCondLst>
                                            <p:cond delay="400"/>
                                          </p:stCondLst>
                                        </p:cTn>
                                        <p:tgtEl>
                                          <p:spTgt spid="5"/>
                                        </p:tgtEl>
                                        <p:attrNameLst>
                                          <p:attrName>r</p:attrName>
                                        </p:attrNameLst>
                                      </p:cBhvr>
                                    </p:animRot>
                                    <p:animRot by="240000">
                                      <p:cBhvr>
                                        <p:cTn id="47" dur="400" fill="hold">
                                          <p:stCondLst>
                                            <p:cond delay="800"/>
                                          </p:stCondLst>
                                        </p:cTn>
                                        <p:tgtEl>
                                          <p:spTgt spid="5"/>
                                        </p:tgtEl>
                                        <p:attrNameLst>
                                          <p:attrName>r</p:attrName>
                                        </p:attrNameLst>
                                      </p:cBhvr>
                                    </p:animRot>
                                    <p:animRot by="-240000">
                                      <p:cBhvr>
                                        <p:cTn id="48" dur="400" fill="hold">
                                          <p:stCondLst>
                                            <p:cond delay="1200"/>
                                          </p:stCondLst>
                                        </p:cTn>
                                        <p:tgtEl>
                                          <p:spTgt spid="5"/>
                                        </p:tgtEl>
                                        <p:attrNameLst>
                                          <p:attrName>r</p:attrName>
                                        </p:attrNameLst>
                                      </p:cBhvr>
                                    </p:animRot>
                                    <p:animRot by="120000">
                                      <p:cBhvr>
                                        <p:cTn id="49"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2381224" y="357166"/>
            <a:ext cx="8005794" cy="885825"/>
          </a:xfrm>
        </p:spPr>
        <p:txBody>
          <a:bodyPr/>
          <a:lstStyle/>
          <a:p>
            <a:r>
              <a:rPr lang="en-US" sz="3200" dirty="0"/>
              <a:t>What is Digital Signature Certificate (DSC)?</a:t>
            </a:r>
          </a:p>
        </p:txBody>
      </p:sp>
      <p:sp>
        <p:nvSpPr>
          <p:cNvPr id="769027" name="Rectangle 3"/>
          <p:cNvSpPr>
            <a:spLocks noGrp="1" noChangeArrowheads="1"/>
          </p:cNvSpPr>
          <p:nvPr>
            <p:ph idx="1"/>
          </p:nvPr>
        </p:nvSpPr>
        <p:spPr>
          <a:xfrm>
            <a:off x="523836" y="1447800"/>
            <a:ext cx="10744200" cy="2438400"/>
          </a:xfrm>
        </p:spPr>
        <p:txBody>
          <a:bodyPr/>
          <a:lstStyle/>
          <a:p>
            <a:pPr algn="just">
              <a:lnSpc>
                <a:spcPct val="90000"/>
              </a:lnSpc>
              <a:buNone/>
            </a:pPr>
            <a:r>
              <a:rPr lang="en-IN" sz="2400" dirty="0"/>
              <a:t>	DSC is an </a:t>
            </a:r>
            <a:r>
              <a:rPr lang="en-IN" sz="2400" b="1" dirty="0"/>
              <a:t>electronic document</a:t>
            </a:r>
            <a:r>
              <a:rPr lang="en-IN" sz="2400" dirty="0"/>
              <a:t> used to prove ownership of a public key. The certificate includes </a:t>
            </a:r>
          </a:p>
          <a:p>
            <a:pPr marL="625475" lvl="2" algn="just">
              <a:lnSpc>
                <a:spcPct val="90000"/>
              </a:lnSpc>
            </a:pPr>
            <a:r>
              <a:rPr lang="en-IN" dirty="0"/>
              <a:t>Information about its owner's identity, </a:t>
            </a:r>
          </a:p>
          <a:p>
            <a:pPr marL="625475" lvl="2" algn="just">
              <a:lnSpc>
                <a:spcPct val="90000"/>
              </a:lnSpc>
            </a:pPr>
            <a:r>
              <a:rPr lang="en-IN" dirty="0"/>
              <a:t>Information about the key, </a:t>
            </a:r>
          </a:p>
          <a:p>
            <a:pPr marL="625475" lvl="2" algn="just">
              <a:lnSpc>
                <a:spcPct val="90000"/>
              </a:lnSpc>
            </a:pPr>
            <a:r>
              <a:rPr lang="en-IN" dirty="0"/>
              <a:t>The Digital Signature of an entity that has verified the certificate's contents are correct.</a:t>
            </a:r>
            <a:r>
              <a:rPr lang="en-IN" sz="2000" dirty="0"/>
              <a:t> </a:t>
            </a:r>
            <a:endParaRPr lang="en-US" sz="2000" dirty="0"/>
          </a:p>
        </p:txBody>
      </p:sp>
      <p:sp>
        <p:nvSpPr>
          <p:cNvPr id="769028" name="Rectangle 4"/>
          <p:cNvSpPr>
            <a:spLocks noChangeArrowheads="1"/>
          </p:cNvSpPr>
          <p:nvPr/>
        </p:nvSpPr>
        <p:spPr bwMode="auto">
          <a:xfrm>
            <a:off x="2141492" y="3848458"/>
            <a:ext cx="2874387" cy="2514600"/>
          </a:xfrm>
          <a:prstGeom prst="rect">
            <a:avLst/>
          </a:prstGeom>
          <a:noFill/>
          <a:ln w="9525">
            <a:solidFill>
              <a:schemeClr val="tx1"/>
            </a:solidFill>
            <a:miter lim="800000"/>
            <a:headEnd/>
            <a:tailEnd/>
          </a:ln>
          <a:effectLst/>
        </p:spPr>
        <p:txBody>
          <a:bodyPr wrap="none" anchor="ctr"/>
          <a:lstStyle/>
          <a:p>
            <a:pPr algn="ctr">
              <a:lnSpc>
                <a:spcPct val="100000"/>
              </a:lnSpc>
              <a:buClrTx/>
              <a:buSzTx/>
              <a:buFontTx/>
              <a:buNone/>
            </a:pPr>
            <a:endParaRPr lang="en-US" sz="2400" b="1">
              <a:solidFill>
                <a:schemeClr val="tx1"/>
              </a:solidFill>
            </a:endParaRPr>
          </a:p>
        </p:txBody>
      </p:sp>
      <p:sp>
        <p:nvSpPr>
          <p:cNvPr id="769029" name="Text Box 5"/>
          <p:cNvSpPr txBox="1">
            <a:spLocks noChangeArrowheads="1"/>
          </p:cNvSpPr>
          <p:nvPr/>
        </p:nvSpPr>
        <p:spPr bwMode="auto">
          <a:xfrm>
            <a:off x="2073511" y="3941002"/>
            <a:ext cx="3254195" cy="2400657"/>
          </a:xfrm>
          <a:prstGeom prst="rect">
            <a:avLst/>
          </a:prstGeom>
          <a:noFill/>
          <a:ln w="9525">
            <a:noFill/>
            <a:miter lim="800000"/>
            <a:headEnd/>
            <a:tailEnd/>
          </a:ln>
          <a:effectLst/>
        </p:spPr>
        <p:txBody>
          <a:bodyPr wrap="square">
            <a:spAutoFit/>
          </a:bodyPr>
          <a:lstStyle/>
          <a:p>
            <a:pPr>
              <a:lnSpc>
                <a:spcPct val="100000"/>
              </a:lnSpc>
              <a:buClrTx/>
              <a:buSzTx/>
              <a:buFontTx/>
              <a:buNone/>
            </a:pPr>
            <a:r>
              <a:rPr lang="en-US" sz="1800" b="1" dirty="0">
                <a:solidFill>
                  <a:schemeClr val="tx1"/>
                </a:solidFill>
              </a:rPr>
              <a:t>Subject Info:</a:t>
            </a:r>
          </a:p>
          <a:p>
            <a:pPr>
              <a:lnSpc>
                <a:spcPct val="100000"/>
              </a:lnSpc>
              <a:buClrTx/>
              <a:buSzTx/>
              <a:buFontTx/>
              <a:buNone/>
            </a:pPr>
            <a:r>
              <a:rPr lang="en-US" sz="1600" b="1" dirty="0">
                <a:solidFill>
                  <a:schemeClr val="tx1"/>
                </a:solidFill>
              </a:rPr>
              <a:t>     Name: Anoop Kumar Pandey</a:t>
            </a:r>
          </a:p>
          <a:p>
            <a:pPr>
              <a:lnSpc>
                <a:spcPct val="100000"/>
              </a:lnSpc>
              <a:buClrTx/>
              <a:buSzTx/>
              <a:buFontTx/>
              <a:buNone/>
            </a:pPr>
            <a:r>
              <a:rPr lang="en-US" sz="1600" b="1" dirty="0">
                <a:solidFill>
                  <a:schemeClr val="tx1"/>
                </a:solidFill>
              </a:rPr>
              <a:t>     Department:  Cybersecurity</a:t>
            </a:r>
          </a:p>
          <a:p>
            <a:pPr>
              <a:lnSpc>
                <a:spcPct val="100000"/>
              </a:lnSpc>
              <a:buClrTx/>
              <a:buSzTx/>
              <a:buFontTx/>
              <a:buNone/>
            </a:pPr>
            <a:endParaRPr lang="en-US" sz="1600" b="1" dirty="0">
              <a:solidFill>
                <a:schemeClr val="tx1"/>
              </a:solidFill>
            </a:endParaRPr>
          </a:p>
          <a:p>
            <a:pPr>
              <a:lnSpc>
                <a:spcPct val="100000"/>
              </a:lnSpc>
              <a:buClrTx/>
              <a:buSzTx/>
              <a:buFontTx/>
              <a:buNone/>
            </a:pPr>
            <a:r>
              <a:rPr lang="en-US" sz="1800" b="1" dirty="0">
                <a:solidFill>
                  <a:schemeClr val="tx1"/>
                </a:solidFill>
              </a:rPr>
              <a:t>Certificate Info:</a:t>
            </a:r>
          </a:p>
          <a:p>
            <a:pPr>
              <a:lnSpc>
                <a:spcPct val="100000"/>
              </a:lnSpc>
              <a:buClrTx/>
              <a:buSzTx/>
              <a:buFontTx/>
              <a:buNone/>
            </a:pPr>
            <a:r>
              <a:rPr lang="en-US" sz="1600" b="1" dirty="0">
                <a:solidFill>
                  <a:schemeClr val="tx1"/>
                </a:solidFill>
              </a:rPr>
              <a:t>     Serial No: 93 15 H0</a:t>
            </a:r>
          </a:p>
          <a:p>
            <a:pPr>
              <a:lnSpc>
                <a:spcPct val="100000"/>
              </a:lnSpc>
              <a:buClrTx/>
              <a:buSzTx/>
              <a:buFontTx/>
              <a:buNone/>
            </a:pPr>
            <a:r>
              <a:rPr lang="en-US" sz="1600" b="1" dirty="0">
                <a:solidFill>
                  <a:schemeClr val="tx1"/>
                </a:solidFill>
              </a:rPr>
              <a:t>     Exp Date: </a:t>
            </a:r>
            <a:r>
              <a:rPr lang="en-US" sz="1600" b="1" dirty="0" err="1">
                <a:solidFill>
                  <a:schemeClr val="tx1"/>
                </a:solidFill>
              </a:rPr>
              <a:t>dd</a:t>
            </a:r>
            <a:r>
              <a:rPr lang="en-US" sz="1600" b="1" dirty="0">
                <a:solidFill>
                  <a:schemeClr val="tx1"/>
                </a:solidFill>
              </a:rPr>
              <a:t> mm </a:t>
            </a:r>
            <a:r>
              <a:rPr lang="en-US" sz="1600" b="1" dirty="0" err="1">
                <a:solidFill>
                  <a:schemeClr val="tx1"/>
                </a:solidFill>
              </a:rPr>
              <a:t>yy</a:t>
            </a:r>
            <a:endParaRPr lang="en-US" sz="1600" b="1" dirty="0">
              <a:solidFill>
                <a:schemeClr val="tx1"/>
              </a:solidFill>
            </a:endParaRPr>
          </a:p>
          <a:p>
            <a:pPr>
              <a:lnSpc>
                <a:spcPct val="100000"/>
              </a:lnSpc>
              <a:buClrTx/>
              <a:buSzTx/>
              <a:buFontTx/>
              <a:buNone/>
            </a:pPr>
            <a:endParaRPr lang="en-US" sz="1600" b="1" dirty="0">
              <a:solidFill>
                <a:schemeClr val="tx1"/>
              </a:solidFill>
            </a:endParaRPr>
          </a:p>
          <a:p>
            <a:pPr>
              <a:lnSpc>
                <a:spcPct val="100000"/>
              </a:lnSpc>
              <a:buClrTx/>
              <a:buSzTx/>
              <a:buFontTx/>
              <a:buNone/>
            </a:pPr>
            <a:r>
              <a:rPr lang="en-US" sz="1800" b="1" dirty="0">
                <a:solidFill>
                  <a:schemeClr val="tx1"/>
                </a:solidFill>
              </a:rPr>
              <a:t>Mr. Anoop’s Public Key</a:t>
            </a:r>
          </a:p>
        </p:txBody>
      </p:sp>
      <p:sp>
        <p:nvSpPr>
          <p:cNvPr id="769031" name="AutoShape 7"/>
          <p:cNvSpPr>
            <a:spLocks noChangeArrowheads="1"/>
          </p:cNvSpPr>
          <p:nvPr/>
        </p:nvSpPr>
        <p:spPr bwMode="auto">
          <a:xfrm>
            <a:off x="5513385" y="4572008"/>
            <a:ext cx="1433513" cy="866775"/>
          </a:xfrm>
          <a:prstGeom prst="rightArrow">
            <a:avLst>
              <a:gd name="adj1" fmla="val 50000"/>
              <a:gd name="adj2" fmla="val 41346"/>
            </a:avLst>
          </a:prstGeom>
          <a:noFill/>
          <a:ln w="9525">
            <a:solidFill>
              <a:schemeClr val="tx1"/>
            </a:solidFill>
            <a:miter lim="800000"/>
            <a:headEnd/>
            <a:tailEnd/>
          </a:ln>
          <a:effectLst/>
        </p:spPr>
        <p:txBody>
          <a:bodyPr wrap="none" anchor="ctr"/>
          <a:lstStyle/>
          <a:p>
            <a:pPr algn="ctr">
              <a:lnSpc>
                <a:spcPct val="100000"/>
              </a:lnSpc>
              <a:buClrTx/>
              <a:buSzTx/>
              <a:buFontTx/>
              <a:buNone/>
            </a:pPr>
            <a:r>
              <a:rPr lang="en-US" sz="2400" b="1" dirty="0">
                <a:solidFill>
                  <a:schemeClr val="tx1"/>
                </a:solidFill>
              </a:rPr>
              <a:t>Sign</a:t>
            </a:r>
          </a:p>
        </p:txBody>
      </p:sp>
      <p:pic>
        <p:nvPicPr>
          <p:cNvPr id="10" name="Picture 3" descr="C:\Users\Ranjana\Downloads\key-49-512.png"/>
          <p:cNvPicPr>
            <a:picLocks noChangeAspect="1" noChangeArrowheads="1"/>
          </p:cNvPicPr>
          <p:nvPr/>
        </p:nvPicPr>
        <p:blipFill>
          <a:blip r:embed="rId3" cstate="print"/>
          <a:srcRect/>
          <a:stretch>
            <a:fillRect/>
          </a:stretch>
        </p:blipFill>
        <p:spPr bwMode="auto">
          <a:xfrm rot="19066219" flipH="1">
            <a:off x="3679083" y="5683547"/>
            <a:ext cx="449602" cy="449602"/>
          </a:xfrm>
          <a:prstGeom prst="rect">
            <a:avLst/>
          </a:prstGeom>
          <a:noFill/>
        </p:spPr>
      </p:pic>
      <p:pic>
        <p:nvPicPr>
          <p:cNvPr id="9218" name="Picture 2" descr="C:\Users\Ranjana\Downloads\certificate.png"/>
          <p:cNvPicPr>
            <a:picLocks noChangeAspect="1" noChangeArrowheads="1"/>
          </p:cNvPicPr>
          <p:nvPr/>
        </p:nvPicPr>
        <p:blipFill>
          <a:blip r:embed="rId4"/>
          <a:srcRect/>
          <a:stretch>
            <a:fillRect/>
          </a:stretch>
        </p:blipFill>
        <p:spPr bwMode="auto">
          <a:xfrm>
            <a:off x="6946898" y="4071942"/>
            <a:ext cx="1714512" cy="1714511"/>
          </a:xfrm>
          <a:prstGeom prst="rect">
            <a:avLst/>
          </a:prstGeom>
          <a:noFill/>
        </p:spPr>
      </p:pic>
      <p:pic>
        <p:nvPicPr>
          <p:cNvPr id="9219" name="Picture 3" descr="C:\Users\Ranjana\Downloads\icons8-key-64.png"/>
          <p:cNvPicPr>
            <a:picLocks noChangeAspect="1" noChangeArrowheads="1"/>
          </p:cNvPicPr>
          <p:nvPr/>
        </p:nvPicPr>
        <p:blipFill>
          <a:blip r:embed="rId5"/>
          <a:srcRect/>
          <a:stretch>
            <a:fillRect/>
          </a:stretch>
        </p:blipFill>
        <p:spPr bwMode="auto">
          <a:xfrm>
            <a:off x="8447096" y="4643446"/>
            <a:ext cx="935052" cy="935052"/>
          </a:xfrm>
          <a:prstGeom prst="rect">
            <a:avLst/>
          </a:prstGeom>
          <a:noFill/>
        </p:spPr>
      </p:pic>
      <p:sp>
        <p:nvSpPr>
          <p:cNvPr id="14" name="TextBox 13"/>
          <p:cNvSpPr txBox="1"/>
          <p:nvPr/>
        </p:nvSpPr>
        <p:spPr>
          <a:xfrm>
            <a:off x="7055660" y="5786454"/>
            <a:ext cx="1505540" cy="584775"/>
          </a:xfrm>
          <a:prstGeom prst="rect">
            <a:avLst/>
          </a:prstGeom>
          <a:noFill/>
        </p:spPr>
        <p:txBody>
          <a:bodyPr wrap="none" rtlCol="0">
            <a:spAutoFit/>
          </a:bodyPr>
          <a:lstStyle/>
          <a:p>
            <a:pPr algn="ctr">
              <a:lnSpc>
                <a:spcPct val="100000"/>
              </a:lnSpc>
            </a:pPr>
            <a:r>
              <a:rPr lang="en-IN" sz="1600" dirty="0">
                <a:solidFill>
                  <a:schemeClr val="tx1"/>
                </a:solidFill>
              </a:rPr>
              <a:t>Digital Signature</a:t>
            </a:r>
          </a:p>
          <a:p>
            <a:pPr algn="ctr">
              <a:lnSpc>
                <a:spcPct val="100000"/>
              </a:lnSpc>
            </a:pPr>
            <a:r>
              <a:rPr lang="en-IN" sz="1600" dirty="0">
                <a:solidFill>
                  <a:schemeClr val="tx1"/>
                </a:solidFill>
              </a:rPr>
              <a:t>Certificate</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9026"/>
                                        </p:tgtEl>
                                        <p:attrNameLst>
                                          <p:attrName>style.visibility</p:attrName>
                                        </p:attrNameLst>
                                      </p:cBhvr>
                                      <p:to>
                                        <p:strVal val="visible"/>
                                      </p:to>
                                    </p:set>
                                    <p:animEffect transition="in" filter="blinds(horizontal)">
                                      <p:cBhvr>
                                        <p:cTn id="7" dur="500"/>
                                        <p:tgtEl>
                                          <p:spTgt spid="769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769027">
                                            <p:txEl>
                                              <p:pRg st="0" end="0"/>
                                            </p:txEl>
                                          </p:spTgt>
                                        </p:tgtEl>
                                        <p:attrNameLst>
                                          <p:attrName>style.visibility</p:attrName>
                                        </p:attrNameLst>
                                      </p:cBhvr>
                                      <p:to>
                                        <p:strVal val="visible"/>
                                      </p:to>
                                    </p:set>
                                    <p:animEffect transition="in" filter="circle(out)">
                                      <p:cBhvr>
                                        <p:cTn id="12" dur="1000"/>
                                        <p:tgtEl>
                                          <p:spTgt spid="769027">
                                            <p:txEl>
                                              <p:pRg st="0" end="0"/>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769027">
                                            <p:txEl>
                                              <p:pRg st="1" end="1"/>
                                            </p:txEl>
                                          </p:spTgt>
                                        </p:tgtEl>
                                        <p:attrNameLst>
                                          <p:attrName>style.visibility</p:attrName>
                                        </p:attrNameLst>
                                      </p:cBhvr>
                                      <p:to>
                                        <p:strVal val="visible"/>
                                      </p:to>
                                    </p:set>
                                    <p:animEffect transition="in" filter="circle(out)">
                                      <p:cBhvr>
                                        <p:cTn id="15" dur="1000"/>
                                        <p:tgtEl>
                                          <p:spTgt spid="769027">
                                            <p:txEl>
                                              <p:pRg st="1" end="1"/>
                                            </p:txEl>
                                          </p:spTgt>
                                        </p:tgtEl>
                                      </p:cBhvr>
                                    </p:animEffect>
                                  </p:childTnLst>
                                </p:cTn>
                              </p:par>
                              <p:par>
                                <p:cTn id="16" presetID="6" presetClass="entr" presetSubtype="32" fill="hold" nodeType="withEffect">
                                  <p:stCondLst>
                                    <p:cond delay="0"/>
                                  </p:stCondLst>
                                  <p:childTnLst>
                                    <p:set>
                                      <p:cBhvr>
                                        <p:cTn id="17" dur="1" fill="hold">
                                          <p:stCondLst>
                                            <p:cond delay="0"/>
                                          </p:stCondLst>
                                        </p:cTn>
                                        <p:tgtEl>
                                          <p:spTgt spid="769027">
                                            <p:txEl>
                                              <p:pRg st="2" end="2"/>
                                            </p:txEl>
                                          </p:spTgt>
                                        </p:tgtEl>
                                        <p:attrNameLst>
                                          <p:attrName>style.visibility</p:attrName>
                                        </p:attrNameLst>
                                      </p:cBhvr>
                                      <p:to>
                                        <p:strVal val="visible"/>
                                      </p:to>
                                    </p:set>
                                    <p:animEffect transition="in" filter="circle(out)">
                                      <p:cBhvr>
                                        <p:cTn id="18" dur="1000"/>
                                        <p:tgtEl>
                                          <p:spTgt spid="769027">
                                            <p:txEl>
                                              <p:pRg st="2" end="2"/>
                                            </p:txEl>
                                          </p:spTgt>
                                        </p:tgtEl>
                                      </p:cBhvr>
                                    </p:animEffect>
                                  </p:childTnLst>
                                </p:cTn>
                              </p:par>
                              <p:par>
                                <p:cTn id="19" presetID="6" presetClass="entr" presetSubtype="32" fill="hold" nodeType="withEffect">
                                  <p:stCondLst>
                                    <p:cond delay="0"/>
                                  </p:stCondLst>
                                  <p:childTnLst>
                                    <p:set>
                                      <p:cBhvr>
                                        <p:cTn id="20" dur="1" fill="hold">
                                          <p:stCondLst>
                                            <p:cond delay="0"/>
                                          </p:stCondLst>
                                        </p:cTn>
                                        <p:tgtEl>
                                          <p:spTgt spid="769027">
                                            <p:txEl>
                                              <p:pRg st="3" end="3"/>
                                            </p:txEl>
                                          </p:spTgt>
                                        </p:tgtEl>
                                        <p:attrNameLst>
                                          <p:attrName>style.visibility</p:attrName>
                                        </p:attrNameLst>
                                      </p:cBhvr>
                                      <p:to>
                                        <p:strVal val="visible"/>
                                      </p:to>
                                    </p:set>
                                    <p:animEffect transition="in" filter="circle(out)">
                                      <p:cBhvr>
                                        <p:cTn id="21" dur="1000"/>
                                        <p:tgtEl>
                                          <p:spTgt spid="76902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69029"/>
                                        </p:tgtEl>
                                        <p:attrNameLst>
                                          <p:attrName>style.visibility</p:attrName>
                                        </p:attrNameLst>
                                      </p:cBhvr>
                                      <p:to>
                                        <p:strVal val="visible"/>
                                      </p:to>
                                    </p:set>
                                    <p:animEffect transition="in" filter="dissolve">
                                      <p:cBhvr>
                                        <p:cTn id="26" dur="500"/>
                                        <p:tgtEl>
                                          <p:spTgt spid="769029"/>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69028"/>
                                        </p:tgtEl>
                                        <p:attrNameLst>
                                          <p:attrName>style.visibility</p:attrName>
                                        </p:attrNameLst>
                                      </p:cBhvr>
                                      <p:to>
                                        <p:strVal val="visible"/>
                                      </p:to>
                                    </p:set>
                                    <p:animEffect transition="in" filter="dissolve">
                                      <p:cBhvr>
                                        <p:cTn id="29" dur="500"/>
                                        <p:tgtEl>
                                          <p:spTgt spid="76902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769031"/>
                                        </p:tgtEl>
                                        <p:attrNameLst>
                                          <p:attrName>style.visibility</p:attrName>
                                        </p:attrNameLst>
                                      </p:cBhvr>
                                      <p:to>
                                        <p:strVal val="visible"/>
                                      </p:to>
                                    </p:set>
                                    <p:animEffect transition="in" filter="dissolve">
                                      <p:cBhvr>
                                        <p:cTn id="32" dur="500"/>
                                        <p:tgtEl>
                                          <p:spTgt spid="769031"/>
                                        </p:tgtEl>
                                      </p:cBhvr>
                                    </p:animEffect>
                                  </p:childTnLst>
                                </p:cTn>
                              </p:par>
                              <p:par>
                                <p:cTn id="33" presetID="9" presetClass="entr" presetSubtype="0" fill="hold" nodeType="withEffect">
                                  <p:stCondLst>
                                    <p:cond delay="0"/>
                                  </p:stCondLst>
                                  <p:childTnLst>
                                    <p:set>
                                      <p:cBhvr>
                                        <p:cTn id="34" dur="1" fill="hold">
                                          <p:stCondLst>
                                            <p:cond delay="0"/>
                                          </p:stCondLst>
                                        </p:cTn>
                                        <p:tgtEl>
                                          <p:spTgt spid="9218"/>
                                        </p:tgtEl>
                                        <p:attrNameLst>
                                          <p:attrName>style.visibility</p:attrName>
                                        </p:attrNameLst>
                                      </p:cBhvr>
                                      <p:to>
                                        <p:strVal val="visible"/>
                                      </p:to>
                                    </p:set>
                                    <p:animEffect transition="in" filter="dissolve">
                                      <p:cBhvr>
                                        <p:cTn id="35" dur="500"/>
                                        <p:tgtEl>
                                          <p:spTgt spid="9218"/>
                                        </p:tgtEl>
                                      </p:cBhvr>
                                    </p:animEffect>
                                  </p:childTnLst>
                                </p:cTn>
                              </p:par>
                              <p:par>
                                <p:cTn id="36" presetID="9" presetClass="entr" presetSubtype="0" fill="hold" nodeType="withEffect">
                                  <p:stCondLst>
                                    <p:cond delay="0"/>
                                  </p:stCondLst>
                                  <p:childTnLst>
                                    <p:set>
                                      <p:cBhvr>
                                        <p:cTn id="37" dur="1" fill="hold">
                                          <p:stCondLst>
                                            <p:cond delay="0"/>
                                          </p:stCondLst>
                                        </p:cTn>
                                        <p:tgtEl>
                                          <p:spTgt spid="9219"/>
                                        </p:tgtEl>
                                        <p:attrNameLst>
                                          <p:attrName>style.visibility</p:attrName>
                                        </p:attrNameLst>
                                      </p:cBhvr>
                                      <p:to>
                                        <p:strVal val="visible"/>
                                      </p:to>
                                    </p:set>
                                    <p:animEffect transition="in" filter="dissolve">
                                      <p:cBhvr>
                                        <p:cTn id="38" dur="500"/>
                                        <p:tgtEl>
                                          <p:spTgt spid="921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par>
                                <p:cTn id="42" presetID="9"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6" grpId="0"/>
      <p:bldP spid="769028" grpId="0" animBg="1"/>
      <p:bldP spid="769029" grpId="0"/>
      <p:bldP spid="769031"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4111-6773-4D87-8945-AEF4C6F4B35C}"/>
              </a:ext>
            </a:extLst>
          </p:cNvPr>
          <p:cNvSpPr>
            <a:spLocks noGrp="1"/>
          </p:cNvSpPr>
          <p:nvPr>
            <p:ph type="title"/>
          </p:nvPr>
        </p:nvSpPr>
        <p:spPr>
          <a:xfrm>
            <a:off x="1430677" y="751943"/>
            <a:ext cx="8839200" cy="533400"/>
          </a:xfrm>
        </p:spPr>
        <p:txBody>
          <a:bodyPr>
            <a:noAutofit/>
          </a:bodyPr>
          <a:lstStyle/>
          <a:p>
            <a:r>
              <a:rPr lang="en-US" b="1" dirty="0"/>
              <a:t>Digital Signature Certificate Format – X.509</a:t>
            </a:r>
          </a:p>
        </p:txBody>
      </p:sp>
      <p:sp>
        <p:nvSpPr>
          <p:cNvPr id="18" name="Content Placeholder 17">
            <a:extLst>
              <a:ext uri="{FF2B5EF4-FFF2-40B4-BE49-F238E27FC236}">
                <a16:creationId xmlns:a16="http://schemas.microsoft.com/office/drawing/2014/main" id="{446ACEB2-883C-432F-B6C1-BBAA0C75F139}"/>
              </a:ext>
            </a:extLst>
          </p:cNvPr>
          <p:cNvSpPr txBox="1">
            <a:spLocks/>
          </p:cNvSpPr>
          <p:nvPr/>
        </p:nvSpPr>
        <p:spPr>
          <a:xfrm>
            <a:off x="503444" y="1193180"/>
            <a:ext cx="9610711" cy="45719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Font typeface="+mj-lt"/>
              <a:buAutoNum type="arabicPeriod"/>
            </a:pPr>
            <a:endParaRPr lang="en-US" sz="1800" dirty="0">
              <a:ea typeface="Segoe UI" panose="020B0502040204020203" pitchFamily="34" charset="0"/>
              <a:cs typeface="Segoe UI" panose="020B0502040204020203" pitchFamily="34" charset="0"/>
            </a:endParaRPr>
          </a:p>
        </p:txBody>
      </p:sp>
      <p:sp>
        <p:nvSpPr>
          <p:cNvPr id="3" name="TextBox 2"/>
          <p:cNvSpPr txBox="1"/>
          <p:nvPr/>
        </p:nvSpPr>
        <p:spPr>
          <a:xfrm>
            <a:off x="707363" y="1388557"/>
            <a:ext cx="10777273" cy="4391780"/>
          </a:xfrm>
          <a:prstGeom prst="rect">
            <a:avLst/>
          </a:prstGeom>
          <a:noFill/>
        </p:spPr>
        <p:txBody>
          <a:bodyPr wrap="square" rtlCol="0">
            <a:spAutoFit/>
          </a:bodyPr>
          <a:lstStyle/>
          <a:p>
            <a:pPr marL="400050" indent="-285750">
              <a:lnSpc>
                <a:spcPct val="90000"/>
              </a:lnSpc>
              <a:spcBef>
                <a:spcPts val="1000"/>
              </a:spcBef>
              <a:buFont typeface="Arial" panose="020B0604020202020204" pitchFamily="34" charset="0"/>
              <a:buChar char="•"/>
            </a:pPr>
            <a:r>
              <a:rPr lang="en-US" sz="2800" dirty="0">
                <a:solidFill>
                  <a:schemeClr val="tx1"/>
                </a:solidFill>
              </a:rPr>
              <a:t>X.509 is ITU-T standard for PKI </a:t>
            </a:r>
          </a:p>
          <a:p>
            <a:pPr marL="400050" indent="-285750">
              <a:lnSpc>
                <a:spcPct val="90000"/>
              </a:lnSpc>
              <a:spcBef>
                <a:spcPts val="1000"/>
              </a:spcBef>
              <a:buFont typeface="Arial" panose="020B0604020202020204" pitchFamily="34" charset="0"/>
              <a:buChar char="•"/>
            </a:pPr>
            <a:r>
              <a:rPr lang="en-US" sz="2800" dirty="0">
                <a:solidFill>
                  <a:schemeClr val="tx1"/>
                </a:solidFill>
              </a:rPr>
              <a:t>Defines formats for:</a:t>
            </a:r>
          </a:p>
          <a:p>
            <a:pPr marL="685800" lvl="1" indent="-285750">
              <a:lnSpc>
                <a:spcPct val="90000"/>
              </a:lnSpc>
              <a:spcBef>
                <a:spcPts val="1000"/>
              </a:spcBef>
              <a:buFont typeface="Arial" panose="020B0604020202020204" pitchFamily="34" charset="0"/>
              <a:buChar char="•"/>
            </a:pPr>
            <a:r>
              <a:rPr lang="en-US" sz="2400" dirty="0">
                <a:solidFill>
                  <a:schemeClr val="tx1"/>
                </a:solidFill>
              </a:rPr>
              <a:t>Digital Certificates</a:t>
            </a:r>
          </a:p>
          <a:p>
            <a:pPr marL="685800" lvl="1" indent="-285750">
              <a:lnSpc>
                <a:spcPct val="90000"/>
              </a:lnSpc>
              <a:spcBef>
                <a:spcPts val="1000"/>
              </a:spcBef>
              <a:buFont typeface="Arial" panose="020B0604020202020204" pitchFamily="34" charset="0"/>
              <a:buChar char="•"/>
            </a:pPr>
            <a:r>
              <a:rPr lang="en-US" sz="2400" dirty="0">
                <a:solidFill>
                  <a:schemeClr val="tx1"/>
                </a:solidFill>
              </a:rPr>
              <a:t>CRL</a:t>
            </a:r>
          </a:p>
          <a:p>
            <a:pPr marL="685800" lvl="1" indent="-285750">
              <a:lnSpc>
                <a:spcPct val="90000"/>
              </a:lnSpc>
              <a:spcBef>
                <a:spcPts val="1000"/>
              </a:spcBef>
              <a:buFont typeface="Arial" panose="020B0604020202020204" pitchFamily="34" charset="0"/>
              <a:buChar char="•"/>
            </a:pPr>
            <a:r>
              <a:rPr lang="en-US" sz="2400" dirty="0">
                <a:solidFill>
                  <a:schemeClr val="tx1"/>
                </a:solidFill>
              </a:rPr>
              <a:t>Certificate Path Validation</a:t>
            </a:r>
          </a:p>
          <a:p>
            <a:pPr marL="685800" lvl="1" indent="-285750">
              <a:lnSpc>
                <a:spcPct val="90000"/>
              </a:lnSpc>
              <a:spcBef>
                <a:spcPts val="1000"/>
              </a:spcBef>
              <a:buFont typeface="Arial" panose="020B0604020202020204" pitchFamily="34" charset="0"/>
              <a:buChar char="•"/>
            </a:pPr>
            <a:r>
              <a:rPr lang="en-US" sz="2400" dirty="0">
                <a:solidFill>
                  <a:schemeClr val="tx1"/>
                </a:solidFill>
              </a:rPr>
              <a:t>Distinguished Name</a:t>
            </a:r>
          </a:p>
          <a:p>
            <a:pPr marL="228600" indent="-285750">
              <a:lnSpc>
                <a:spcPct val="90000"/>
              </a:lnSpc>
              <a:spcBef>
                <a:spcPts val="1000"/>
              </a:spcBef>
              <a:buFont typeface="Arial" panose="020B0604020202020204" pitchFamily="34" charset="0"/>
              <a:buChar char="•"/>
            </a:pPr>
            <a:r>
              <a:rPr lang="en-US" sz="2800" dirty="0">
                <a:solidFill>
                  <a:schemeClr val="tx1"/>
                </a:solidFill>
              </a:rPr>
              <a:t>X.509 v3 version</a:t>
            </a:r>
          </a:p>
          <a:p>
            <a:pPr lvl="4"/>
            <a:endParaRPr lang="en-US" dirty="0">
              <a:solidFill>
                <a:schemeClr val="tx1"/>
              </a:solidFill>
            </a:endParaRPr>
          </a:p>
          <a:p>
            <a:endParaRPr lang="en-US" dirty="0">
              <a:solidFill>
                <a:schemeClr val="tx1"/>
              </a:solidFill>
            </a:endParaRPr>
          </a:p>
        </p:txBody>
      </p:sp>
      <p:sp>
        <p:nvSpPr>
          <p:cNvPr id="5" name="TextBox 4"/>
          <p:cNvSpPr txBox="1"/>
          <p:nvPr/>
        </p:nvSpPr>
        <p:spPr>
          <a:xfrm>
            <a:off x="1032420" y="4650200"/>
            <a:ext cx="3593207" cy="1015663"/>
          </a:xfrm>
          <a:prstGeom prst="rect">
            <a:avLst/>
          </a:prstGeom>
          <a:noFill/>
        </p:spPr>
        <p:txBody>
          <a:bodyPr wrap="square" rtlCol="0">
            <a:spAutoFit/>
          </a:bodyPr>
          <a:lstStyle/>
          <a:p>
            <a:pPr lvl="1">
              <a:lnSpc>
                <a:spcPct val="100000"/>
              </a:lnSpc>
              <a:buClr>
                <a:schemeClr val="tx1"/>
              </a:buClr>
              <a:buFontTx/>
              <a:buChar char="•"/>
            </a:pPr>
            <a:r>
              <a:rPr lang="en-US" altLang="en-US" dirty="0">
                <a:solidFill>
                  <a:schemeClr val="tx1"/>
                </a:solidFill>
              </a:rPr>
              <a:t>Version (3)</a:t>
            </a:r>
          </a:p>
          <a:p>
            <a:pPr lvl="1">
              <a:lnSpc>
                <a:spcPct val="100000"/>
              </a:lnSpc>
              <a:buClr>
                <a:schemeClr val="tx1"/>
              </a:buClr>
              <a:buFontTx/>
              <a:buChar char="•"/>
            </a:pPr>
            <a:r>
              <a:rPr lang="en-US" altLang="en-US" dirty="0">
                <a:solidFill>
                  <a:schemeClr val="tx1"/>
                </a:solidFill>
              </a:rPr>
              <a:t>Serial Number</a:t>
            </a:r>
          </a:p>
          <a:p>
            <a:pPr lvl="1">
              <a:lnSpc>
                <a:spcPct val="100000"/>
              </a:lnSpc>
              <a:buClr>
                <a:schemeClr val="tx1"/>
              </a:buClr>
              <a:buFontTx/>
              <a:buChar char="•"/>
            </a:pPr>
            <a:r>
              <a:rPr lang="en-US" altLang="en-US" dirty="0">
                <a:solidFill>
                  <a:schemeClr val="tx1"/>
                </a:solidFill>
              </a:rPr>
              <a:t>Signature Algorithm</a:t>
            </a:r>
          </a:p>
        </p:txBody>
      </p:sp>
      <p:sp>
        <p:nvSpPr>
          <p:cNvPr id="11" name="TextBox 10"/>
          <p:cNvSpPr txBox="1"/>
          <p:nvPr/>
        </p:nvSpPr>
        <p:spPr>
          <a:xfrm>
            <a:off x="7405215" y="4650200"/>
            <a:ext cx="3593207" cy="1692771"/>
          </a:xfrm>
          <a:prstGeom prst="rect">
            <a:avLst/>
          </a:prstGeom>
          <a:noFill/>
        </p:spPr>
        <p:txBody>
          <a:bodyPr wrap="square" rtlCol="0">
            <a:spAutoFit/>
          </a:bodyPr>
          <a:lstStyle/>
          <a:p>
            <a:pPr lvl="1">
              <a:lnSpc>
                <a:spcPct val="100000"/>
              </a:lnSpc>
              <a:buClr>
                <a:schemeClr val="tx1"/>
              </a:buClr>
              <a:buFontTx/>
              <a:buChar char="•"/>
            </a:pPr>
            <a:r>
              <a:rPr lang="en-US" altLang="en-US" sz="2000" dirty="0">
                <a:solidFill>
                  <a:schemeClr val="tx1"/>
                </a:solidFill>
              </a:rPr>
              <a:t>Subject Public Key Information</a:t>
            </a:r>
          </a:p>
          <a:p>
            <a:pPr lvl="2">
              <a:lnSpc>
                <a:spcPct val="100000"/>
              </a:lnSpc>
              <a:buClr>
                <a:schemeClr val="tx1"/>
              </a:buClr>
              <a:buFontTx/>
              <a:buChar char="•"/>
            </a:pPr>
            <a:r>
              <a:rPr lang="en-US" altLang="en-US" sz="1200" dirty="0">
                <a:solidFill>
                  <a:schemeClr val="tx1"/>
                </a:solidFill>
              </a:rPr>
              <a:t>Public key algorithm</a:t>
            </a:r>
          </a:p>
          <a:p>
            <a:pPr lvl="2">
              <a:lnSpc>
                <a:spcPct val="100000"/>
              </a:lnSpc>
              <a:buClr>
                <a:schemeClr val="tx1"/>
              </a:buClr>
              <a:buFontTx/>
              <a:buChar char="•"/>
            </a:pPr>
            <a:r>
              <a:rPr lang="en-US" altLang="en-US" sz="1200" dirty="0">
                <a:solidFill>
                  <a:schemeClr val="tx1"/>
                </a:solidFill>
              </a:rPr>
              <a:t>Subject public key</a:t>
            </a:r>
          </a:p>
          <a:p>
            <a:pPr lvl="1">
              <a:lnSpc>
                <a:spcPct val="100000"/>
              </a:lnSpc>
              <a:buClr>
                <a:schemeClr val="tx1"/>
              </a:buClr>
              <a:buFontTx/>
              <a:buChar char="•"/>
            </a:pPr>
            <a:r>
              <a:rPr lang="en-US" altLang="en-US" sz="2000" dirty="0">
                <a:solidFill>
                  <a:schemeClr val="tx1"/>
                </a:solidFill>
              </a:rPr>
              <a:t>Optional Fields</a:t>
            </a:r>
          </a:p>
          <a:p>
            <a:pPr lvl="1">
              <a:lnSpc>
                <a:spcPct val="100000"/>
              </a:lnSpc>
              <a:buClr>
                <a:schemeClr val="tx1"/>
              </a:buClr>
              <a:buFontTx/>
              <a:buChar char="•"/>
            </a:pPr>
            <a:r>
              <a:rPr lang="en-US" altLang="en-US" sz="2000" dirty="0">
                <a:solidFill>
                  <a:schemeClr val="tx1"/>
                </a:solidFill>
              </a:rPr>
              <a:t>Extensions(optional)</a:t>
            </a:r>
          </a:p>
        </p:txBody>
      </p:sp>
      <p:sp>
        <p:nvSpPr>
          <p:cNvPr id="6" name="TextBox 5">
            <a:extLst>
              <a:ext uri="{FF2B5EF4-FFF2-40B4-BE49-F238E27FC236}">
                <a16:creationId xmlns:a16="http://schemas.microsoft.com/office/drawing/2014/main" id="{BB82F625-7447-4230-78E1-09FBECB2AE29}"/>
              </a:ext>
            </a:extLst>
          </p:cNvPr>
          <p:cNvSpPr txBox="1"/>
          <p:nvPr/>
        </p:nvSpPr>
        <p:spPr>
          <a:xfrm>
            <a:off x="4056289" y="4650200"/>
            <a:ext cx="3593207" cy="1969770"/>
          </a:xfrm>
          <a:prstGeom prst="rect">
            <a:avLst/>
          </a:prstGeom>
          <a:noFill/>
        </p:spPr>
        <p:txBody>
          <a:bodyPr wrap="square" rtlCol="0">
            <a:spAutoFit/>
          </a:bodyPr>
          <a:lstStyle/>
          <a:p>
            <a:pPr lvl="1">
              <a:lnSpc>
                <a:spcPct val="100000"/>
              </a:lnSpc>
              <a:buClr>
                <a:schemeClr val="tx1"/>
              </a:buClr>
              <a:buFontTx/>
              <a:buChar char="•"/>
            </a:pPr>
            <a:r>
              <a:rPr lang="en-US" altLang="en-US" dirty="0">
                <a:solidFill>
                  <a:schemeClr val="tx1"/>
                </a:solidFill>
              </a:rPr>
              <a:t>Identifier</a:t>
            </a:r>
          </a:p>
          <a:p>
            <a:pPr lvl="1">
              <a:lnSpc>
                <a:spcPct val="100000"/>
              </a:lnSpc>
              <a:buClr>
                <a:schemeClr val="tx1"/>
              </a:buClr>
              <a:buFontTx/>
              <a:buChar char="•"/>
            </a:pPr>
            <a:r>
              <a:rPr lang="en-US" altLang="en-US" dirty="0">
                <a:solidFill>
                  <a:schemeClr val="tx1"/>
                </a:solidFill>
              </a:rPr>
              <a:t>Issuer Name</a:t>
            </a:r>
          </a:p>
          <a:p>
            <a:pPr lvl="1">
              <a:lnSpc>
                <a:spcPct val="100000"/>
              </a:lnSpc>
              <a:buClr>
                <a:schemeClr val="tx1"/>
              </a:buClr>
              <a:buFontTx/>
              <a:buChar char="•"/>
            </a:pPr>
            <a:r>
              <a:rPr lang="en-US" altLang="en-US" dirty="0">
                <a:solidFill>
                  <a:schemeClr val="tx1"/>
                </a:solidFill>
              </a:rPr>
              <a:t>Validity Period</a:t>
            </a:r>
          </a:p>
          <a:p>
            <a:pPr lvl="2">
              <a:lnSpc>
                <a:spcPct val="100000"/>
              </a:lnSpc>
              <a:buClr>
                <a:schemeClr val="tx1"/>
              </a:buClr>
              <a:buFontTx/>
              <a:buChar char="•"/>
            </a:pPr>
            <a:r>
              <a:rPr lang="en-US" altLang="en-US" sz="1100" dirty="0">
                <a:solidFill>
                  <a:schemeClr val="tx1"/>
                </a:solidFill>
              </a:rPr>
              <a:t>Not before</a:t>
            </a:r>
          </a:p>
          <a:p>
            <a:pPr lvl="2">
              <a:lnSpc>
                <a:spcPct val="100000"/>
              </a:lnSpc>
              <a:buClr>
                <a:schemeClr val="tx1"/>
              </a:buClr>
              <a:buFontTx/>
              <a:buChar char="•"/>
            </a:pPr>
            <a:r>
              <a:rPr lang="en-US" altLang="en-US" sz="1100" dirty="0">
                <a:solidFill>
                  <a:schemeClr val="tx1"/>
                </a:solidFill>
              </a:rPr>
              <a:t>Not after</a:t>
            </a:r>
          </a:p>
          <a:p>
            <a:pPr lvl="1">
              <a:lnSpc>
                <a:spcPct val="100000"/>
              </a:lnSpc>
              <a:buClr>
                <a:schemeClr val="tx1"/>
              </a:buClr>
              <a:buFontTx/>
              <a:buChar char="•"/>
            </a:pPr>
            <a:r>
              <a:rPr lang="en-US" altLang="en-US" dirty="0">
                <a:solidFill>
                  <a:schemeClr val="tx1"/>
                </a:solidFill>
              </a:rPr>
              <a:t>Subject Name</a:t>
            </a:r>
          </a:p>
          <a:p>
            <a:pPr lvl="1">
              <a:lnSpc>
                <a:spcPct val="100000"/>
              </a:lnSpc>
              <a:buClr>
                <a:schemeClr val="tx1"/>
              </a:buClr>
            </a:pPr>
            <a:endParaRPr lang="en-US" altLang="en-US" sz="2000" dirty="0">
              <a:solidFill>
                <a:schemeClr val="tx1"/>
              </a:solidFill>
            </a:endParaRPr>
          </a:p>
        </p:txBody>
      </p:sp>
    </p:spTree>
    <p:extLst>
      <p:ext uri="{BB962C8B-B14F-4D97-AF65-F5344CB8AC3E}">
        <p14:creationId xmlns:p14="http://schemas.microsoft.com/office/powerpoint/2010/main" val="2915158498"/>
      </p:ext>
    </p:extLst>
  </p:cSld>
  <p:clrMapOvr>
    <a:masterClrMapping/>
  </p:clrMapOvr>
  <p:transition spd="med">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a:xfrm>
            <a:off x="2662254" y="457200"/>
            <a:ext cx="5791200" cy="838200"/>
          </a:xfrm>
        </p:spPr>
        <p:txBody>
          <a:bodyPr/>
          <a:lstStyle/>
          <a:p>
            <a:r>
              <a:rPr lang="en-US" b="1" dirty="0"/>
              <a:t>        Sample Certificate</a:t>
            </a:r>
          </a:p>
        </p:txBody>
      </p:sp>
      <p:pic>
        <p:nvPicPr>
          <p:cNvPr id="3" name="Picture 2">
            <a:extLst>
              <a:ext uri="{FF2B5EF4-FFF2-40B4-BE49-F238E27FC236}">
                <a16:creationId xmlns:a16="http://schemas.microsoft.com/office/drawing/2014/main" id="{F7506CBB-BEAA-11E6-AFFA-F9B9112FC691}"/>
              </a:ext>
            </a:extLst>
          </p:cNvPr>
          <p:cNvPicPr>
            <a:picLocks noChangeAspect="1"/>
          </p:cNvPicPr>
          <p:nvPr/>
        </p:nvPicPr>
        <p:blipFill>
          <a:blip r:embed="rId3"/>
          <a:stretch>
            <a:fillRect/>
          </a:stretch>
        </p:blipFill>
        <p:spPr>
          <a:xfrm>
            <a:off x="1981443" y="1171351"/>
            <a:ext cx="3829247" cy="4845299"/>
          </a:xfrm>
          <a:prstGeom prst="rect">
            <a:avLst/>
          </a:prstGeom>
        </p:spPr>
      </p:pic>
      <p:pic>
        <p:nvPicPr>
          <p:cNvPr id="5" name="Picture 4">
            <a:extLst>
              <a:ext uri="{FF2B5EF4-FFF2-40B4-BE49-F238E27FC236}">
                <a16:creationId xmlns:a16="http://schemas.microsoft.com/office/drawing/2014/main" id="{C9C6FACE-F44B-9BE2-8487-B17D0A34F412}"/>
              </a:ext>
            </a:extLst>
          </p:cNvPr>
          <p:cNvPicPr>
            <a:picLocks noChangeAspect="1"/>
          </p:cNvPicPr>
          <p:nvPr/>
        </p:nvPicPr>
        <p:blipFill>
          <a:blip r:embed="rId4"/>
          <a:stretch>
            <a:fillRect/>
          </a:stretch>
        </p:blipFill>
        <p:spPr>
          <a:xfrm>
            <a:off x="6384032" y="1196752"/>
            <a:ext cx="3835597" cy="4819898"/>
          </a:xfrm>
          <a:prstGeom prst="rect">
            <a:avLst/>
          </a:prstGeom>
        </p:spPr>
      </p:pic>
    </p:spTree>
    <p:extLst>
      <p:ext uri="{BB962C8B-B14F-4D97-AF65-F5344CB8AC3E}">
        <p14:creationId xmlns:p14="http://schemas.microsoft.com/office/powerpoint/2010/main" val="69054868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3122"/>
                                        </p:tgtEl>
                                        <p:attrNameLst>
                                          <p:attrName>style.visibility</p:attrName>
                                        </p:attrNameLst>
                                      </p:cBhvr>
                                      <p:to>
                                        <p:strVal val="visible"/>
                                      </p:to>
                                    </p:set>
                                    <p:animEffect transition="in" filter="blinds(horizontal)">
                                      <p:cBhvr>
                                        <p:cTn id="7" dur="500"/>
                                        <p:tgtEl>
                                          <p:spTgt spid="773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ctrTitle"/>
          </p:nvPr>
        </p:nvSpPr>
        <p:spPr>
          <a:xfrm>
            <a:off x="2362200" y="2720976"/>
            <a:ext cx="7772400" cy="1470025"/>
          </a:xfrm>
        </p:spPr>
        <p:txBody>
          <a:bodyPr/>
          <a:lstStyle/>
          <a:p>
            <a:pPr algn="ctr">
              <a:lnSpc>
                <a:spcPct val="100000"/>
              </a:lnSpc>
              <a:buFont typeface="Times New Roman" pitchFamily="18" charset="0"/>
              <a:buNone/>
            </a:pPr>
            <a:r>
              <a:rPr lang="en-US" sz="4800" b="1" dirty="0"/>
              <a:t>Certifying Authority (CA) ?</a:t>
            </a:r>
            <a:endParaRPr lang="en-US" sz="4000" b="1"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49922"/>
                                        </p:tgtEl>
                                        <p:attrNameLst>
                                          <p:attrName>style.visibility</p:attrName>
                                        </p:attrNameLst>
                                      </p:cBhvr>
                                      <p:to>
                                        <p:strVal val="visible"/>
                                      </p:to>
                                    </p:set>
                                    <p:animEffect transition="in" filter="checkerboard(across)">
                                      <p:cBhvr>
                                        <p:cTn id="7" dur="500"/>
                                        <p:tgtEl>
                                          <p:spTgt spid="84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1828800" y="357166"/>
            <a:ext cx="8077200" cy="914400"/>
          </a:xfrm>
        </p:spPr>
        <p:txBody>
          <a:bodyPr/>
          <a:lstStyle/>
          <a:p>
            <a:r>
              <a:rPr lang="en-US" b="1" dirty="0"/>
              <a:t>         Certifying Authority (CA)</a:t>
            </a:r>
          </a:p>
        </p:txBody>
      </p:sp>
      <p:sp>
        <p:nvSpPr>
          <p:cNvPr id="708611" name="Rectangle 3"/>
          <p:cNvSpPr>
            <a:spLocks noGrp="1" noChangeArrowheads="1"/>
          </p:cNvSpPr>
          <p:nvPr>
            <p:ph idx="1"/>
          </p:nvPr>
        </p:nvSpPr>
        <p:spPr>
          <a:xfrm>
            <a:off x="685800" y="1142984"/>
            <a:ext cx="10820400" cy="5181600"/>
          </a:xfrm>
        </p:spPr>
        <p:txBody>
          <a:bodyPr/>
          <a:lstStyle/>
          <a:p>
            <a:pPr marL="182563" indent="-182563"/>
            <a:r>
              <a:rPr lang="en-US" sz="2800" dirty="0"/>
              <a:t>Certifying authority is an entity which issues Digital Signature Certificate </a:t>
            </a:r>
            <a:r>
              <a:rPr lang="en-US" sz="2800" b="1" dirty="0"/>
              <a:t>(DSC)</a:t>
            </a:r>
          </a:p>
          <a:p>
            <a:pPr marL="242888" indent="-242888"/>
            <a:r>
              <a:rPr lang="en-US" sz="2800" dirty="0"/>
              <a:t>It is a </a:t>
            </a:r>
            <a:r>
              <a:rPr lang="en-US" sz="2800" b="1" dirty="0"/>
              <a:t>trusted third party</a:t>
            </a:r>
          </a:p>
          <a:p>
            <a:pPr marL="242888" indent="-242888"/>
            <a:r>
              <a:rPr lang="en-US" sz="2800" dirty="0"/>
              <a:t>CAs are the important components of Public Key Infrastructure (PKI)</a:t>
            </a:r>
          </a:p>
          <a:p>
            <a:pPr>
              <a:buFont typeface="Arial" pitchFamily="34" charset="0"/>
              <a:buNone/>
            </a:pPr>
            <a:r>
              <a:rPr lang="en-US" sz="2800" b="1" dirty="0"/>
              <a:t>Responsibilities of CA</a:t>
            </a:r>
          </a:p>
          <a:p>
            <a:pPr marL="274638" indent="-242888"/>
            <a:r>
              <a:rPr lang="en-US" sz="2800" dirty="0"/>
              <a:t>Verify the credentials of the person requesting for the certificate (RA’s responsibility)</a:t>
            </a:r>
          </a:p>
          <a:p>
            <a:pPr marL="274638" indent="-242888"/>
            <a:r>
              <a:rPr lang="en-US" sz="2800" dirty="0"/>
              <a:t>Issue certificates</a:t>
            </a:r>
          </a:p>
          <a:p>
            <a:pPr marL="274638" indent="-242888"/>
            <a:r>
              <a:rPr lang="en-US" sz="2800" dirty="0"/>
              <a:t>Revoke certificate</a:t>
            </a:r>
          </a:p>
          <a:p>
            <a:pPr marL="274638" indent="-242888"/>
            <a:r>
              <a:rPr lang="en-US" sz="2800" dirty="0"/>
              <a:t>Generate and upload CRL</a:t>
            </a:r>
            <a:endParaRPr lang="en-US" sz="2800" b="1"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8610"/>
                                        </p:tgtEl>
                                        <p:attrNameLst>
                                          <p:attrName>style.visibility</p:attrName>
                                        </p:attrNameLst>
                                      </p:cBhvr>
                                      <p:to>
                                        <p:strVal val="visible"/>
                                      </p:to>
                                    </p:set>
                                    <p:animEffect transition="in" filter="blinds(horizontal)">
                                      <p:cBhvr>
                                        <p:cTn id="7" dur="500"/>
                                        <p:tgtEl>
                                          <p:spTgt spid="7086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08611">
                                            <p:txEl>
                                              <p:pRg st="0" end="0"/>
                                            </p:txEl>
                                          </p:spTgt>
                                        </p:tgtEl>
                                        <p:attrNameLst>
                                          <p:attrName>style.visibility</p:attrName>
                                        </p:attrNameLst>
                                      </p:cBhvr>
                                      <p:to>
                                        <p:strVal val="visible"/>
                                      </p:to>
                                    </p:set>
                                    <p:animEffect transition="in" filter="slide(fromBottom)">
                                      <p:cBhvr>
                                        <p:cTn id="12" dur="500"/>
                                        <p:tgtEl>
                                          <p:spTgt spid="7086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08611">
                                            <p:txEl>
                                              <p:pRg st="1" end="1"/>
                                            </p:txEl>
                                          </p:spTgt>
                                        </p:tgtEl>
                                        <p:attrNameLst>
                                          <p:attrName>style.visibility</p:attrName>
                                        </p:attrNameLst>
                                      </p:cBhvr>
                                      <p:to>
                                        <p:strVal val="visible"/>
                                      </p:to>
                                    </p:set>
                                    <p:animEffect transition="in" filter="slide(fromBottom)">
                                      <p:cBhvr>
                                        <p:cTn id="17" dur="500"/>
                                        <p:tgtEl>
                                          <p:spTgt spid="7086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08611">
                                            <p:txEl>
                                              <p:pRg st="2" end="2"/>
                                            </p:txEl>
                                          </p:spTgt>
                                        </p:tgtEl>
                                        <p:attrNameLst>
                                          <p:attrName>style.visibility</p:attrName>
                                        </p:attrNameLst>
                                      </p:cBhvr>
                                      <p:to>
                                        <p:strVal val="visible"/>
                                      </p:to>
                                    </p:set>
                                    <p:animEffect transition="in" filter="slide(fromBottom)">
                                      <p:cBhvr>
                                        <p:cTn id="22" dur="500"/>
                                        <p:tgtEl>
                                          <p:spTgt spid="7086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08611">
                                            <p:txEl>
                                              <p:pRg st="3" end="3"/>
                                            </p:txEl>
                                          </p:spTgt>
                                        </p:tgtEl>
                                        <p:attrNameLst>
                                          <p:attrName>style.visibility</p:attrName>
                                        </p:attrNameLst>
                                      </p:cBhvr>
                                      <p:to>
                                        <p:strVal val="visible"/>
                                      </p:to>
                                    </p:set>
                                    <p:animEffect transition="in" filter="checkerboard(across)">
                                      <p:cBhvr>
                                        <p:cTn id="27" dur="500"/>
                                        <p:tgtEl>
                                          <p:spTgt spid="7086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708611">
                                            <p:txEl>
                                              <p:pRg st="4" end="4"/>
                                            </p:txEl>
                                          </p:spTgt>
                                        </p:tgtEl>
                                        <p:attrNameLst>
                                          <p:attrName>style.visibility</p:attrName>
                                        </p:attrNameLst>
                                      </p:cBhvr>
                                      <p:to>
                                        <p:strVal val="visible"/>
                                      </p:to>
                                    </p:set>
                                    <p:animEffect transition="in" filter="slide(fromBottom)">
                                      <p:cBhvr>
                                        <p:cTn id="32" dur="500"/>
                                        <p:tgtEl>
                                          <p:spTgt spid="7086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708611">
                                            <p:txEl>
                                              <p:pRg st="5" end="5"/>
                                            </p:txEl>
                                          </p:spTgt>
                                        </p:tgtEl>
                                        <p:attrNameLst>
                                          <p:attrName>style.visibility</p:attrName>
                                        </p:attrNameLst>
                                      </p:cBhvr>
                                      <p:to>
                                        <p:strVal val="visible"/>
                                      </p:to>
                                    </p:set>
                                    <p:animEffect transition="in" filter="slide(fromBottom)">
                                      <p:cBhvr>
                                        <p:cTn id="37" dur="500"/>
                                        <p:tgtEl>
                                          <p:spTgt spid="7086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708611">
                                            <p:txEl>
                                              <p:pRg st="6" end="6"/>
                                            </p:txEl>
                                          </p:spTgt>
                                        </p:tgtEl>
                                        <p:attrNameLst>
                                          <p:attrName>style.visibility</p:attrName>
                                        </p:attrNameLst>
                                      </p:cBhvr>
                                      <p:to>
                                        <p:strVal val="visible"/>
                                      </p:to>
                                    </p:set>
                                    <p:animEffect transition="in" filter="slide(fromBottom)">
                                      <p:cBhvr>
                                        <p:cTn id="42" dur="500"/>
                                        <p:tgtEl>
                                          <p:spTgt spid="7086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708611">
                                            <p:txEl>
                                              <p:pRg st="7" end="7"/>
                                            </p:txEl>
                                          </p:spTgt>
                                        </p:tgtEl>
                                        <p:attrNameLst>
                                          <p:attrName>style.visibility</p:attrName>
                                        </p:attrNameLst>
                                      </p:cBhvr>
                                      <p:to>
                                        <p:strVal val="visible"/>
                                      </p:to>
                                    </p:set>
                                    <p:animEffect transition="in" filter="slide(fromBottom)">
                                      <p:cBhvr>
                                        <p:cTn id="47" dur="500"/>
                                        <p:tgtEl>
                                          <p:spTgt spid="7086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36D3-6686-947F-32FE-718A30DD5472}"/>
              </a:ext>
            </a:extLst>
          </p:cNvPr>
          <p:cNvSpPr>
            <a:spLocks noGrp="1"/>
          </p:cNvSpPr>
          <p:nvPr>
            <p:ph type="title"/>
          </p:nvPr>
        </p:nvSpPr>
        <p:spPr>
          <a:xfrm>
            <a:off x="1271464" y="738187"/>
            <a:ext cx="8940800" cy="533400"/>
          </a:xfrm>
        </p:spPr>
        <p:txBody>
          <a:bodyPr/>
          <a:lstStyle/>
          <a:p>
            <a:r>
              <a:rPr lang="en-IN" dirty="0"/>
              <a:t>CCA</a:t>
            </a:r>
          </a:p>
        </p:txBody>
      </p:sp>
      <p:sp>
        <p:nvSpPr>
          <p:cNvPr id="3" name="Content Placeholder 2">
            <a:extLst>
              <a:ext uri="{FF2B5EF4-FFF2-40B4-BE49-F238E27FC236}">
                <a16:creationId xmlns:a16="http://schemas.microsoft.com/office/drawing/2014/main" id="{77CE03B9-BC40-79F2-F45A-ECF6F00694FF}"/>
              </a:ext>
            </a:extLst>
          </p:cNvPr>
          <p:cNvSpPr>
            <a:spLocks noGrp="1"/>
          </p:cNvSpPr>
          <p:nvPr>
            <p:ph idx="1"/>
          </p:nvPr>
        </p:nvSpPr>
        <p:spPr>
          <a:xfrm>
            <a:off x="614891" y="1371600"/>
            <a:ext cx="10962217" cy="5029200"/>
          </a:xfrm>
        </p:spPr>
        <p:txBody>
          <a:bodyPr/>
          <a:lstStyle/>
          <a:p>
            <a:pPr algn="just">
              <a:buFont typeface="Wingdings" panose="05000000000000000000" pitchFamily="2" charset="2"/>
              <a:buChar char="ü"/>
            </a:pPr>
            <a:r>
              <a:rPr lang="en-US" sz="2800" kern="1200" dirty="0">
                <a:solidFill>
                  <a:schemeClr val="tx1"/>
                </a:solidFill>
                <a:latin typeface="Garamond" pitchFamily="18" charset="0"/>
                <a:ea typeface="SimSun" pitchFamily="2" charset="-122"/>
                <a:cs typeface="Arial" pitchFamily="34" charset="0"/>
              </a:rPr>
              <a:t>Certifying public keys of the Certifying Authorities </a:t>
            </a:r>
          </a:p>
          <a:p>
            <a:pPr algn="just">
              <a:buFont typeface="Wingdings" panose="05000000000000000000" pitchFamily="2" charset="2"/>
              <a:buChar char="ü"/>
            </a:pPr>
            <a:r>
              <a:rPr lang="en-US" sz="2800" kern="1200" dirty="0">
                <a:solidFill>
                  <a:schemeClr val="tx1"/>
                </a:solidFill>
                <a:latin typeface="Garamond" pitchFamily="18" charset="0"/>
                <a:ea typeface="SimSun" pitchFamily="2" charset="-122"/>
                <a:cs typeface="Arial" pitchFamily="34" charset="0"/>
              </a:rPr>
              <a:t>Laying down the standards to be maintained by the Certifying Authorities;</a:t>
            </a:r>
          </a:p>
          <a:p>
            <a:pPr algn="just">
              <a:buFont typeface="Wingdings" panose="05000000000000000000" pitchFamily="2" charset="2"/>
              <a:buChar char="ü"/>
            </a:pPr>
            <a:r>
              <a:rPr lang="en-US" sz="2800" kern="1200" dirty="0">
                <a:solidFill>
                  <a:schemeClr val="tx1"/>
                </a:solidFill>
                <a:latin typeface="Garamond" pitchFamily="18" charset="0"/>
                <a:ea typeface="SimSun" pitchFamily="2" charset="-122"/>
                <a:cs typeface="Arial" pitchFamily="34" charset="0"/>
              </a:rPr>
              <a:t>Exercising supervision over the activities of the Certifying Authorities.</a:t>
            </a:r>
          </a:p>
          <a:p>
            <a:pPr algn="just">
              <a:buFont typeface="Wingdings" panose="05000000000000000000" pitchFamily="2" charset="2"/>
              <a:buChar char="ü"/>
            </a:pPr>
            <a:r>
              <a:rPr lang="en-US" sz="2800" kern="1200" dirty="0">
                <a:solidFill>
                  <a:schemeClr val="tx1"/>
                </a:solidFill>
                <a:latin typeface="Garamond" pitchFamily="18" charset="0"/>
                <a:ea typeface="SimSun" pitchFamily="2" charset="-122"/>
                <a:cs typeface="Arial" pitchFamily="34" charset="0"/>
              </a:rPr>
              <a:t>Specifying Authorities shall conduct their business Specifying the content of written, printed or visual material and advertisements that may be distributed or used in respect of a Electronic Signature Certificate and the Public Key</a:t>
            </a:r>
          </a:p>
          <a:p>
            <a:pPr marL="0" indent="0">
              <a:buNone/>
            </a:pPr>
            <a:r>
              <a:rPr lang="en-IN" sz="2000" dirty="0"/>
              <a:t>                           </a:t>
            </a:r>
            <a:r>
              <a:rPr lang="en-IN" sz="2000" b="1" kern="1200" dirty="0">
                <a:solidFill>
                  <a:schemeClr val="tx1"/>
                </a:solidFill>
                <a:latin typeface="Garamond" pitchFamily="18" charset="0"/>
                <a:ea typeface="SimSun" pitchFamily="2" charset="-122"/>
                <a:cs typeface="Arial" pitchFamily="34" charset="0"/>
              </a:rPr>
              <a:t>				</a:t>
            </a:r>
          </a:p>
          <a:p>
            <a:pPr marL="0" indent="0">
              <a:buNone/>
            </a:pPr>
            <a:r>
              <a:rPr lang="en-IN" sz="2000" b="1" kern="1200" dirty="0">
                <a:solidFill>
                  <a:schemeClr val="tx1"/>
                </a:solidFill>
                <a:latin typeface="Garamond" pitchFamily="18" charset="0"/>
                <a:ea typeface="SimSun" pitchFamily="2" charset="-122"/>
                <a:cs typeface="Arial" pitchFamily="34" charset="0"/>
              </a:rPr>
              <a:t>                                    </a:t>
            </a:r>
            <a:r>
              <a:rPr lang="en-IN" sz="2400" b="1" kern="1200" dirty="0">
                <a:solidFill>
                  <a:schemeClr val="tx1"/>
                </a:solidFill>
                <a:latin typeface="Garamond" pitchFamily="18" charset="0"/>
                <a:ea typeface="SimSun" pitchFamily="2" charset="-122"/>
                <a:cs typeface="Arial" pitchFamily="34" charset="0"/>
              </a:rPr>
              <a:t>			</a:t>
            </a:r>
            <a:r>
              <a:rPr lang="en-US" sz="2400" b="1" kern="1200" dirty="0">
                <a:solidFill>
                  <a:schemeClr val="tx1"/>
                </a:solidFill>
                <a:latin typeface="Garamond" pitchFamily="18" charset="0"/>
                <a:ea typeface="SimSun" pitchFamily="2" charset="-122"/>
                <a:cs typeface="Arial" pitchFamily="34" charset="0"/>
              </a:rPr>
              <a:t>https://cca.gov.in/</a:t>
            </a:r>
          </a:p>
          <a:p>
            <a:pPr marL="0" indent="0">
              <a:buNone/>
            </a:pPr>
            <a:endParaRPr lang="en-IN" dirty="0"/>
          </a:p>
        </p:txBody>
      </p:sp>
      <p:pic>
        <p:nvPicPr>
          <p:cNvPr id="4" name="Picture 3" descr="C:\Users\Ranjana\Downloads\icons8-website-50.png">
            <a:extLst>
              <a:ext uri="{FF2B5EF4-FFF2-40B4-BE49-F238E27FC236}">
                <a16:creationId xmlns:a16="http://schemas.microsoft.com/office/drawing/2014/main" id="{CD9A854D-BDCC-A7B9-0AA6-78AB49B4481C}"/>
              </a:ext>
            </a:extLst>
          </p:cNvPr>
          <p:cNvPicPr>
            <a:picLocks noChangeAspect="1" noChangeArrowheads="1"/>
          </p:cNvPicPr>
          <p:nvPr/>
        </p:nvPicPr>
        <p:blipFill>
          <a:blip r:embed="rId2"/>
          <a:srcRect/>
          <a:stretch>
            <a:fillRect/>
          </a:stretch>
        </p:blipFill>
        <p:spPr bwMode="auto">
          <a:xfrm>
            <a:off x="3962426" y="5543898"/>
            <a:ext cx="333374" cy="333374"/>
          </a:xfrm>
          <a:prstGeom prst="rect">
            <a:avLst/>
          </a:prstGeom>
          <a:noFill/>
        </p:spPr>
      </p:pic>
    </p:spTree>
    <p:extLst>
      <p:ext uri="{BB962C8B-B14F-4D97-AF65-F5344CB8AC3E}">
        <p14:creationId xmlns:p14="http://schemas.microsoft.com/office/powerpoint/2010/main" val="2220501096"/>
      </p:ext>
    </p:extLst>
  </p:cSld>
  <p:clrMapOvr>
    <a:masterClrMapping/>
  </p:clrMapOvr>
  <p:transition spd="med">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a:xfrm>
            <a:off x="1981200" y="563564"/>
            <a:ext cx="8305800" cy="731837"/>
          </a:xfrm>
        </p:spPr>
        <p:txBody>
          <a:bodyPr/>
          <a:lstStyle/>
          <a:p>
            <a:r>
              <a:rPr lang="en-US" altLang="zh-CN" b="1" dirty="0">
                <a:ea typeface="SimSun" pitchFamily="2" charset="-122"/>
              </a:rPr>
              <a:t>       Hierarchical Trust Model</a:t>
            </a:r>
          </a:p>
        </p:txBody>
      </p:sp>
      <p:sp>
        <p:nvSpPr>
          <p:cNvPr id="710672" name="Rectangle 16"/>
          <p:cNvSpPr>
            <a:spLocks noChangeArrowheads="1"/>
          </p:cNvSpPr>
          <p:nvPr/>
        </p:nvSpPr>
        <p:spPr bwMode="auto">
          <a:xfrm>
            <a:off x="838200" y="1371600"/>
            <a:ext cx="9144000" cy="1017844"/>
          </a:xfrm>
          <a:prstGeom prst="rect">
            <a:avLst/>
          </a:prstGeom>
          <a:noFill/>
          <a:ln w="9525" algn="ctr">
            <a:noFill/>
            <a:miter lim="800000"/>
            <a:headEnd/>
            <a:tailEnd/>
          </a:ln>
          <a:effectLst/>
        </p:spPr>
        <p:txBody>
          <a:bodyPr wrap="square" lIns="90000" tIns="46800" rIns="90000" bIns="46800">
            <a:spAutoFit/>
          </a:bodyPr>
          <a:lstStyle/>
          <a:p>
            <a:pPr lvl="1">
              <a:lnSpc>
                <a:spcPts val="3600"/>
              </a:lnSpc>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zh-CN" sz="2400" dirty="0">
                <a:solidFill>
                  <a:schemeClr val="tx1"/>
                </a:solidFill>
                <a:ea typeface="SimSun" pitchFamily="2" charset="-122"/>
                <a:cs typeface="Arial" pitchFamily="34" charset="0"/>
              </a:rPr>
              <a:t>  For a Digital Signature to have legal validity in </a:t>
            </a:r>
            <a:r>
              <a:rPr lang="en-US" altLang="zh-CN" sz="2400" b="1" dirty="0">
                <a:solidFill>
                  <a:schemeClr val="tx1"/>
                </a:solidFill>
                <a:ea typeface="SimSun" pitchFamily="2" charset="-122"/>
                <a:cs typeface="Arial" pitchFamily="34" charset="0"/>
              </a:rPr>
              <a:t>India</a:t>
            </a:r>
            <a:r>
              <a:rPr lang="en-US" altLang="zh-CN" sz="2400" dirty="0">
                <a:solidFill>
                  <a:schemeClr val="tx1"/>
                </a:solidFill>
                <a:ea typeface="SimSun" pitchFamily="2" charset="-122"/>
                <a:cs typeface="Arial" pitchFamily="34" charset="0"/>
              </a:rPr>
              <a:t>, it must derive its trust from the Root CA certificate</a:t>
            </a:r>
          </a:p>
        </p:txBody>
      </p:sp>
      <p:grpSp>
        <p:nvGrpSpPr>
          <p:cNvPr id="2" name="Group 33"/>
          <p:cNvGrpSpPr/>
          <p:nvPr/>
        </p:nvGrpSpPr>
        <p:grpSpPr>
          <a:xfrm>
            <a:off x="1707564" y="2593849"/>
            <a:ext cx="8808036" cy="3502152"/>
            <a:chOff x="183564" y="2893922"/>
            <a:chExt cx="8808036" cy="3202078"/>
          </a:xfrm>
        </p:grpSpPr>
        <p:sp>
          <p:nvSpPr>
            <p:cNvPr id="710659" name="Text Box 3"/>
            <p:cNvSpPr txBox="1">
              <a:spLocks noChangeArrowheads="1"/>
            </p:cNvSpPr>
            <p:nvPr/>
          </p:nvSpPr>
          <p:spPr bwMode="auto">
            <a:xfrm>
              <a:off x="2057400" y="2893922"/>
              <a:ext cx="4800600" cy="422108"/>
            </a:xfrm>
            <a:prstGeom prst="rect">
              <a:avLst/>
            </a:prstGeom>
            <a:solidFill>
              <a:srgbClr val="4E84C4"/>
            </a:solidFill>
            <a:ln w="12700">
              <a:solidFill>
                <a:srgbClr val="969696"/>
              </a:solidFill>
              <a:miter lim="800000"/>
              <a:headEnd/>
              <a:tailEnd/>
            </a:ln>
            <a:effectLst/>
          </p:spPr>
          <p:txBody>
            <a:bodyPr wrap="square">
              <a:spAutoFit/>
            </a:bodyPr>
            <a:lstStyle/>
            <a:p>
              <a:pPr algn="ctr" eaLnBrk="0" hangingPunct="0">
                <a:lnSpc>
                  <a:spcPct val="100000"/>
                </a:lnSpc>
                <a:buClrTx/>
                <a:buSzTx/>
                <a:buFontTx/>
                <a:buNone/>
              </a:pPr>
              <a:r>
                <a:rPr lang="en-US" altLang="zh-CN" sz="2400" dirty="0">
                  <a:solidFill>
                    <a:schemeClr val="tx1"/>
                  </a:solidFill>
                  <a:latin typeface="Times New Roman" pitchFamily="18" charset="0"/>
                  <a:ea typeface="SimSun" pitchFamily="2" charset="-122"/>
                </a:rPr>
                <a:t>National Root CA – CCA  -(RCAI)</a:t>
              </a:r>
            </a:p>
          </p:txBody>
        </p:sp>
        <p:sp>
          <p:nvSpPr>
            <p:cNvPr id="710660" name="Text Box 4"/>
            <p:cNvSpPr txBox="1">
              <a:spLocks noChangeArrowheads="1"/>
            </p:cNvSpPr>
            <p:nvPr/>
          </p:nvSpPr>
          <p:spPr bwMode="auto">
            <a:xfrm>
              <a:off x="183564" y="4333875"/>
              <a:ext cx="2602059" cy="337687"/>
            </a:xfrm>
            <a:prstGeom prst="rect">
              <a:avLst/>
            </a:prstGeom>
            <a:solidFill>
              <a:srgbClr val="FBB034"/>
            </a:solidFill>
            <a:ln w="12700">
              <a:solidFill>
                <a:srgbClr val="969696"/>
              </a:solidFill>
              <a:miter lim="800000"/>
              <a:headEnd/>
              <a:tailEnd/>
            </a:ln>
            <a:effectLst/>
          </p:spPr>
          <p:txBody>
            <a:bodyPr wrap="none">
              <a:spAutoFit/>
            </a:bodyPr>
            <a:lstStyle/>
            <a:p>
              <a:pPr algn="ctr" eaLnBrk="0" hangingPunct="0">
                <a:lnSpc>
                  <a:spcPct val="100000"/>
                </a:lnSpc>
                <a:buClrTx/>
                <a:buSzTx/>
                <a:buFontTx/>
                <a:buNone/>
              </a:pPr>
              <a:r>
                <a:rPr lang="en-US" altLang="zh-CN" sz="1800" dirty="0">
                  <a:solidFill>
                    <a:schemeClr val="tx1"/>
                  </a:solidFill>
                  <a:latin typeface="Times New Roman" pitchFamily="18" charset="0"/>
                  <a:ea typeface="SimSun" pitchFamily="2" charset="-122"/>
                </a:rPr>
                <a:t>Licensed CA (</a:t>
              </a:r>
              <a:r>
                <a:rPr lang="en-US" altLang="zh-CN" sz="1800" dirty="0" err="1">
                  <a:solidFill>
                    <a:schemeClr val="tx1"/>
                  </a:solidFill>
                  <a:latin typeface="Times New Roman" pitchFamily="18" charset="0"/>
                  <a:ea typeface="SimSun" pitchFamily="2" charset="-122"/>
                </a:rPr>
                <a:t>Eg.IDRBT</a:t>
              </a:r>
              <a:r>
                <a:rPr lang="en-US" altLang="zh-CN" sz="1800" dirty="0">
                  <a:solidFill>
                    <a:schemeClr val="tx1"/>
                  </a:solidFill>
                  <a:latin typeface="Times New Roman" pitchFamily="18" charset="0"/>
                  <a:ea typeface="SimSun" pitchFamily="2" charset="-122"/>
                </a:rPr>
                <a:t>)</a:t>
              </a:r>
            </a:p>
          </p:txBody>
        </p:sp>
        <p:sp>
          <p:nvSpPr>
            <p:cNvPr id="710663" name="Line 7"/>
            <p:cNvSpPr>
              <a:spLocks noChangeShapeType="1"/>
            </p:cNvSpPr>
            <p:nvPr/>
          </p:nvSpPr>
          <p:spPr bwMode="auto">
            <a:xfrm flipH="1">
              <a:off x="1447800" y="3352800"/>
              <a:ext cx="1219200" cy="990600"/>
            </a:xfrm>
            <a:prstGeom prst="line">
              <a:avLst/>
            </a:prstGeom>
            <a:noFill/>
            <a:ln w="9525">
              <a:solidFill>
                <a:schemeClr val="tx1"/>
              </a:solidFill>
              <a:round/>
              <a:headEnd/>
              <a:tailEnd type="triangle" w="med" len="med"/>
            </a:ln>
            <a:effectLst/>
          </p:spPr>
          <p:txBody>
            <a:bodyPr wrap="none" anchor="ctr"/>
            <a:lstStyle/>
            <a:p>
              <a:endParaRPr lang="en-IN"/>
            </a:p>
          </p:txBody>
        </p:sp>
        <p:sp>
          <p:nvSpPr>
            <p:cNvPr id="710664" name="Line 8"/>
            <p:cNvSpPr>
              <a:spLocks noChangeShapeType="1"/>
            </p:cNvSpPr>
            <p:nvPr/>
          </p:nvSpPr>
          <p:spPr bwMode="auto">
            <a:xfrm>
              <a:off x="4114800" y="3352800"/>
              <a:ext cx="0" cy="990600"/>
            </a:xfrm>
            <a:prstGeom prst="line">
              <a:avLst/>
            </a:prstGeom>
            <a:noFill/>
            <a:ln w="9525">
              <a:solidFill>
                <a:schemeClr val="tx1"/>
              </a:solidFill>
              <a:round/>
              <a:headEnd/>
              <a:tailEnd type="triangle" w="med" len="med"/>
            </a:ln>
            <a:effectLst/>
          </p:spPr>
          <p:txBody>
            <a:bodyPr wrap="none" anchor="ctr"/>
            <a:lstStyle/>
            <a:p>
              <a:endParaRPr lang="en-IN"/>
            </a:p>
          </p:txBody>
        </p:sp>
        <p:sp>
          <p:nvSpPr>
            <p:cNvPr id="710665" name="Line 9"/>
            <p:cNvSpPr>
              <a:spLocks noChangeShapeType="1"/>
            </p:cNvSpPr>
            <p:nvPr/>
          </p:nvSpPr>
          <p:spPr bwMode="auto">
            <a:xfrm>
              <a:off x="5334000" y="3352800"/>
              <a:ext cx="762000" cy="990600"/>
            </a:xfrm>
            <a:prstGeom prst="line">
              <a:avLst/>
            </a:prstGeom>
            <a:noFill/>
            <a:ln w="9525">
              <a:solidFill>
                <a:schemeClr val="tx1"/>
              </a:solidFill>
              <a:round/>
              <a:headEnd/>
              <a:tailEnd type="triangle" w="med" len="med"/>
            </a:ln>
            <a:effectLst/>
          </p:spPr>
          <p:txBody>
            <a:bodyPr wrap="none" anchor="ctr"/>
            <a:lstStyle/>
            <a:p>
              <a:endParaRPr lang="en-IN"/>
            </a:p>
          </p:txBody>
        </p:sp>
        <p:sp>
          <p:nvSpPr>
            <p:cNvPr id="710669" name="Line 13"/>
            <p:cNvSpPr>
              <a:spLocks noChangeShapeType="1"/>
            </p:cNvSpPr>
            <p:nvPr/>
          </p:nvSpPr>
          <p:spPr bwMode="auto">
            <a:xfrm>
              <a:off x="1447800" y="4724400"/>
              <a:ext cx="0" cy="609600"/>
            </a:xfrm>
            <a:prstGeom prst="line">
              <a:avLst/>
            </a:prstGeom>
            <a:noFill/>
            <a:ln w="9525">
              <a:solidFill>
                <a:schemeClr val="tx1"/>
              </a:solidFill>
              <a:round/>
              <a:headEnd/>
              <a:tailEnd type="triangle" w="med" len="med"/>
            </a:ln>
            <a:effectLst/>
          </p:spPr>
          <p:txBody>
            <a:bodyPr wrap="none" anchor="ctr"/>
            <a:lstStyle/>
            <a:p>
              <a:endParaRPr lang="en-IN"/>
            </a:p>
          </p:txBody>
        </p:sp>
        <p:sp>
          <p:nvSpPr>
            <p:cNvPr id="710670" name="Line 14"/>
            <p:cNvSpPr>
              <a:spLocks noChangeShapeType="1"/>
            </p:cNvSpPr>
            <p:nvPr/>
          </p:nvSpPr>
          <p:spPr bwMode="auto">
            <a:xfrm>
              <a:off x="4114800" y="4724400"/>
              <a:ext cx="0" cy="609600"/>
            </a:xfrm>
            <a:prstGeom prst="line">
              <a:avLst/>
            </a:prstGeom>
            <a:noFill/>
            <a:ln w="9525">
              <a:solidFill>
                <a:schemeClr val="tx1"/>
              </a:solidFill>
              <a:round/>
              <a:headEnd/>
              <a:tailEnd type="triangle" w="med" len="med"/>
            </a:ln>
            <a:effectLst/>
          </p:spPr>
          <p:txBody>
            <a:bodyPr wrap="none" anchor="ctr"/>
            <a:lstStyle/>
            <a:p>
              <a:endParaRPr lang="en-IN"/>
            </a:p>
          </p:txBody>
        </p:sp>
        <p:sp>
          <p:nvSpPr>
            <p:cNvPr id="710671" name="Line 15"/>
            <p:cNvSpPr>
              <a:spLocks noChangeShapeType="1"/>
            </p:cNvSpPr>
            <p:nvPr/>
          </p:nvSpPr>
          <p:spPr bwMode="auto">
            <a:xfrm>
              <a:off x="6324600" y="4724400"/>
              <a:ext cx="0" cy="609600"/>
            </a:xfrm>
            <a:prstGeom prst="line">
              <a:avLst/>
            </a:prstGeom>
            <a:noFill/>
            <a:ln w="9525">
              <a:solidFill>
                <a:schemeClr val="tx1"/>
              </a:solidFill>
              <a:round/>
              <a:headEnd/>
              <a:tailEnd type="triangle" w="med" len="med"/>
            </a:ln>
            <a:effectLst/>
          </p:spPr>
          <p:txBody>
            <a:bodyPr wrap="none" anchor="ctr"/>
            <a:lstStyle/>
            <a:p>
              <a:endParaRPr lang="en-IN"/>
            </a:p>
          </p:txBody>
        </p:sp>
        <p:sp>
          <p:nvSpPr>
            <p:cNvPr id="22" name="Text Box 4"/>
            <p:cNvSpPr txBox="1">
              <a:spLocks noChangeArrowheads="1"/>
            </p:cNvSpPr>
            <p:nvPr/>
          </p:nvSpPr>
          <p:spPr bwMode="auto">
            <a:xfrm>
              <a:off x="2852282" y="4343400"/>
              <a:ext cx="2608471" cy="337687"/>
            </a:xfrm>
            <a:prstGeom prst="rect">
              <a:avLst/>
            </a:prstGeom>
            <a:solidFill>
              <a:srgbClr val="FBB034"/>
            </a:solidFill>
            <a:ln w="12700">
              <a:solidFill>
                <a:srgbClr val="969696"/>
              </a:solidFill>
              <a:miter lim="800000"/>
              <a:headEnd/>
              <a:tailEnd/>
            </a:ln>
            <a:effectLst/>
          </p:spPr>
          <p:txBody>
            <a:bodyPr wrap="none">
              <a:spAutoFit/>
            </a:bodyPr>
            <a:lstStyle/>
            <a:p>
              <a:pPr algn="ctr" eaLnBrk="0" hangingPunct="0">
                <a:lnSpc>
                  <a:spcPct val="100000"/>
                </a:lnSpc>
                <a:buClrTx/>
                <a:buSzTx/>
                <a:buFontTx/>
                <a:buNone/>
              </a:pPr>
              <a:r>
                <a:rPr lang="en-US" altLang="zh-CN" sz="1800" dirty="0">
                  <a:solidFill>
                    <a:schemeClr val="tx1"/>
                  </a:solidFill>
                  <a:latin typeface="Times New Roman" pitchFamily="18" charset="0"/>
                  <a:ea typeface="SimSun" pitchFamily="2" charset="-122"/>
                </a:rPr>
                <a:t>Licensed CA (</a:t>
              </a:r>
              <a:r>
                <a:rPr lang="en-US" altLang="zh-CN" sz="1800" dirty="0" err="1">
                  <a:solidFill>
                    <a:schemeClr val="tx1"/>
                  </a:solidFill>
                  <a:latin typeface="Times New Roman" pitchFamily="18" charset="0"/>
                  <a:ea typeface="SimSun" pitchFamily="2" charset="-122"/>
                </a:rPr>
                <a:t>Eg</a:t>
              </a:r>
              <a:r>
                <a:rPr lang="en-US" altLang="zh-CN" sz="1800" dirty="0">
                  <a:solidFill>
                    <a:schemeClr val="tx1"/>
                  </a:solidFill>
                  <a:latin typeface="Times New Roman" pitchFamily="18" charset="0"/>
                  <a:ea typeface="SimSun" pitchFamily="2" charset="-122"/>
                </a:rPr>
                <a:t>. CDAC)</a:t>
              </a:r>
            </a:p>
          </p:txBody>
        </p:sp>
        <p:sp>
          <p:nvSpPr>
            <p:cNvPr id="24" name="Text Box 4"/>
            <p:cNvSpPr txBox="1">
              <a:spLocks noChangeArrowheads="1"/>
            </p:cNvSpPr>
            <p:nvPr/>
          </p:nvSpPr>
          <p:spPr bwMode="auto">
            <a:xfrm>
              <a:off x="5583401" y="4343400"/>
              <a:ext cx="2569998" cy="337687"/>
            </a:xfrm>
            <a:prstGeom prst="rect">
              <a:avLst/>
            </a:prstGeom>
            <a:solidFill>
              <a:srgbClr val="FBB034"/>
            </a:solidFill>
            <a:ln w="12700">
              <a:solidFill>
                <a:srgbClr val="969696"/>
              </a:solidFill>
              <a:miter lim="800000"/>
              <a:headEnd/>
              <a:tailEnd/>
            </a:ln>
            <a:effectLst/>
          </p:spPr>
          <p:txBody>
            <a:bodyPr wrap="none">
              <a:spAutoFit/>
            </a:bodyPr>
            <a:lstStyle/>
            <a:p>
              <a:pPr algn="ctr" eaLnBrk="0" hangingPunct="0">
                <a:lnSpc>
                  <a:spcPct val="100000"/>
                </a:lnSpc>
                <a:buClrTx/>
                <a:buSzTx/>
                <a:buFontTx/>
                <a:buNone/>
              </a:pPr>
              <a:r>
                <a:rPr lang="en-US" altLang="zh-CN" sz="1800" dirty="0">
                  <a:solidFill>
                    <a:schemeClr val="tx1"/>
                  </a:solidFill>
                  <a:latin typeface="Times New Roman" pitchFamily="18" charset="0"/>
                  <a:ea typeface="SimSun" pitchFamily="2" charset="-122"/>
                </a:rPr>
                <a:t>Licensed CA (</a:t>
              </a:r>
              <a:r>
                <a:rPr lang="en-US" altLang="zh-CN" sz="1800" dirty="0" err="1">
                  <a:solidFill>
                    <a:schemeClr val="tx1"/>
                  </a:solidFill>
                  <a:latin typeface="Times New Roman" pitchFamily="18" charset="0"/>
                  <a:ea typeface="SimSun" pitchFamily="2" charset="-122"/>
                </a:rPr>
                <a:t>Eg</a:t>
              </a:r>
              <a:r>
                <a:rPr lang="en-US" altLang="zh-CN" sz="1800" dirty="0">
                  <a:solidFill>
                    <a:schemeClr val="tx1"/>
                  </a:solidFill>
                  <a:latin typeface="Times New Roman" pitchFamily="18" charset="0"/>
                  <a:ea typeface="SimSun" pitchFamily="2" charset="-122"/>
                </a:rPr>
                <a:t>. </a:t>
              </a:r>
              <a:r>
                <a:rPr lang="en-US" altLang="zh-CN" sz="1800" dirty="0" err="1">
                  <a:solidFill>
                    <a:schemeClr val="tx1"/>
                  </a:solidFill>
                  <a:latin typeface="Times New Roman" pitchFamily="18" charset="0"/>
                  <a:ea typeface="SimSun" pitchFamily="2" charset="-122"/>
                </a:rPr>
                <a:t>nCode</a:t>
              </a:r>
              <a:r>
                <a:rPr lang="en-US" altLang="zh-CN" sz="1800" dirty="0">
                  <a:solidFill>
                    <a:schemeClr val="tx1"/>
                  </a:solidFill>
                  <a:latin typeface="Times New Roman" pitchFamily="18" charset="0"/>
                  <a:ea typeface="SimSun" pitchFamily="2" charset="-122"/>
                </a:rPr>
                <a:t>)</a:t>
              </a:r>
            </a:p>
          </p:txBody>
        </p:sp>
        <p:sp>
          <p:nvSpPr>
            <p:cNvPr id="25" name="Oval 10"/>
            <p:cNvSpPr>
              <a:spLocks noChangeArrowheads="1"/>
            </p:cNvSpPr>
            <p:nvPr/>
          </p:nvSpPr>
          <p:spPr bwMode="auto">
            <a:xfrm>
              <a:off x="5486400" y="5334000"/>
              <a:ext cx="1752600" cy="762000"/>
            </a:xfrm>
            <a:prstGeom prst="ellipse">
              <a:avLst/>
            </a:prstGeom>
            <a:solidFill>
              <a:srgbClr val="6CCFF6"/>
            </a:solidFill>
            <a:ln w="12700">
              <a:solidFill>
                <a:srgbClr val="969696"/>
              </a:solidFill>
              <a:round/>
              <a:headEnd/>
              <a:tailEnd/>
            </a:ln>
            <a:effectLst/>
          </p:spPr>
          <p:txBody>
            <a:bodyPr wrap="none" anchor="ctr"/>
            <a:lstStyle/>
            <a:p>
              <a:pPr algn="ctr" eaLnBrk="0" hangingPunct="0">
                <a:lnSpc>
                  <a:spcPct val="100000"/>
                </a:lnSpc>
                <a:buClrTx/>
                <a:buSzTx/>
                <a:buFontTx/>
                <a:buNone/>
              </a:pPr>
              <a:r>
                <a:rPr lang="en-US" altLang="zh-CN" dirty="0">
                  <a:solidFill>
                    <a:schemeClr val="tx1"/>
                  </a:solidFill>
                  <a:latin typeface="Times New Roman" pitchFamily="18" charset="0"/>
                  <a:ea typeface="SimSun" pitchFamily="2" charset="-122"/>
                </a:rPr>
                <a:t>Subscribers</a:t>
              </a:r>
            </a:p>
          </p:txBody>
        </p:sp>
        <p:sp>
          <p:nvSpPr>
            <p:cNvPr id="28" name="Line 8"/>
            <p:cNvSpPr>
              <a:spLocks noChangeShapeType="1"/>
            </p:cNvSpPr>
            <p:nvPr/>
          </p:nvSpPr>
          <p:spPr bwMode="auto">
            <a:xfrm>
              <a:off x="5943600" y="3352800"/>
              <a:ext cx="2590800" cy="990600"/>
            </a:xfrm>
            <a:prstGeom prst="line">
              <a:avLst/>
            </a:prstGeom>
            <a:noFill/>
            <a:ln w="9525">
              <a:solidFill>
                <a:schemeClr val="tx1"/>
              </a:solidFill>
              <a:round/>
              <a:headEnd/>
              <a:tailEnd type="triangle" w="med" len="med"/>
            </a:ln>
            <a:effectLst/>
          </p:spPr>
          <p:txBody>
            <a:bodyPr wrap="none" anchor="ctr"/>
            <a:lstStyle/>
            <a:p>
              <a:endParaRPr lang="en-IN"/>
            </a:p>
          </p:txBody>
        </p:sp>
        <p:sp>
          <p:nvSpPr>
            <p:cNvPr id="26" name="Text Box 4"/>
            <p:cNvSpPr txBox="1">
              <a:spLocks noChangeArrowheads="1"/>
            </p:cNvSpPr>
            <p:nvPr/>
          </p:nvSpPr>
          <p:spPr bwMode="auto">
            <a:xfrm>
              <a:off x="8305800" y="4343400"/>
              <a:ext cx="473206" cy="337687"/>
            </a:xfrm>
            <a:prstGeom prst="rect">
              <a:avLst/>
            </a:prstGeom>
            <a:solidFill>
              <a:srgbClr val="FBB034"/>
            </a:solidFill>
            <a:ln w="12700">
              <a:solidFill>
                <a:srgbClr val="969696"/>
              </a:solidFill>
              <a:miter lim="800000"/>
              <a:headEnd/>
              <a:tailEnd/>
            </a:ln>
            <a:effectLst/>
          </p:spPr>
          <p:txBody>
            <a:bodyPr wrap="none">
              <a:spAutoFit/>
            </a:bodyPr>
            <a:lstStyle/>
            <a:p>
              <a:pPr algn="ctr" eaLnBrk="0" hangingPunct="0">
                <a:lnSpc>
                  <a:spcPct val="100000"/>
                </a:lnSpc>
                <a:buClrTx/>
                <a:buSzTx/>
                <a:buFontTx/>
                <a:buNone/>
              </a:pPr>
              <a:r>
                <a:rPr lang="en-US" altLang="zh-CN" sz="1800" dirty="0">
                  <a:solidFill>
                    <a:schemeClr val="tx1"/>
                  </a:solidFill>
                  <a:latin typeface="Times New Roman" pitchFamily="18" charset="0"/>
                  <a:ea typeface="SimSun" pitchFamily="2" charset="-122"/>
                </a:rPr>
                <a:t>. . .</a:t>
              </a:r>
            </a:p>
          </p:txBody>
        </p:sp>
        <p:sp>
          <p:nvSpPr>
            <p:cNvPr id="29" name="Oval 10"/>
            <p:cNvSpPr>
              <a:spLocks noChangeArrowheads="1"/>
            </p:cNvSpPr>
            <p:nvPr/>
          </p:nvSpPr>
          <p:spPr bwMode="auto">
            <a:xfrm>
              <a:off x="8077200" y="5334000"/>
              <a:ext cx="914400" cy="685800"/>
            </a:xfrm>
            <a:prstGeom prst="ellipse">
              <a:avLst/>
            </a:prstGeom>
            <a:solidFill>
              <a:srgbClr val="6CCFF6"/>
            </a:solidFill>
            <a:ln w="12700">
              <a:solidFill>
                <a:srgbClr val="969696"/>
              </a:solidFill>
              <a:round/>
              <a:headEnd/>
              <a:tailEnd/>
            </a:ln>
            <a:effectLst/>
          </p:spPr>
          <p:txBody>
            <a:bodyPr wrap="none" anchor="ctr"/>
            <a:lstStyle/>
            <a:p>
              <a:pPr algn="ctr" eaLnBrk="0" hangingPunct="0">
                <a:lnSpc>
                  <a:spcPct val="100000"/>
                </a:lnSpc>
                <a:buClrTx/>
                <a:buSzTx/>
                <a:buFontTx/>
                <a:buNone/>
              </a:pPr>
              <a:r>
                <a:rPr lang="en-US" altLang="zh-CN" dirty="0">
                  <a:solidFill>
                    <a:schemeClr val="tx1"/>
                  </a:solidFill>
                  <a:latin typeface="Times New Roman" pitchFamily="18" charset="0"/>
                  <a:ea typeface="SimSun" pitchFamily="2" charset="-122"/>
                </a:rPr>
                <a:t>. . .</a:t>
              </a:r>
            </a:p>
          </p:txBody>
        </p:sp>
        <p:sp>
          <p:nvSpPr>
            <p:cNvPr id="30" name="Line 15"/>
            <p:cNvSpPr>
              <a:spLocks noChangeShapeType="1"/>
            </p:cNvSpPr>
            <p:nvPr/>
          </p:nvSpPr>
          <p:spPr bwMode="auto">
            <a:xfrm>
              <a:off x="8534400" y="4724400"/>
              <a:ext cx="0" cy="609600"/>
            </a:xfrm>
            <a:prstGeom prst="line">
              <a:avLst/>
            </a:prstGeom>
            <a:noFill/>
            <a:ln w="9525">
              <a:solidFill>
                <a:schemeClr val="tx1"/>
              </a:solidFill>
              <a:round/>
              <a:headEnd/>
              <a:tailEnd type="triangle" w="med" len="med"/>
            </a:ln>
            <a:effectLst/>
          </p:spPr>
          <p:txBody>
            <a:bodyPr wrap="none" anchor="ctr"/>
            <a:lstStyle/>
            <a:p>
              <a:endParaRPr lang="en-IN"/>
            </a:p>
          </p:txBody>
        </p:sp>
        <p:sp>
          <p:nvSpPr>
            <p:cNvPr id="32" name="Oval 10"/>
            <p:cNvSpPr>
              <a:spLocks noChangeArrowheads="1"/>
            </p:cNvSpPr>
            <p:nvPr/>
          </p:nvSpPr>
          <p:spPr bwMode="auto">
            <a:xfrm>
              <a:off x="3276600" y="5334000"/>
              <a:ext cx="1752600" cy="762000"/>
            </a:xfrm>
            <a:prstGeom prst="ellipse">
              <a:avLst/>
            </a:prstGeom>
            <a:solidFill>
              <a:srgbClr val="6CCFF6"/>
            </a:solidFill>
            <a:ln w="12700">
              <a:solidFill>
                <a:srgbClr val="969696"/>
              </a:solidFill>
              <a:round/>
              <a:headEnd/>
              <a:tailEnd/>
            </a:ln>
            <a:effectLst/>
          </p:spPr>
          <p:txBody>
            <a:bodyPr wrap="none" anchor="ctr"/>
            <a:lstStyle/>
            <a:p>
              <a:pPr algn="ctr" eaLnBrk="0" hangingPunct="0">
                <a:lnSpc>
                  <a:spcPct val="100000"/>
                </a:lnSpc>
                <a:buClrTx/>
                <a:buSzTx/>
                <a:buFontTx/>
                <a:buNone/>
              </a:pPr>
              <a:r>
                <a:rPr lang="en-US" altLang="zh-CN" dirty="0">
                  <a:solidFill>
                    <a:schemeClr val="tx1"/>
                  </a:solidFill>
                  <a:latin typeface="Times New Roman" pitchFamily="18" charset="0"/>
                  <a:ea typeface="SimSun" pitchFamily="2" charset="-122"/>
                </a:rPr>
                <a:t>Subscribers</a:t>
              </a:r>
            </a:p>
          </p:txBody>
        </p:sp>
        <p:sp>
          <p:nvSpPr>
            <p:cNvPr id="33" name="Oval 10"/>
            <p:cNvSpPr>
              <a:spLocks noChangeArrowheads="1"/>
            </p:cNvSpPr>
            <p:nvPr/>
          </p:nvSpPr>
          <p:spPr bwMode="auto">
            <a:xfrm>
              <a:off x="609600" y="5334000"/>
              <a:ext cx="1752600" cy="762000"/>
            </a:xfrm>
            <a:prstGeom prst="ellipse">
              <a:avLst/>
            </a:prstGeom>
            <a:solidFill>
              <a:srgbClr val="6CCFF6"/>
            </a:solidFill>
            <a:ln w="12700">
              <a:solidFill>
                <a:srgbClr val="969696"/>
              </a:solidFill>
              <a:round/>
              <a:headEnd/>
              <a:tailEnd/>
            </a:ln>
            <a:effectLst/>
          </p:spPr>
          <p:txBody>
            <a:bodyPr wrap="none" anchor="ctr"/>
            <a:lstStyle/>
            <a:p>
              <a:pPr algn="ctr" eaLnBrk="0" hangingPunct="0">
                <a:lnSpc>
                  <a:spcPct val="100000"/>
                </a:lnSpc>
                <a:buClrTx/>
                <a:buSzTx/>
                <a:buFontTx/>
                <a:buNone/>
              </a:pPr>
              <a:r>
                <a:rPr lang="en-US" altLang="zh-CN" dirty="0">
                  <a:solidFill>
                    <a:schemeClr val="tx1"/>
                  </a:solidFill>
                  <a:latin typeface="Times New Roman" pitchFamily="18" charset="0"/>
                  <a:ea typeface="SimSun" pitchFamily="2" charset="-122"/>
                </a:rPr>
                <a:t>Subscribers</a:t>
              </a:r>
            </a:p>
          </p:txBody>
        </p:sp>
      </p:grpSp>
    </p:spTree>
    <p:extLst>
      <p:ext uri="{BB962C8B-B14F-4D97-AF65-F5344CB8AC3E}">
        <p14:creationId xmlns:p14="http://schemas.microsoft.com/office/powerpoint/2010/main" val="354578168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0672">
                                            <p:txEl>
                                              <p:pRg st="0" end="0"/>
                                            </p:txEl>
                                          </p:spTgt>
                                        </p:tgtEl>
                                        <p:attrNameLst>
                                          <p:attrName>style.visibility</p:attrName>
                                        </p:attrNameLst>
                                      </p:cBhvr>
                                      <p:to>
                                        <p:strVal val="visible"/>
                                      </p:to>
                                    </p:set>
                                    <p:animEffect transition="in" filter="blinds(horizontal)">
                                      <p:cBhvr>
                                        <p:cTn id="7" dur="500"/>
                                        <p:tgtEl>
                                          <p:spTgt spid="7106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538146"/>
            <a:ext cx="8940800" cy="533400"/>
          </a:xfrm>
        </p:spPr>
        <p:txBody>
          <a:bodyPr/>
          <a:lstStyle/>
          <a:p>
            <a:r>
              <a:rPr lang="en-GB" sz="3200" dirty="0"/>
              <a:t>Certificate Chain &amp; Trust Hierarchy</a:t>
            </a:r>
          </a:p>
        </p:txBody>
      </p:sp>
      <p:sp>
        <p:nvSpPr>
          <p:cNvPr id="3" name="Content Placeholder 2"/>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59F1C733-887A-622F-52F9-877C2C76EBF5}"/>
              </a:ext>
            </a:extLst>
          </p:cNvPr>
          <p:cNvPicPr>
            <a:picLocks noChangeAspect="1"/>
          </p:cNvPicPr>
          <p:nvPr/>
        </p:nvPicPr>
        <p:blipFill>
          <a:blip r:embed="rId2"/>
          <a:stretch>
            <a:fillRect/>
          </a:stretch>
        </p:blipFill>
        <p:spPr>
          <a:xfrm>
            <a:off x="3791744" y="1219200"/>
            <a:ext cx="4053678" cy="5100654"/>
          </a:xfrm>
          <a:prstGeom prst="rect">
            <a:avLst/>
          </a:prstGeom>
        </p:spPr>
      </p:pic>
    </p:spTree>
    <p:extLst>
      <p:ext uri="{BB962C8B-B14F-4D97-AF65-F5344CB8AC3E}">
        <p14:creationId xmlns:p14="http://schemas.microsoft.com/office/powerpoint/2010/main" val="9505320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ctrTitle"/>
          </p:nvPr>
        </p:nvSpPr>
        <p:spPr>
          <a:xfrm>
            <a:off x="2362200" y="2720976"/>
            <a:ext cx="7772400" cy="1470025"/>
          </a:xfrm>
        </p:spPr>
        <p:txBody>
          <a:bodyPr/>
          <a:lstStyle/>
          <a:p>
            <a:pPr algn="ctr">
              <a:lnSpc>
                <a:spcPct val="100000"/>
              </a:lnSpc>
              <a:buFont typeface="Times New Roman" pitchFamily="18" charset="0"/>
              <a:buNone/>
            </a:pPr>
            <a:r>
              <a:rPr lang="en-US" sz="4800" b="1" dirty="0"/>
              <a:t>Certificate Issuance Process</a:t>
            </a:r>
            <a:endParaRPr lang="en-US" sz="4000" b="1" dirty="0"/>
          </a:p>
        </p:txBody>
      </p:sp>
    </p:spTree>
    <p:extLst>
      <p:ext uri="{BB962C8B-B14F-4D97-AF65-F5344CB8AC3E}">
        <p14:creationId xmlns:p14="http://schemas.microsoft.com/office/powerpoint/2010/main" val="22123452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22"/>
                                        </p:tgtEl>
                                        <p:attrNameLst>
                                          <p:attrName>style.visibility</p:attrName>
                                        </p:attrNameLst>
                                      </p:cBhvr>
                                      <p:to>
                                        <p:strVal val="visible"/>
                                      </p:to>
                                    </p:set>
                                    <p:animEffect transition="in" filter="blinds(horizontal)">
                                      <p:cBhvr>
                                        <p:cTn id="7" dur="500"/>
                                        <p:tgtEl>
                                          <p:spTgt spid="84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51753" t="56867" r="33608" b="25175"/>
          <a:stretch>
            <a:fillRect/>
          </a:stretch>
        </p:blipFill>
        <p:spPr bwMode="auto">
          <a:xfrm>
            <a:off x="2286000" y="5029200"/>
            <a:ext cx="1082040" cy="914400"/>
          </a:xfrm>
          <a:prstGeom prst="rect">
            <a:avLst/>
          </a:prstGeom>
          <a:noFill/>
          <a:ln w="9525">
            <a:noFill/>
            <a:miter lim="800000"/>
            <a:headEnd/>
            <a:tailEnd/>
          </a:ln>
          <a:effectLst/>
        </p:spPr>
      </p:pic>
      <p:cxnSp>
        <p:nvCxnSpPr>
          <p:cNvPr id="6" name="Straight Arrow Connector 5"/>
          <p:cNvCxnSpPr/>
          <p:nvPr/>
        </p:nvCxnSpPr>
        <p:spPr bwMode="auto">
          <a:xfrm rot="5400000" flipH="1" flipV="1">
            <a:off x="2683800" y="4632194"/>
            <a:ext cx="576000" cy="0"/>
          </a:xfrm>
          <a:prstGeom prst="straightConnector1">
            <a:avLst/>
          </a:prstGeom>
          <a:solidFill>
            <a:srgbClr val="00B8FF"/>
          </a:solidFill>
          <a:ln w="38100" cap="flat" cmpd="sng" algn="ctr">
            <a:solidFill>
              <a:srgbClr val="C00000"/>
            </a:solidFill>
            <a:prstDash val="solid"/>
            <a:round/>
            <a:headEnd type="none" w="med" len="med"/>
            <a:tailEnd type="arrow"/>
          </a:ln>
          <a:effectLst/>
        </p:spPr>
      </p:cxnSp>
      <p:pic>
        <p:nvPicPr>
          <p:cNvPr id="7170" name="Picture 2"/>
          <p:cNvPicPr>
            <a:picLocks noChangeAspect="1" noChangeArrowheads="1"/>
          </p:cNvPicPr>
          <p:nvPr/>
        </p:nvPicPr>
        <p:blipFill>
          <a:blip r:embed="rId3" cstate="print"/>
          <a:srcRect l="6154" r="47077" b="2931"/>
          <a:stretch>
            <a:fillRect/>
          </a:stretch>
        </p:blipFill>
        <p:spPr bwMode="auto">
          <a:xfrm>
            <a:off x="1828800" y="2819400"/>
            <a:ext cx="1752600" cy="1402080"/>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cstate="print"/>
          <a:srcRect t="22387" r="69246" b="59501"/>
          <a:stretch>
            <a:fillRect/>
          </a:stretch>
        </p:blipFill>
        <p:spPr bwMode="auto">
          <a:xfrm>
            <a:off x="3048000" y="1295400"/>
            <a:ext cx="2331720" cy="1249680"/>
          </a:xfrm>
          <a:prstGeom prst="rect">
            <a:avLst/>
          </a:prstGeom>
          <a:noFill/>
          <a:ln w="9525">
            <a:noFill/>
            <a:miter lim="800000"/>
            <a:headEnd/>
            <a:tailEnd/>
          </a:ln>
          <a:effectLst/>
        </p:spPr>
      </p:pic>
      <p:cxnSp>
        <p:nvCxnSpPr>
          <p:cNvPr id="12" name="Straight Arrow Connector 11"/>
          <p:cNvCxnSpPr/>
          <p:nvPr/>
        </p:nvCxnSpPr>
        <p:spPr bwMode="auto">
          <a:xfrm rot="5400000" flipH="1" flipV="1">
            <a:off x="2819400" y="2590800"/>
            <a:ext cx="304800" cy="1588"/>
          </a:xfrm>
          <a:prstGeom prst="straightConnector1">
            <a:avLst/>
          </a:prstGeom>
          <a:solidFill>
            <a:srgbClr val="00B8FF"/>
          </a:solidFill>
          <a:ln w="38100" cap="flat" cmpd="sng" algn="ctr">
            <a:solidFill>
              <a:srgbClr val="C00000"/>
            </a:solidFill>
            <a:prstDash val="solid"/>
            <a:round/>
            <a:headEnd type="none" w="med" len="med"/>
            <a:tailEnd type="arrow"/>
          </a:ln>
          <a:effectLst/>
        </p:spPr>
      </p:cxnSp>
      <p:cxnSp>
        <p:nvCxnSpPr>
          <p:cNvPr id="14" name="Straight Arrow Connector 13"/>
          <p:cNvCxnSpPr/>
          <p:nvPr/>
        </p:nvCxnSpPr>
        <p:spPr bwMode="auto">
          <a:xfrm>
            <a:off x="3733800" y="3733800"/>
            <a:ext cx="304800" cy="1588"/>
          </a:xfrm>
          <a:prstGeom prst="straightConnector1">
            <a:avLst/>
          </a:prstGeom>
          <a:solidFill>
            <a:srgbClr val="00B8FF"/>
          </a:solidFill>
          <a:ln w="28575" cap="flat" cmpd="sng" algn="ctr">
            <a:solidFill>
              <a:srgbClr val="C00000"/>
            </a:solidFill>
            <a:prstDash val="solid"/>
            <a:round/>
            <a:headEnd type="none" w="med" len="med"/>
            <a:tailEnd type="arrow"/>
          </a:ln>
          <a:effectLst/>
        </p:spPr>
      </p:cxnSp>
      <p:sp>
        <p:nvSpPr>
          <p:cNvPr id="15" name="TextBox 14"/>
          <p:cNvSpPr txBox="1"/>
          <p:nvPr/>
        </p:nvSpPr>
        <p:spPr>
          <a:xfrm>
            <a:off x="4114800" y="3530026"/>
            <a:ext cx="12954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00000"/>
              </a:lnSpc>
            </a:pPr>
            <a:r>
              <a:rPr lang="en-IN" sz="1600" dirty="0">
                <a:solidFill>
                  <a:schemeClr val="tx1"/>
                </a:solidFill>
              </a:rPr>
              <a:t>Make Online Payment</a:t>
            </a:r>
          </a:p>
        </p:txBody>
      </p:sp>
      <p:cxnSp>
        <p:nvCxnSpPr>
          <p:cNvPr id="16" name="Straight Arrow Connector 15"/>
          <p:cNvCxnSpPr/>
          <p:nvPr/>
        </p:nvCxnSpPr>
        <p:spPr bwMode="auto">
          <a:xfrm>
            <a:off x="5486400" y="2133600"/>
            <a:ext cx="685800" cy="1588"/>
          </a:xfrm>
          <a:prstGeom prst="straightConnector1">
            <a:avLst/>
          </a:prstGeom>
          <a:solidFill>
            <a:srgbClr val="00B8FF"/>
          </a:solidFill>
          <a:ln w="28575" cap="flat" cmpd="sng" algn="ctr">
            <a:solidFill>
              <a:srgbClr val="C00000"/>
            </a:solidFill>
            <a:prstDash val="solid"/>
            <a:round/>
            <a:headEnd type="none" w="med" len="med"/>
            <a:tailEnd type="arrow"/>
          </a:ln>
          <a:effectLst/>
        </p:spPr>
      </p:cxnSp>
      <p:sp>
        <p:nvSpPr>
          <p:cNvPr id="18" name="TextBox 17"/>
          <p:cNvSpPr txBox="1"/>
          <p:nvPr/>
        </p:nvSpPr>
        <p:spPr>
          <a:xfrm>
            <a:off x="6172200" y="1828801"/>
            <a:ext cx="12954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00000"/>
              </a:lnSpc>
            </a:pPr>
            <a:r>
              <a:rPr lang="en-IN" sz="1600" dirty="0">
                <a:solidFill>
                  <a:schemeClr val="tx1"/>
                </a:solidFill>
              </a:rPr>
              <a:t>Issue Crypto Token</a:t>
            </a:r>
          </a:p>
        </p:txBody>
      </p:sp>
      <p:cxnSp>
        <p:nvCxnSpPr>
          <p:cNvPr id="19" name="Straight Arrow Connector 18"/>
          <p:cNvCxnSpPr/>
          <p:nvPr/>
        </p:nvCxnSpPr>
        <p:spPr bwMode="auto">
          <a:xfrm>
            <a:off x="7543800" y="2133600"/>
            <a:ext cx="685800" cy="1588"/>
          </a:xfrm>
          <a:prstGeom prst="straightConnector1">
            <a:avLst/>
          </a:prstGeom>
          <a:solidFill>
            <a:srgbClr val="00B8FF"/>
          </a:solidFill>
          <a:ln w="28575" cap="flat" cmpd="sng" algn="ctr">
            <a:solidFill>
              <a:srgbClr val="C00000"/>
            </a:solidFill>
            <a:prstDash val="solid"/>
            <a:round/>
            <a:headEnd type="none" w="med" len="med"/>
            <a:tailEnd type="arrow"/>
          </a:ln>
          <a:effectLst/>
        </p:spPr>
      </p:cxnSp>
      <p:pic>
        <p:nvPicPr>
          <p:cNvPr id="7172" name="Picture 4"/>
          <p:cNvPicPr>
            <a:picLocks noChangeAspect="1" noChangeArrowheads="1"/>
          </p:cNvPicPr>
          <p:nvPr/>
        </p:nvPicPr>
        <p:blipFill>
          <a:blip r:embed="rId2" cstate="print"/>
          <a:srcRect l="25747" t="50361" r="58621"/>
          <a:stretch>
            <a:fillRect/>
          </a:stretch>
        </p:blipFill>
        <p:spPr bwMode="auto">
          <a:xfrm>
            <a:off x="8229600" y="1371600"/>
            <a:ext cx="838200" cy="1524000"/>
          </a:xfrm>
          <a:prstGeom prst="rect">
            <a:avLst/>
          </a:prstGeom>
          <a:noFill/>
          <a:ln w="9525">
            <a:noFill/>
            <a:miter lim="800000"/>
            <a:headEnd/>
            <a:tailEnd/>
          </a:ln>
          <a:effectLst/>
        </p:spPr>
      </p:pic>
      <p:pic>
        <p:nvPicPr>
          <p:cNvPr id="7173" name="Picture 5"/>
          <p:cNvPicPr>
            <a:picLocks noChangeAspect="1" noChangeArrowheads="1"/>
          </p:cNvPicPr>
          <p:nvPr/>
        </p:nvPicPr>
        <p:blipFill>
          <a:blip r:embed="rId2" cstate="print"/>
          <a:srcRect l="42353" t="58918" r="50338" b="37244"/>
          <a:stretch>
            <a:fillRect/>
          </a:stretch>
        </p:blipFill>
        <p:spPr bwMode="auto">
          <a:xfrm>
            <a:off x="7635240" y="1780163"/>
            <a:ext cx="594360" cy="214981"/>
          </a:xfrm>
          <a:prstGeom prst="rect">
            <a:avLst/>
          </a:prstGeom>
          <a:noFill/>
          <a:ln w="9525">
            <a:noFill/>
            <a:miter lim="800000"/>
            <a:headEnd/>
            <a:tailEnd/>
          </a:ln>
          <a:effectLst/>
        </p:spPr>
      </p:pic>
      <p:cxnSp>
        <p:nvCxnSpPr>
          <p:cNvPr id="23" name="Straight Arrow Connector 22"/>
          <p:cNvCxnSpPr/>
          <p:nvPr/>
        </p:nvCxnSpPr>
        <p:spPr bwMode="auto">
          <a:xfrm>
            <a:off x="9144000" y="1981200"/>
            <a:ext cx="457200" cy="1588"/>
          </a:xfrm>
          <a:prstGeom prst="straightConnector1">
            <a:avLst/>
          </a:prstGeom>
          <a:solidFill>
            <a:srgbClr val="00B8FF"/>
          </a:solidFill>
          <a:ln w="28575" cap="flat" cmpd="sng" algn="ctr">
            <a:solidFill>
              <a:srgbClr val="C00000"/>
            </a:solidFill>
            <a:prstDash val="solid"/>
            <a:round/>
            <a:headEnd type="none" w="med" len="med"/>
            <a:tailEnd type="arrow"/>
          </a:ln>
          <a:effectLst/>
        </p:spPr>
      </p:cxnSp>
      <p:pic>
        <p:nvPicPr>
          <p:cNvPr id="7175" name="Picture 7"/>
          <p:cNvPicPr>
            <a:picLocks noChangeAspect="1" noChangeArrowheads="1"/>
          </p:cNvPicPr>
          <p:nvPr/>
        </p:nvPicPr>
        <p:blipFill>
          <a:blip r:embed="rId2" cstate="print"/>
          <a:srcRect l="48762" t="1382" b="72351"/>
          <a:stretch>
            <a:fillRect/>
          </a:stretch>
        </p:blipFill>
        <p:spPr bwMode="auto">
          <a:xfrm>
            <a:off x="7355306" y="4038600"/>
            <a:ext cx="3236495" cy="1143000"/>
          </a:xfrm>
          <a:prstGeom prst="rect">
            <a:avLst/>
          </a:prstGeom>
          <a:noFill/>
          <a:ln w="9525">
            <a:noFill/>
            <a:miter lim="800000"/>
            <a:headEnd/>
            <a:tailEnd/>
          </a:ln>
          <a:effectLst/>
        </p:spPr>
      </p:pic>
      <p:cxnSp>
        <p:nvCxnSpPr>
          <p:cNvPr id="28" name="Straight Arrow Connector 27"/>
          <p:cNvCxnSpPr/>
          <p:nvPr/>
        </p:nvCxnSpPr>
        <p:spPr bwMode="auto">
          <a:xfrm rot="5400000">
            <a:off x="8001794" y="3505200"/>
            <a:ext cx="1066006" cy="794"/>
          </a:xfrm>
          <a:prstGeom prst="straightConnector1">
            <a:avLst/>
          </a:prstGeom>
          <a:solidFill>
            <a:srgbClr val="00B8FF"/>
          </a:solidFill>
          <a:ln w="28575" cap="flat" cmpd="sng" algn="ctr">
            <a:solidFill>
              <a:srgbClr val="C00000"/>
            </a:solidFill>
            <a:prstDash val="solid"/>
            <a:round/>
            <a:headEnd type="none" w="med" len="med"/>
            <a:tailEnd type="arrow"/>
          </a:ln>
          <a:effectLst/>
        </p:spPr>
      </p:cxnSp>
      <p:pic>
        <p:nvPicPr>
          <p:cNvPr id="7176" name="Picture 8"/>
          <p:cNvPicPr>
            <a:picLocks noChangeAspect="1" noChangeArrowheads="1"/>
          </p:cNvPicPr>
          <p:nvPr/>
        </p:nvPicPr>
        <p:blipFill>
          <a:blip r:embed="rId2" cstate="print"/>
          <a:srcRect l="47387" t="33636" r="41340" b="45758"/>
          <a:stretch>
            <a:fillRect/>
          </a:stretch>
        </p:blipFill>
        <p:spPr bwMode="auto">
          <a:xfrm>
            <a:off x="7620000" y="2895600"/>
            <a:ext cx="822960" cy="1036320"/>
          </a:xfrm>
          <a:prstGeom prst="rect">
            <a:avLst/>
          </a:prstGeom>
          <a:noFill/>
          <a:ln w="9525">
            <a:noFill/>
            <a:miter lim="800000"/>
            <a:headEnd/>
            <a:tailEnd/>
          </a:ln>
          <a:effectLst/>
        </p:spPr>
      </p:pic>
      <p:sp>
        <p:nvSpPr>
          <p:cNvPr id="32" name="TextBox 31"/>
          <p:cNvSpPr txBox="1"/>
          <p:nvPr/>
        </p:nvSpPr>
        <p:spPr>
          <a:xfrm>
            <a:off x="8763000" y="3048001"/>
            <a:ext cx="12954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00000"/>
              </a:lnSpc>
            </a:pPr>
            <a:r>
              <a:rPr lang="en-IN" sz="1600" dirty="0">
                <a:solidFill>
                  <a:schemeClr val="tx1"/>
                </a:solidFill>
              </a:rPr>
              <a:t>Other Identity Information</a:t>
            </a:r>
          </a:p>
        </p:txBody>
      </p:sp>
      <p:pic>
        <p:nvPicPr>
          <p:cNvPr id="35" name="Picture 2"/>
          <p:cNvPicPr>
            <a:picLocks noChangeAspect="1" noChangeArrowheads="1"/>
          </p:cNvPicPr>
          <p:nvPr/>
        </p:nvPicPr>
        <p:blipFill>
          <a:blip r:embed="rId5" cstate="print"/>
          <a:srcRect t="52941" r="54795"/>
          <a:stretch>
            <a:fillRect/>
          </a:stretch>
        </p:blipFill>
        <p:spPr bwMode="auto">
          <a:xfrm>
            <a:off x="8458200" y="5334001"/>
            <a:ext cx="1066800" cy="775855"/>
          </a:xfrm>
          <a:prstGeom prst="rect">
            <a:avLst/>
          </a:prstGeom>
          <a:noFill/>
          <a:ln w="9525">
            <a:noFill/>
            <a:miter lim="800000"/>
            <a:headEnd/>
            <a:tailEnd/>
          </a:ln>
        </p:spPr>
      </p:pic>
      <p:cxnSp>
        <p:nvCxnSpPr>
          <p:cNvPr id="41" name="Straight Arrow Connector 40"/>
          <p:cNvCxnSpPr/>
          <p:nvPr/>
        </p:nvCxnSpPr>
        <p:spPr bwMode="auto">
          <a:xfrm rot="10800000">
            <a:off x="9525000" y="5638800"/>
            <a:ext cx="381000" cy="1588"/>
          </a:xfrm>
          <a:prstGeom prst="straightConnector1">
            <a:avLst/>
          </a:prstGeom>
          <a:solidFill>
            <a:srgbClr val="00B8FF"/>
          </a:solidFill>
          <a:ln w="28575" cap="flat" cmpd="sng" algn="ctr">
            <a:solidFill>
              <a:srgbClr val="C00000"/>
            </a:solidFill>
            <a:prstDash val="solid"/>
            <a:round/>
            <a:headEnd type="none" w="med" len="med"/>
            <a:tailEnd type="arrow"/>
          </a:ln>
          <a:effectLst/>
        </p:spPr>
      </p:cxnSp>
      <p:cxnSp>
        <p:nvCxnSpPr>
          <p:cNvPr id="43" name="Straight Connector 42"/>
          <p:cNvCxnSpPr/>
          <p:nvPr/>
        </p:nvCxnSpPr>
        <p:spPr bwMode="auto">
          <a:xfrm rot="5400000">
            <a:off x="9677400" y="5410200"/>
            <a:ext cx="457200" cy="1588"/>
          </a:xfrm>
          <a:prstGeom prst="line">
            <a:avLst/>
          </a:prstGeom>
          <a:solidFill>
            <a:srgbClr val="00B8FF"/>
          </a:solidFill>
          <a:ln w="28575" cap="flat" cmpd="sng" algn="ctr">
            <a:solidFill>
              <a:srgbClr val="C00000"/>
            </a:solidFill>
            <a:prstDash val="solid"/>
            <a:round/>
            <a:headEnd type="none" w="med" len="med"/>
            <a:tailEnd type="none" w="med" len="med"/>
          </a:ln>
          <a:effectLst/>
        </p:spPr>
      </p:cxnSp>
      <p:sp>
        <p:nvSpPr>
          <p:cNvPr id="44" name="TextBox 43"/>
          <p:cNvSpPr txBox="1"/>
          <p:nvPr/>
        </p:nvSpPr>
        <p:spPr>
          <a:xfrm>
            <a:off x="8305800" y="6111240"/>
            <a:ext cx="1447800" cy="33855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00000"/>
              </a:lnSpc>
            </a:pPr>
            <a:r>
              <a:rPr lang="en-IN" sz="1600" b="1" dirty="0">
                <a:solidFill>
                  <a:schemeClr val="tx1"/>
                </a:solidFill>
              </a:rPr>
              <a:t>X.509 v3 Cert</a:t>
            </a:r>
          </a:p>
        </p:txBody>
      </p:sp>
      <p:pic>
        <p:nvPicPr>
          <p:cNvPr id="45" name="Picture 2"/>
          <p:cNvPicPr>
            <a:picLocks noChangeAspect="1" noChangeArrowheads="1"/>
          </p:cNvPicPr>
          <p:nvPr/>
        </p:nvPicPr>
        <p:blipFill>
          <a:blip r:embed="rId2" cstate="print"/>
          <a:srcRect t="61057" r="88041" b="15597"/>
          <a:stretch>
            <a:fillRect/>
          </a:stretch>
        </p:blipFill>
        <p:spPr bwMode="auto">
          <a:xfrm>
            <a:off x="9570720" y="1417320"/>
            <a:ext cx="883920" cy="1188720"/>
          </a:xfrm>
          <a:prstGeom prst="rect">
            <a:avLst/>
          </a:prstGeom>
          <a:noFill/>
          <a:ln w="9525">
            <a:noFill/>
            <a:miter lim="800000"/>
            <a:headEnd/>
            <a:tailEnd/>
          </a:ln>
          <a:effectLst/>
        </p:spPr>
      </p:pic>
      <p:sp>
        <p:nvSpPr>
          <p:cNvPr id="46" name="Title 1"/>
          <p:cNvSpPr>
            <a:spLocks noGrp="1"/>
          </p:cNvSpPr>
          <p:nvPr>
            <p:ph type="title"/>
          </p:nvPr>
        </p:nvSpPr>
        <p:spPr>
          <a:xfrm>
            <a:off x="2590800" y="457200"/>
            <a:ext cx="6705600" cy="533400"/>
          </a:xfrm>
        </p:spPr>
        <p:txBody>
          <a:bodyPr/>
          <a:lstStyle/>
          <a:p>
            <a:r>
              <a:rPr lang="en-IN" sz="4000" dirty="0"/>
              <a:t>Certificate Issuance Process</a:t>
            </a:r>
          </a:p>
        </p:txBody>
      </p:sp>
      <p:cxnSp>
        <p:nvCxnSpPr>
          <p:cNvPr id="48" name="Straight Arrow Connector 47"/>
          <p:cNvCxnSpPr/>
          <p:nvPr/>
        </p:nvCxnSpPr>
        <p:spPr bwMode="auto">
          <a:xfrm rot="10800000">
            <a:off x="3733800" y="5715000"/>
            <a:ext cx="4191000" cy="1588"/>
          </a:xfrm>
          <a:prstGeom prst="straightConnector1">
            <a:avLst/>
          </a:prstGeom>
          <a:solidFill>
            <a:srgbClr val="00B8FF"/>
          </a:solidFill>
          <a:ln w="28575"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366733959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linds(horizontal)">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nodeType="withEffect">
                                  <p:stCondLst>
                                    <p:cond delay="0"/>
                                  </p:stCondLst>
                                  <p:childTnLst>
                                    <p:set>
                                      <p:cBhvr>
                                        <p:cTn id="32" dur="1" fill="hold">
                                          <p:stCondLst>
                                            <p:cond delay="0"/>
                                          </p:stCondLst>
                                        </p:cTn>
                                        <p:tgtEl>
                                          <p:spTgt spid="7171"/>
                                        </p:tgtEl>
                                        <p:attrNameLst>
                                          <p:attrName>style.visibility</p:attrName>
                                        </p:attrNameLst>
                                      </p:cBhvr>
                                      <p:to>
                                        <p:strVal val="visible"/>
                                      </p:to>
                                    </p:set>
                                    <p:animEffect transition="in" filter="blinds(horizontal)">
                                      <p:cBhvr>
                                        <p:cTn id="33" dur="500"/>
                                        <p:tgtEl>
                                          <p:spTgt spid="717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par>
                                <p:cTn id="47" presetID="3" presetClass="entr" presetSubtype="10" fill="hold" nodeType="withEffect">
                                  <p:stCondLst>
                                    <p:cond delay="0"/>
                                  </p:stCondLst>
                                  <p:childTnLst>
                                    <p:set>
                                      <p:cBhvr>
                                        <p:cTn id="48" dur="1" fill="hold">
                                          <p:stCondLst>
                                            <p:cond delay="0"/>
                                          </p:stCondLst>
                                        </p:cTn>
                                        <p:tgtEl>
                                          <p:spTgt spid="7173"/>
                                        </p:tgtEl>
                                        <p:attrNameLst>
                                          <p:attrName>style.visibility</p:attrName>
                                        </p:attrNameLst>
                                      </p:cBhvr>
                                      <p:to>
                                        <p:strVal val="visible"/>
                                      </p:to>
                                    </p:set>
                                    <p:animEffect transition="in" filter="blinds(horizontal)">
                                      <p:cBhvr>
                                        <p:cTn id="49" dur="500"/>
                                        <p:tgtEl>
                                          <p:spTgt spid="7173"/>
                                        </p:tgtEl>
                                      </p:cBhvr>
                                    </p:animEffect>
                                  </p:childTnLst>
                                </p:cTn>
                              </p:par>
                              <p:par>
                                <p:cTn id="50" presetID="3" presetClass="entr" presetSubtype="10" fill="hold" nodeType="withEffect">
                                  <p:stCondLst>
                                    <p:cond delay="0"/>
                                  </p:stCondLst>
                                  <p:childTnLst>
                                    <p:set>
                                      <p:cBhvr>
                                        <p:cTn id="51" dur="1" fill="hold">
                                          <p:stCondLst>
                                            <p:cond delay="0"/>
                                          </p:stCondLst>
                                        </p:cTn>
                                        <p:tgtEl>
                                          <p:spTgt spid="7172"/>
                                        </p:tgtEl>
                                        <p:attrNameLst>
                                          <p:attrName>style.visibility</p:attrName>
                                        </p:attrNameLst>
                                      </p:cBhvr>
                                      <p:to>
                                        <p:strVal val="visible"/>
                                      </p:to>
                                    </p:set>
                                    <p:animEffect transition="in" filter="blinds(horizontal)">
                                      <p:cBhvr>
                                        <p:cTn id="52" dur="500"/>
                                        <p:tgtEl>
                                          <p:spTgt spid="717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dissolve">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linds(horizontal)">
                                      <p:cBhvr>
                                        <p:cTn id="67" dur="500"/>
                                        <p:tgtEl>
                                          <p:spTgt spid="28"/>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blinds(horizontal)">
                                      <p:cBhvr>
                                        <p:cTn id="70" dur="500"/>
                                        <p:tgtEl>
                                          <p:spTgt spid="32"/>
                                        </p:tgtEl>
                                      </p:cBhvr>
                                    </p:animEffect>
                                  </p:childTnLst>
                                </p:cTn>
                              </p:par>
                              <p:par>
                                <p:cTn id="71" presetID="3" presetClass="entr" presetSubtype="10" fill="hold" nodeType="withEffect">
                                  <p:stCondLst>
                                    <p:cond delay="0"/>
                                  </p:stCondLst>
                                  <p:childTnLst>
                                    <p:set>
                                      <p:cBhvr>
                                        <p:cTn id="72" dur="1" fill="hold">
                                          <p:stCondLst>
                                            <p:cond delay="0"/>
                                          </p:stCondLst>
                                        </p:cTn>
                                        <p:tgtEl>
                                          <p:spTgt spid="7176"/>
                                        </p:tgtEl>
                                        <p:attrNameLst>
                                          <p:attrName>style.visibility</p:attrName>
                                        </p:attrNameLst>
                                      </p:cBhvr>
                                      <p:to>
                                        <p:strVal val="visible"/>
                                      </p:to>
                                    </p:set>
                                    <p:animEffect transition="in" filter="blinds(horizontal)">
                                      <p:cBhvr>
                                        <p:cTn id="73" dur="500"/>
                                        <p:tgtEl>
                                          <p:spTgt spid="717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7175"/>
                                        </p:tgtEl>
                                        <p:attrNameLst>
                                          <p:attrName>style.visibility</p:attrName>
                                        </p:attrNameLst>
                                      </p:cBhvr>
                                      <p:to>
                                        <p:strVal val="visible"/>
                                      </p:to>
                                    </p:set>
                                    <p:animEffect transition="in" filter="blinds(horizontal)">
                                      <p:cBhvr>
                                        <p:cTn id="78" dur="500"/>
                                        <p:tgtEl>
                                          <p:spTgt spid="7175"/>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blinds(horizontal)">
                                      <p:cBhvr>
                                        <p:cTn id="83" dur="500"/>
                                        <p:tgtEl>
                                          <p:spTgt spid="43"/>
                                        </p:tgtEl>
                                      </p:cBhvr>
                                    </p:animEffect>
                                  </p:childTnLst>
                                </p:cTn>
                              </p:par>
                              <p:par>
                                <p:cTn id="84" presetID="3" presetClass="entr" presetSubtype="10"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blinds(horizontal)">
                                      <p:cBhvr>
                                        <p:cTn id="86" dur="500"/>
                                        <p:tgtEl>
                                          <p:spTgt spid="41"/>
                                        </p:tgtEl>
                                      </p:cBhvr>
                                    </p:animEffect>
                                  </p:childTnLst>
                                </p:cTn>
                              </p:par>
                              <p:par>
                                <p:cTn id="87" presetID="3" presetClass="entr" presetSubtype="10"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blinds(horizontal)">
                                      <p:cBhvr>
                                        <p:cTn id="89" dur="500"/>
                                        <p:tgtEl>
                                          <p:spTgt spid="35"/>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blinds(horizontal)">
                                      <p:cBhvr>
                                        <p:cTn id="94" dur="500"/>
                                        <p:tgtEl>
                                          <p:spTgt spid="44"/>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blinds(horizontal)">
                                      <p:cBhvr>
                                        <p:cTn id="9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32"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609584"/>
            <a:ext cx="8940800" cy="533400"/>
          </a:xfrm>
        </p:spPr>
        <p:txBody>
          <a:bodyPr/>
          <a:lstStyle/>
          <a:p>
            <a:r>
              <a:rPr lang="en-US" dirty="0"/>
              <a:t>Attacks on Integrity – Physical Documents</a:t>
            </a:r>
            <a:endParaRPr lang="en-IN" dirty="0"/>
          </a:p>
        </p:txBody>
      </p:sp>
      <p:sp>
        <p:nvSpPr>
          <p:cNvPr id="3" name="Content Placeholder 2"/>
          <p:cNvSpPr>
            <a:spLocks noGrp="1"/>
          </p:cNvSpPr>
          <p:nvPr>
            <p:ph idx="1"/>
          </p:nvPr>
        </p:nvSpPr>
        <p:spPr/>
        <p:txBody>
          <a:bodyPr/>
          <a:lstStyle/>
          <a:p>
            <a:endParaRPr lang="en-IN" dirty="0"/>
          </a:p>
        </p:txBody>
      </p:sp>
      <p:pic>
        <p:nvPicPr>
          <p:cNvPr id="4" name="Picture 2"/>
          <p:cNvPicPr>
            <a:picLocks noChangeAspect="1" noChangeArrowheads="1"/>
          </p:cNvPicPr>
          <p:nvPr/>
        </p:nvPicPr>
        <p:blipFill>
          <a:blip r:embed="rId2" cstate="print"/>
          <a:srcRect/>
          <a:stretch>
            <a:fillRect/>
          </a:stretch>
        </p:blipFill>
        <p:spPr bwMode="auto">
          <a:xfrm>
            <a:off x="3352800" y="1328740"/>
            <a:ext cx="6010275" cy="245745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3281386" y="3900508"/>
            <a:ext cx="6172200" cy="2457450"/>
          </a:xfrm>
          <a:prstGeom prst="rect">
            <a:avLst/>
          </a:prstGeom>
          <a:noFill/>
          <a:ln w="9525">
            <a:noFill/>
            <a:miter lim="800000"/>
            <a:headEnd/>
            <a:tailEnd/>
          </a:ln>
          <a:effectLst/>
        </p:spPr>
      </p:pic>
      <p:sp>
        <p:nvSpPr>
          <p:cNvPr id="8" name="Rectangle 7"/>
          <p:cNvSpPr/>
          <p:nvPr/>
        </p:nvSpPr>
        <p:spPr bwMode="auto">
          <a:xfrm>
            <a:off x="4782123" y="3500438"/>
            <a:ext cx="500066" cy="14287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ts val="4250"/>
              </a:lnSpc>
              <a:spcBef>
                <a:spcPct val="0"/>
              </a:spcBef>
              <a:spcAft>
                <a:spcPct val="0"/>
              </a:spcAft>
              <a:buClr>
                <a:srgbClr val="000000"/>
              </a:buClr>
              <a:buSzPct val="100000"/>
              <a:buFont typeface="Arial" pitchFamily="34" charset="0"/>
              <a:buNone/>
              <a:tabLst/>
            </a:pPr>
            <a:endParaRPr kumimoji="0" lang="en-IN" sz="2000" b="0" i="0" u="none" strike="noStrike" cap="none" normalizeH="0" baseline="0">
              <a:ln>
                <a:noFill/>
              </a:ln>
              <a:solidFill>
                <a:schemeClr val="bg1"/>
              </a:solidFill>
              <a:effectLst/>
              <a:latin typeface="Garamond" pitchFamily="18" charset="0"/>
            </a:endParaRPr>
          </a:p>
        </p:txBody>
      </p:sp>
      <p:sp>
        <p:nvSpPr>
          <p:cNvPr id="9" name="Rectangle 8"/>
          <p:cNvSpPr/>
          <p:nvPr/>
        </p:nvSpPr>
        <p:spPr bwMode="auto">
          <a:xfrm>
            <a:off x="4810116" y="6090868"/>
            <a:ext cx="500066" cy="14287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ts val="4250"/>
              </a:lnSpc>
              <a:spcBef>
                <a:spcPct val="0"/>
              </a:spcBef>
              <a:spcAft>
                <a:spcPct val="0"/>
              </a:spcAft>
              <a:buClr>
                <a:srgbClr val="000000"/>
              </a:buClr>
              <a:buSzPct val="100000"/>
              <a:buFont typeface="Arial" pitchFamily="34" charset="0"/>
              <a:buNone/>
              <a:tabLst/>
            </a:pPr>
            <a:endParaRPr kumimoji="0" lang="en-IN" sz="2000" b="0" i="0" u="none" strike="noStrike" cap="none" normalizeH="0" baseline="0">
              <a:ln>
                <a:noFill/>
              </a:ln>
              <a:solidFill>
                <a:schemeClr val="bg1"/>
              </a:solidFill>
              <a:effectLst/>
              <a:latin typeface="Garamond" pitchFamily="18" charset="0"/>
            </a:endParaRPr>
          </a:p>
        </p:txBody>
      </p:sp>
      <p:pic>
        <p:nvPicPr>
          <p:cNvPr id="10" name="Picture 2"/>
          <p:cNvPicPr>
            <a:picLocks noChangeAspect="1" noChangeArrowheads="1"/>
          </p:cNvPicPr>
          <p:nvPr/>
        </p:nvPicPr>
        <p:blipFill>
          <a:blip r:embed="rId2" cstate="print"/>
          <a:srcRect t="29070" r="1346" b="44767"/>
          <a:stretch>
            <a:fillRect/>
          </a:stretch>
        </p:blipFill>
        <p:spPr bwMode="auto">
          <a:xfrm>
            <a:off x="3353363" y="2046895"/>
            <a:ext cx="5929354" cy="642942"/>
          </a:xfrm>
          <a:prstGeom prst="rect">
            <a:avLst/>
          </a:prstGeom>
          <a:noFill/>
          <a:ln w="9525">
            <a:noFill/>
            <a:miter lim="800000"/>
            <a:headEnd/>
            <a:tailEnd/>
          </a:ln>
          <a:effectLst/>
        </p:spPr>
      </p:pic>
      <p:pic>
        <p:nvPicPr>
          <p:cNvPr id="11" name="Picture 3"/>
          <p:cNvPicPr>
            <a:picLocks noChangeAspect="1" noChangeArrowheads="1"/>
          </p:cNvPicPr>
          <p:nvPr/>
        </p:nvPicPr>
        <p:blipFill>
          <a:blip r:embed="rId3" cstate="print"/>
          <a:srcRect t="27171" r="1316" b="46666"/>
          <a:stretch>
            <a:fillRect/>
          </a:stretch>
        </p:blipFill>
        <p:spPr bwMode="auto">
          <a:xfrm>
            <a:off x="3281925" y="4572008"/>
            <a:ext cx="6090892" cy="642942"/>
          </a:xfrm>
          <a:prstGeom prst="rect">
            <a:avLst/>
          </a:prstGeom>
          <a:noFill/>
          <a:ln w="9525">
            <a:noFill/>
            <a:miter lim="800000"/>
            <a:headEnd/>
            <a:tailEnd/>
          </a:ln>
          <a:effectLst/>
        </p:spPr>
      </p:pic>
      <p:cxnSp>
        <p:nvCxnSpPr>
          <p:cNvPr id="6" name="Straight Connector 5"/>
          <p:cNvCxnSpPr/>
          <p:nvPr/>
        </p:nvCxnSpPr>
        <p:spPr bwMode="auto">
          <a:xfrm>
            <a:off x="3372222" y="1331686"/>
            <a:ext cx="5971429" cy="4953000"/>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flipV="1">
            <a:off x="3372222" y="1291772"/>
            <a:ext cx="5881060" cy="4933954"/>
          </a:xfrm>
          <a:prstGeom prst="line">
            <a:avLst/>
          </a:prstGeom>
          <a:solidFill>
            <a:srgbClr val="00B8FF"/>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9935575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nodeType="clickEffect">
                                  <p:stCondLst>
                                    <p:cond delay="0"/>
                                  </p:stCondLst>
                                  <p:childTnLst>
                                    <p:animClr clrSpc="rgb" dir="cw">
                                      <p:cBhvr override="childStyle">
                                        <p:cTn id="28" dur="100" fill="hold"/>
                                        <p:tgtEl>
                                          <p:spTgt spid="10"/>
                                        </p:tgtEl>
                                        <p:attrNameLst>
                                          <p:attrName>style.color</p:attrName>
                                        </p:attrNameLst>
                                      </p:cBhvr>
                                      <p:to>
                                        <a:schemeClr val="accent2"/>
                                      </p:to>
                                    </p:animClr>
                                    <p:animClr clrSpc="rgb" dir="cw">
                                      <p:cBhvr>
                                        <p:cTn id="29" dur="100" fill="hold"/>
                                        <p:tgtEl>
                                          <p:spTgt spid="10"/>
                                        </p:tgtEl>
                                        <p:attrNameLst>
                                          <p:attrName>fillcolor</p:attrName>
                                        </p:attrNameLst>
                                      </p:cBhvr>
                                      <p:to>
                                        <a:schemeClr val="accent2"/>
                                      </p:to>
                                    </p:animClr>
                                    <p:set>
                                      <p:cBhvr>
                                        <p:cTn id="30" dur="100" fill="hold"/>
                                        <p:tgtEl>
                                          <p:spTgt spid="10"/>
                                        </p:tgtEl>
                                        <p:attrNameLst>
                                          <p:attrName>fill.type</p:attrName>
                                        </p:attrNameLst>
                                      </p:cBhvr>
                                      <p:to>
                                        <p:strVal val="solid"/>
                                      </p:to>
                                    </p:set>
                                    <p:set>
                                      <p:cBhvr>
                                        <p:cTn id="31" dur="100" fill="hold"/>
                                        <p:tgtEl>
                                          <p:spTgt spid="10"/>
                                        </p:tgtEl>
                                        <p:attrNameLst>
                                          <p:attrName>fill.on</p:attrName>
                                        </p:attrNameLst>
                                      </p:cBhvr>
                                      <p:to>
                                        <p:strVal val="true"/>
                                      </p:to>
                                    </p:set>
                                    <p:animRot by="120000">
                                      <p:cBhvr>
                                        <p:cTn id="32" dur="100" fill="hold">
                                          <p:stCondLst>
                                            <p:cond delay="0"/>
                                          </p:stCondLst>
                                        </p:cTn>
                                        <p:tgtEl>
                                          <p:spTgt spid="10"/>
                                        </p:tgtEl>
                                        <p:attrNameLst>
                                          <p:attrName>r</p:attrName>
                                        </p:attrNameLst>
                                      </p:cBhvr>
                                    </p:animRot>
                                    <p:animRot by="-240000">
                                      <p:cBhvr>
                                        <p:cTn id="33" dur="200" fill="hold">
                                          <p:stCondLst>
                                            <p:cond delay="200"/>
                                          </p:stCondLst>
                                        </p:cTn>
                                        <p:tgtEl>
                                          <p:spTgt spid="10"/>
                                        </p:tgtEl>
                                        <p:attrNameLst>
                                          <p:attrName>r</p:attrName>
                                        </p:attrNameLst>
                                      </p:cBhvr>
                                    </p:animRot>
                                    <p:animRot by="240000">
                                      <p:cBhvr>
                                        <p:cTn id="34" dur="200" fill="hold">
                                          <p:stCondLst>
                                            <p:cond delay="400"/>
                                          </p:stCondLst>
                                        </p:cTn>
                                        <p:tgtEl>
                                          <p:spTgt spid="10"/>
                                        </p:tgtEl>
                                        <p:attrNameLst>
                                          <p:attrName>r</p:attrName>
                                        </p:attrNameLst>
                                      </p:cBhvr>
                                    </p:animRot>
                                    <p:animRot by="-240000">
                                      <p:cBhvr>
                                        <p:cTn id="35" dur="200" fill="hold">
                                          <p:stCondLst>
                                            <p:cond delay="600"/>
                                          </p:stCondLst>
                                        </p:cTn>
                                        <p:tgtEl>
                                          <p:spTgt spid="10"/>
                                        </p:tgtEl>
                                        <p:attrNameLst>
                                          <p:attrName>r</p:attrName>
                                        </p:attrNameLst>
                                      </p:cBhvr>
                                    </p:animRot>
                                    <p:animRot by="120000">
                                      <p:cBhvr>
                                        <p:cTn id="36" dur="200" fill="hold">
                                          <p:stCondLst>
                                            <p:cond delay="800"/>
                                          </p:stCondLst>
                                        </p:cTn>
                                        <p:tgtEl>
                                          <p:spTgt spid="10"/>
                                        </p:tgtEl>
                                        <p:attrNameLst>
                                          <p:attrName>r</p:attrName>
                                        </p:attrNameLst>
                                      </p:cBhvr>
                                    </p:animRot>
                                  </p:childTnLst>
                                </p:cTn>
                              </p:par>
                              <p:par>
                                <p:cTn id="37" presetID="32" presetClass="emph" presetSubtype="0" fill="hold" nodeType="withEffect">
                                  <p:stCondLst>
                                    <p:cond delay="0"/>
                                  </p:stCondLst>
                                  <p:childTnLst>
                                    <p:animClr clrSpc="rgb" dir="cw">
                                      <p:cBhvr override="childStyle">
                                        <p:cTn id="38" dur="100" fill="hold"/>
                                        <p:tgtEl>
                                          <p:spTgt spid="11"/>
                                        </p:tgtEl>
                                        <p:attrNameLst>
                                          <p:attrName>style.color</p:attrName>
                                        </p:attrNameLst>
                                      </p:cBhvr>
                                      <p:to>
                                        <a:schemeClr val="accent2"/>
                                      </p:to>
                                    </p:animClr>
                                    <p:animClr clrSpc="rgb" dir="cw">
                                      <p:cBhvr>
                                        <p:cTn id="39" dur="100" fill="hold"/>
                                        <p:tgtEl>
                                          <p:spTgt spid="11"/>
                                        </p:tgtEl>
                                        <p:attrNameLst>
                                          <p:attrName>fillcolor</p:attrName>
                                        </p:attrNameLst>
                                      </p:cBhvr>
                                      <p:to>
                                        <a:schemeClr val="accent2"/>
                                      </p:to>
                                    </p:animClr>
                                    <p:set>
                                      <p:cBhvr>
                                        <p:cTn id="40" dur="100" fill="hold"/>
                                        <p:tgtEl>
                                          <p:spTgt spid="11"/>
                                        </p:tgtEl>
                                        <p:attrNameLst>
                                          <p:attrName>fill.type</p:attrName>
                                        </p:attrNameLst>
                                      </p:cBhvr>
                                      <p:to>
                                        <p:strVal val="solid"/>
                                      </p:to>
                                    </p:set>
                                    <p:set>
                                      <p:cBhvr>
                                        <p:cTn id="41" dur="100" fill="hold"/>
                                        <p:tgtEl>
                                          <p:spTgt spid="11"/>
                                        </p:tgtEl>
                                        <p:attrNameLst>
                                          <p:attrName>fill.on</p:attrName>
                                        </p:attrNameLst>
                                      </p:cBhvr>
                                      <p:to>
                                        <p:strVal val="true"/>
                                      </p:to>
                                    </p:set>
                                    <p:animRot by="120000">
                                      <p:cBhvr>
                                        <p:cTn id="42" dur="100" fill="hold">
                                          <p:stCondLst>
                                            <p:cond delay="0"/>
                                          </p:stCondLst>
                                        </p:cTn>
                                        <p:tgtEl>
                                          <p:spTgt spid="11"/>
                                        </p:tgtEl>
                                        <p:attrNameLst>
                                          <p:attrName>r</p:attrName>
                                        </p:attrNameLst>
                                      </p:cBhvr>
                                    </p:animRot>
                                    <p:animRot by="-240000">
                                      <p:cBhvr>
                                        <p:cTn id="43" dur="200" fill="hold">
                                          <p:stCondLst>
                                            <p:cond delay="200"/>
                                          </p:stCondLst>
                                        </p:cTn>
                                        <p:tgtEl>
                                          <p:spTgt spid="11"/>
                                        </p:tgtEl>
                                        <p:attrNameLst>
                                          <p:attrName>r</p:attrName>
                                        </p:attrNameLst>
                                      </p:cBhvr>
                                    </p:animRot>
                                    <p:animRot by="240000">
                                      <p:cBhvr>
                                        <p:cTn id="44" dur="200" fill="hold">
                                          <p:stCondLst>
                                            <p:cond delay="400"/>
                                          </p:stCondLst>
                                        </p:cTn>
                                        <p:tgtEl>
                                          <p:spTgt spid="11"/>
                                        </p:tgtEl>
                                        <p:attrNameLst>
                                          <p:attrName>r</p:attrName>
                                        </p:attrNameLst>
                                      </p:cBhvr>
                                    </p:animRot>
                                    <p:animRot by="-240000">
                                      <p:cBhvr>
                                        <p:cTn id="45" dur="200" fill="hold">
                                          <p:stCondLst>
                                            <p:cond delay="600"/>
                                          </p:stCondLst>
                                        </p:cTn>
                                        <p:tgtEl>
                                          <p:spTgt spid="11"/>
                                        </p:tgtEl>
                                        <p:attrNameLst>
                                          <p:attrName>r</p:attrName>
                                        </p:attrNameLst>
                                      </p:cBhvr>
                                    </p:animRot>
                                    <p:animRot by="120000">
                                      <p:cBhvr>
                                        <p:cTn id="46" dur="200" fill="hold">
                                          <p:stCondLst>
                                            <p:cond delay="800"/>
                                          </p:stCondLst>
                                        </p:cTn>
                                        <p:tgtEl>
                                          <p:spTgt spid="11"/>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idx="4294967295"/>
          </p:nvPr>
        </p:nvSpPr>
        <p:spPr>
          <a:xfrm>
            <a:off x="2743200" y="528622"/>
            <a:ext cx="6629400" cy="685800"/>
          </a:xfrm>
        </p:spPr>
        <p:txBody>
          <a:bodyPr vert="horz" wrap="square" lIns="91440" tIns="45720" rIns="91440" bIns="45720" numCol="1" anchor="ctr" anchorCtr="0" compatLnSpc="1">
            <a:prstTxWarp prst="textNoShape">
              <a:avLst/>
            </a:prstTxWarp>
          </a:bodyPr>
          <a:lstStyle/>
          <a:p>
            <a:pPr algn="ctr"/>
            <a:r>
              <a:rPr lang="en-US" sz="4000" b="1" dirty="0"/>
              <a:t>Crypto Tokens</a:t>
            </a:r>
          </a:p>
        </p:txBody>
      </p:sp>
      <p:sp>
        <p:nvSpPr>
          <p:cNvPr id="809987" name="Rectangle 3"/>
          <p:cNvSpPr>
            <a:spLocks noGrp="1" noChangeArrowheads="1"/>
          </p:cNvSpPr>
          <p:nvPr>
            <p:ph type="body" sz="half" idx="4294967295"/>
          </p:nvPr>
        </p:nvSpPr>
        <p:spPr>
          <a:xfrm>
            <a:off x="4876800" y="1447800"/>
            <a:ext cx="5486400" cy="4876800"/>
          </a:xfrm>
        </p:spPr>
        <p:txBody>
          <a:bodyPr vert="horz" wrap="square" lIns="91440" tIns="45720" rIns="91440" bIns="45720" numCol="1" anchor="t" anchorCtr="0" compatLnSpc="1">
            <a:prstTxWarp prst="textNoShape">
              <a:avLst/>
            </a:prstTxWarp>
          </a:bodyPr>
          <a:lstStyle/>
          <a:p>
            <a:pPr marL="342900" indent="-342900">
              <a:lnSpc>
                <a:spcPct val="100000"/>
              </a:lnSpc>
              <a:spcBef>
                <a:spcPct val="20000"/>
              </a:spcBef>
              <a:buFont typeface="Times New Roman" pitchFamily="18" charset="0"/>
              <a:buChar char="•"/>
            </a:pPr>
            <a:r>
              <a:rPr lang="en-US" sz="2400" b="1" dirty="0">
                <a:solidFill>
                  <a:schemeClr val="tx1"/>
                </a:solidFill>
              </a:rPr>
              <a:t>Contain a Cryptographic co-processor with a USB interface</a:t>
            </a:r>
          </a:p>
          <a:p>
            <a:pPr marL="742950" lvl="1" indent="-285750">
              <a:lnSpc>
                <a:spcPct val="100000"/>
              </a:lnSpc>
              <a:spcBef>
                <a:spcPct val="20000"/>
              </a:spcBef>
              <a:buFont typeface="Times New Roman" pitchFamily="18" charset="0"/>
              <a:buChar char="–"/>
            </a:pPr>
            <a:r>
              <a:rPr lang="en-US" sz="2000" b="1" dirty="0">
                <a:solidFill>
                  <a:schemeClr val="tx1"/>
                </a:solidFill>
              </a:rPr>
              <a:t>Key is generated inside the token.</a:t>
            </a:r>
          </a:p>
          <a:p>
            <a:pPr marL="742950" lvl="1" indent="-285750">
              <a:lnSpc>
                <a:spcPct val="100000"/>
              </a:lnSpc>
              <a:spcBef>
                <a:spcPct val="20000"/>
              </a:spcBef>
              <a:buFont typeface="Times New Roman" pitchFamily="18" charset="0"/>
              <a:buChar char="–"/>
            </a:pPr>
            <a:r>
              <a:rPr lang="en-US" sz="2000" b="1" dirty="0">
                <a:solidFill>
                  <a:schemeClr val="tx1"/>
                </a:solidFill>
              </a:rPr>
              <a:t>Key is highly secured as it doesn’t leave the token</a:t>
            </a:r>
          </a:p>
          <a:p>
            <a:pPr marL="742950" lvl="1" indent="-285750">
              <a:lnSpc>
                <a:spcPct val="100000"/>
              </a:lnSpc>
              <a:spcBef>
                <a:spcPct val="20000"/>
              </a:spcBef>
              <a:buFont typeface="Times New Roman" pitchFamily="18" charset="0"/>
              <a:buChar char="–"/>
            </a:pPr>
            <a:r>
              <a:rPr lang="en-US" sz="2000" b="1" dirty="0">
                <a:solidFill>
                  <a:schemeClr val="tx1"/>
                </a:solidFill>
              </a:rPr>
              <a:t>Highly portable and Machine-independent</a:t>
            </a:r>
          </a:p>
          <a:p>
            <a:pPr marL="742950" lvl="1" indent="-285750">
              <a:lnSpc>
                <a:spcPct val="100000"/>
              </a:lnSpc>
              <a:spcBef>
                <a:spcPct val="20000"/>
              </a:spcBef>
              <a:buFont typeface="Times New Roman" pitchFamily="18" charset="0"/>
              <a:buChar char="–"/>
            </a:pPr>
            <a:r>
              <a:rPr lang="en-US" sz="2000" b="1" dirty="0">
                <a:solidFill>
                  <a:schemeClr val="tx1"/>
                </a:solidFill>
              </a:rPr>
              <a:t>FIPS 140-2 compliant; Tamper-resistant; </a:t>
            </a:r>
          </a:p>
        </p:txBody>
      </p:sp>
      <p:pic>
        <p:nvPicPr>
          <p:cNvPr id="9" name="Picture 5"/>
          <p:cNvPicPr>
            <a:picLocks noChangeAspect="1" noChangeArrowheads="1"/>
          </p:cNvPicPr>
          <p:nvPr/>
        </p:nvPicPr>
        <p:blipFill>
          <a:blip r:embed="rId3" cstate="print"/>
          <a:srcRect l="9619" t="33619" r="8617" b="27159"/>
          <a:stretch>
            <a:fillRect/>
          </a:stretch>
        </p:blipFill>
        <p:spPr bwMode="auto">
          <a:xfrm>
            <a:off x="5943600" y="4495800"/>
            <a:ext cx="4256314" cy="17526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1634968" y="3886200"/>
            <a:ext cx="3241832" cy="1311695"/>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t="17647" b="17647"/>
          <a:stretch>
            <a:fillRect/>
          </a:stretch>
        </p:blipFill>
        <p:spPr bwMode="auto">
          <a:xfrm>
            <a:off x="1972174" y="1752600"/>
            <a:ext cx="2599827" cy="1676400"/>
          </a:xfrm>
          <a:prstGeom prst="rect">
            <a:avLst/>
          </a:prstGeom>
          <a:noFill/>
          <a:ln w="9525">
            <a:noFill/>
            <a:miter lim="800000"/>
            <a:headEnd/>
            <a:tailEnd/>
          </a:ln>
          <a:effectLst/>
        </p:spPr>
      </p:pic>
    </p:spTree>
    <p:extLst>
      <p:ext uri="{BB962C8B-B14F-4D97-AF65-F5344CB8AC3E}">
        <p14:creationId xmlns:p14="http://schemas.microsoft.com/office/powerpoint/2010/main" val="373401555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986"/>
                                        </p:tgtEl>
                                        <p:attrNameLst>
                                          <p:attrName>style.visibility</p:attrName>
                                        </p:attrNameLst>
                                      </p:cBhvr>
                                      <p:to>
                                        <p:strVal val="visible"/>
                                      </p:to>
                                    </p:set>
                                    <p:animEffect transition="in" filter="blinds(horizontal)">
                                      <p:cBhvr>
                                        <p:cTn id="7" dur="500"/>
                                        <p:tgtEl>
                                          <p:spTgt spid="8099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09987">
                                            <p:txEl>
                                              <p:pRg st="0" end="0"/>
                                            </p:txEl>
                                          </p:spTgt>
                                        </p:tgtEl>
                                        <p:attrNameLst>
                                          <p:attrName>style.visibility</p:attrName>
                                        </p:attrNameLst>
                                      </p:cBhvr>
                                      <p:to>
                                        <p:strVal val="visible"/>
                                      </p:to>
                                    </p:set>
                                    <p:animEffect transition="in" filter="randombar(horizontal)">
                                      <p:cBhvr>
                                        <p:cTn id="20" dur="500"/>
                                        <p:tgtEl>
                                          <p:spTgt spid="809987">
                                            <p:txEl>
                                              <p:pRg st="0" end="0"/>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09987">
                                            <p:txEl>
                                              <p:pRg st="1" end="1"/>
                                            </p:txEl>
                                          </p:spTgt>
                                        </p:tgtEl>
                                        <p:attrNameLst>
                                          <p:attrName>style.visibility</p:attrName>
                                        </p:attrNameLst>
                                      </p:cBhvr>
                                      <p:to>
                                        <p:strVal val="visible"/>
                                      </p:to>
                                    </p:set>
                                    <p:animEffect transition="in" filter="randombar(horizontal)">
                                      <p:cBhvr>
                                        <p:cTn id="23" dur="500"/>
                                        <p:tgtEl>
                                          <p:spTgt spid="809987">
                                            <p:txEl>
                                              <p:pRg st="1" end="1"/>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09987">
                                            <p:txEl>
                                              <p:pRg st="2" end="2"/>
                                            </p:txEl>
                                          </p:spTgt>
                                        </p:tgtEl>
                                        <p:attrNameLst>
                                          <p:attrName>style.visibility</p:attrName>
                                        </p:attrNameLst>
                                      </p:cBhvr>
                                      <p:to>
                                        <p:strVal val="visible"/>
                                      </p:to>
                                    </p:set>
                                    <p:animEffect transition="in" filter="randombar(horizontal)">
                                      <p:cBhvr>
                                        <p:cTn id="26" dur="500"/>
                                        <p:tgtEl>
                                          <p:spTgt spid="809987">
                                            <p:txEl>
                                              <p:pRg st="2" end="2"/>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09987">
                                            <p:txEl>
                                              <p:pRg st="3" end="3"/>
                                            </p:txEl>
                                          </p:spTgt>
                                        </p:tgtEl>
                                        <p:attrNameLst>
                                          <p:attrName>style.visibility</p:attrName>
                                        </p:attrNameLst>
                                      </p:cBhvr>
                                      <p:to>
                                        <p:strVal val="visible"/>
                                      </p:to>
                                    </p:set>
                                    <p:animEffect transition="in" filter="randombar(horizontal)">
                                      <p:cBhvr>
                                        <p:cTn id="29" dur="500"/>
                                        <p:tgtEl>
                                          <p:spTgt spid="809987">
                                            <p:txEl>
                                              <p:pRg st="3" end="3"/>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809987">
                                            <p:txEl>
                                              <p:pRg st="4" end="4"/>
                                            </p:txEl>
                                          </p:spTgt>
                                        </p:tgtEl>
                                        <p:attrNameLst>
                                          <p:attrName>style.visibility</p:attrName>
                                        </p:attrNameLst>
                                      </p:cBhvr>
                                      <p:to>
                                        <p:strVal val="visible"/>
                                      </p:to>
                                    </p:set>
                                    <p:animEffect transition="in" filter="randombar(horizontal)">
                                      <p:cBhvr>
                                        <p:cTn id="32" dur="500"/>
                                        <p:tgtEl>
                                          <p:spTgt spid="8099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6" grpId="0"/>
      <p:bldP spid="809987"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22" name="Rectangle 2"/>
          <p:cNvSpPr>
            <a:spLocks noGrp="1" noChangeArrowheads="1"/>
          </p:cNvSpPr>
          <p:nvPr>
            <p:ph type="ctrTitle"/>
          </p:nvPr>
        </p:nvSpPr>
        <p:spPr>
          <a:xfrm>
            <a:off x="2209800" y="2438401"/>
            <a:ext cx="7924800" cy="1752600"/>
          </a:xfrm>
        </p:spPr>
        <p:txBody>
          <a:bodyPr/>
          <a:lstStyle/>
          <a:p>
            <a:pPr algn="ctr">
              <a:lnSpc>
                <a:spcPct val="100000"/>
              </a:lnSpc>
              <a:buFont typeface="Times New Roman" pitchFamily="18" charset="0"/>
              <a:buNone/>
            </a:pPr>
            <a:r>
              <a:rPr lang="en-US" sz="6000" dirty="0"/>
              <a:t>Certificate Classes</a:t>
            </a:r>
          </a:p>
        </p:txBody>
      </p:sp>
    </p:spTree>
    <p:extLst>
      <p:ext uri="{BB962C8B-B14F-4D97-AF65-F5344CB8AC3E}">
        <p14:creationId xmlns:p14="http://schemas.microsoft.com/office/powerpoint/2010/main" val="194025921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22"/>
                                        </p:tgtEl>
                                        <p:attrNameLst>
                                          <p:attrName>style.visibility</p:attrName>
                                        </p:attrNameLst>
                                      </p:cBhvr>
                                      <p:to>
                                        <p:strVal val="visible"/>
                                      </p:to>
                                    </p:set>
                                    <p:animEffect transition="in" filter="blinds(horizontal)">
                                      <p:cBhvr>
                                        <p:cTn id="7" dur="500"/>
                                        <p:tgtEl>
                                          <p:spTgt spid="84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2"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a:xfrm>
            <a:off x="2814662" y="447660"/>
            <a:ext cx="6781800" cy="8382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Classes of Certificates</a:t>
            </a:r>
          </a:p>
        </p:txBody>
      </p:sp>
      <p:sp>
        <p:nvSpPr>
          <p:cNvPr id="818179" name="Rectangle 3"/>
          <p:cNvSpPr>
            <a:spLocks noGrp="1" noChangeArrowheads="1"/>
          </p:cNvSpPr>
          <p:nvPr>
            <p:ph idx="1"/>
          </p:nvPr>
        </p:nvSpPr>
        <p:spPr>
          <a:xfrm>
            <a:off x="609600" y="1622446"/>
            <a:ext cx="10896600" cy="4878388"/>
          </a:xfrm>
          <a:ln/>
        </p:spPr>
        <p:txBody>
          <a:bodyPr/>
          <a:lstStyle/>
          <a:p>
            <a:pPr marL="741363" lvl="1" indent="-284163">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Class – 2 Certificate</a:t>
            </a:r>
          </a:p>
          <a:p>
            <a:pPr lvl="2">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Issued for  both business personnel and private individuals use</a:t>
            </a:r>
          </a:p>
          <a:p>
            <a:pPr lvl="2">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Assurance Level: </a:t>
            </a:r>
            <a:r>
              <a:rPr lang="en-GB" sz="2800" b="1" dirty="0"/>
              <a:t>Conforms the details submitted in the form including photograph and documentary proof </a:t>
            </a:r>
          </a:p>
          <a:p>
            <a:pPr lvl="2"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Suggested Usage: </a:t>
            </a:r>
            <a:r>
              <a:rPr lang="en-GB" sz="2800" b="1" dirty="0"/>
              <a:t>Signing certificate</a:t>
            </a:r>
            <a:r>
              <a:rPr lang="en-GB" sz="2800" dirty="0"/>
              <a:t> may also be used for digital signing, code signing, authentication for VPN client, Web form signing, user authentication, Smart Card Logon, Single sign-on and signing involved in e-procurement / e-governance applications, in addition to Class-I usage </a:t>
            </a:r>
          </a:p>
          <a:p>
            <a:pPr lvl="2"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p:txBody>
      </p:sp>
    </p:spTree>
    <p:extLst>
      <p:ext uri="{BB962C8B-B14F-4D97-AF65-F5344CB8AC3E}">
        <p14:creationId xmlns:p14="http://schemas.microsoft.com/office/powerpoint/2010/main" val="3879257906"/>
      </p:ext>
    </p:extLst>
  </p:cSld>
  <p:clrMapOvr>
    <a:masterClrMapping/>
  </p:clrMapOvr>
  <p:transition spd="med">
    <p:zoom/>
  </p:transition>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8178"/>
                                        </p:tgtEl>
                                        <p:attrNameLst>
                                          <p:attrName>style.visibility</p:attrName>
                                        </p:attrNameLst>
                                      </p:cBhvr>
                                      <p:to>
                                        <p:strVal val="visible"/>
                                      </p:to>
                                    </p:set>
                                    <p:animEffect transition="in" filter="blinds(horizontal)">
                                      <p:cBhvr>
                                        <p:cTn id="7" dur="500"/>
                                        <p:tgtEl>
                                          <p:spTgt spid="81817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818179">
                                            <p:txEl>
                                              <p:pRg st="0" end="0"/>
                                            </p:txEl>
                                          </p:spTgt>
                                        </p:tgtEl>
                                        <p:attrNameLst>
                                          <p:attrName>style.visibility</p:attrName>
                                        </p:attrNameLst>
                                      </p:cBhvr>
                                      <p:to>
                                        <p:strVal val="visible"/>
                                      </p:to>
                                    </p:set>
                                    <p:animEffect transition="in" filter="strips(upRight)">
                                      <p:cBhvr>
                                        <p:cTn id="12" dur="500"/>
                                        <p:tgtEl>
                                          <p:spTgt spid="8181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818179">
                                            <p:txEl>
                                              <p:pRg st="1" end="1"/>
                                            </p:txEl>
                                          </p:spTgt>
                                        </p:tgtEl>
                                        <p:attrNameLst>
                                          <p:attrName>style.visibility</p:attrName>
                                        </p:attrNameLst>
                                      </p:cBhvr>
                                      <p:to>
                                        <p:strVal val="visible"/>
                                      </p:to>
                                    </p:set>
                                    <p:animEffect transition="in" filter="strips(upRight)">
                                      <p:cBhvr>
                                        <p:cTn id="17" dur="500"/>
                                        <p:tgtEl>
                                          <p:spTgt spid="8181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818179">
                                            <p:txEl>
                                              <p:pRg st="2" end="2"/>
                                            </p:txEl>
                                          </p:spTgt>
                                        </p:tgtEl>
                                        <p:attrNameLst>
                                          <p:attrName>style.visibility</p:attrName>
                                        </p:attrNameLst>
                                      </p:cBhvr>
                                      <p:to>
                                        <p:strVal val="visible"/>
                                      </p:to>
                                    </p:set>
                                    <p:animEffect transition="in" filter="strips(upRight)">
                                      <p:cBhvr>
                                        <p:cTn id="22" dur="500"/>
                                        <p:tgtEl>
                                          <p:spTgt spid="8181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818179">
                                            <p:txEl>
                                              <p:pRg st="3" end="3"/>
                                            </p:txEl>
                                          </p:spTgt>
                                        </p:tgtEl>
                                        <p:attrNameLst>
                                          <p:attrName>style.visibility</p:attrName>
                                        </p:attrNameLst>
                                      </p:cBhvr>
                                      <p:to>
                                        <p:strVal val="visible"/>
                                      </p:to>
                                    </p:set>
                                    <p:animEffect transition="in" filter="strips(upRight)">
                                      <p:cBhvr>
                                        <p:cTn id="27" dur="500"/>
                                        <p:tgtEl>
                                          <p:spTgt spid="818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8"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2824186" y="304800"/>
            <a:ext cx="6629400" cy="11430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Classes of Certificates</a:t>
            </a:r>
          </a:p>
        </p:txBody>
      </p:sp>
      <p:sp>
        <p:nvSpPr>
          <p:cNvPr id="820227" name="Rectangle 3"/>
          <p:cNvSpPr>
            <a:spLocks noGrp="1" noChangeArrowheads="1"/>
          </p:cNvSpPr>
          <p:nvPr>
            <p:ph idx="1"/>
          </p:nvPr>
        </p:nvSpPr>
        <p:spPr>
          <a:xfrm>
            <a:off x="685800" y="1600201"/>
            <a:ext cx="10744200" cy="4525963"/>
          </a:xfrm>
          <a:ln/>
        </p:spPr>
        <p:txBody>
          <a:bodyPr/>
          <a:lstStyle/>
          <a:p>
            <a:pPr marL="741363" lvl="1" indent="-28416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t>Class – 3 Certificate</a:t>
            </a:r>
          </a:p>
          <a:p>
            <a:pPr lvl="2"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Issued to Individuals and Organizations</a:t>
            </a:r>
          </a:p>
          <a:p>
            <a:pPr lvl="2"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Assurance Level: </a:t>
            </a:r>
            <a:r>
              <a:rPr lang="en-GB" sz="2800" b="1" dirty="0"/>
              <a:t>Highest level of Assurance; Proves existence of name of the organization, and assures applicant’s identity authorized to act on behalf of the organization.</a:t>
            </a:r>
            <a:r>
              <a:rPr lang="en-GB" sz="2800" dirty="0"/>
              <a:t> </a:t>
            </a:r>
          </a:p>
          <a:p>
            <a:pPr lvl="2"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Suggested Usage: </a:t>
            </a:r>
            <a:r>
              <a:rPr lang="en-GB" sz="2800" b="1" dirty="0"/>
              <a:t>Signing certificate</a:t>
            </a:r>
            <a:r>
              <a:rPr lang="en-GB" sz="2800" dirty="0"/>
              <a:t> may also be used for digital signing for discharging his/her duties as per official designation and </a:t>
            </a:r>
            <a:r>
              <a:rPr lang="en-GB" sz="2800" b="1" dirty="0"/>
              <a:t>encryption certificate</a:t>
            </a:r>
            <a:r>
              <a:rPr lang="en-GB" sz="2800" dirty="0"/>
              <a:t> to be used for encryption requirement as per his/her official capacity </a:t>
            </a:r>
          </a:p>
        </p:txBody>
      </p:sp>
    </p:spTree>
    <p:extLst>
      <p:ext uri="{BB962C8B-B14F-4D97-AF65-F5344CB8AC3E}">
        <p14:creationId xmlns:p14="http://schemas.microsoft.com/office/powerpoint/2010/main" val="3117052418"/>
      </p:ext>
    </p:extLst>
  </p:cSld>
  <p:clrMapOvr>
    <a:masterClrMapping/>
  </p:clrMapOvr>
  <p:transition spd="med">
    <p:zoom/>
  </p:transition>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0226"/>
                                        </p:tgtEl>
                                        <p:attrNameLst>
                                          <p:attrName>style.visibility</p:attrName>
                                        </p:attrNameLst>
                                      </p:cBhvr>
                                      <p:to>
                                        <p:strVal val="visible"/>
                                      </p:to>
                                    </p:set>
                                    <p:animEffect transition="in" filter="blinds(horizontal)">
                                      <p:cBhvr>
                                        <p:cTn id="7" dur="500"/>
                                        <p:tgtEl>
                                          <p:spTgt spid="8202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820227">
                                            <p:txEl>
                                              <p:pRg st="0" end="0"/>
                                            </p:txEl>
                                          </p:spTgt>
                                        </p:tgtEl>
                                        <p:attrNameLst>
                                          <p:attrName>style.visibility</p:attrName>
                                        </p:attrNameLst>
                                      </p:cBhvr>
                                      <p:to>
                                        <p:strVal val="visible"/>
                                      </p:to>
                                    </p:set>
                                    <p:animEffect transition="in" filter="strips(upRight)">
                                      <p:cBhvr>
                                        <p:cTn id="12" dur="500"/>
                                        <p:tgtEl>
                                          <p:spTgt spid="8202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820227">
                                            <p:txEl>
                                              <p:pRg st="1" end="1"/>
                                            </p:txEl>
                                          </p:spTgt>
                                        </p:tgtEl>
                                        <p:attrNameLst>
                                          <p:attrName>style.visibility</p:attrName>
                                        </p:attrNameLst>
                                      </p:cBhvr>
                                      <p:to>
                                        <p:strVal val="visible"/>
                                      </p:to>
                                    </p:set>
                                    <p:animEffect transition="in" filter="strips(upRight)">
                                      <p:cBhvr>
                                        <p:cTn id="17" dur="500"/>
                                        <p:tgtEl>
                                          <p:spTgt spid="8202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820227">
                                            <p:txEl>
                                              <p:pRg st="2" end="2"/>
                                            </p:txEl>
                                          </p:spTgt>
                                        </p:tgtEl>
                                        <p:attrNameLst>
                                          <p:attrName>style.visibility</p:attrName>
                                        </p:attrNameLst>
                                      </p:cBhvr>
                                      <p:to>
                                        <p:strVal val="visible"/>
                                      </p:to>
                                    </p:set>
                                    <p:animEffect transition="in" filter="strips(upRight)">
                                      <p:cBhvr>
                                        <p:cTn id="22" dur="500"/>
                                        <p:tgtEl>
                                          <p:spTgt spid="8202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820227">
                                            <p:txEl>
                                              <p:pRg st="3" end="3"/>
                                            </p:txEl>
                                          </p:spTgt>
                                        </p:tgtEl>
                                        <p:attrNameLst>
                                          <p:attrName>style.visibility</p:attrName>
                                        </p:attrNameLst>
                                      </p:cBhvr>
                                      <p:to>
                                        <p:strVal val="visible"/>
                                      </p:to>
                                    </p:set>
                                    <p:animEffect transition="in" filter="strips(upRight)">
                                      <p:cBhvr>
                                        <p:cTn id="27" dur="500"/>
                                        <p:tgtEl>
                                          <p:spTgt spid="820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ctrTitle"/>
          </p:nvPr>
        </p:nvSpPr>
        <p:spPr>
          <a:xfrm>
            <a:off x="2362200" y="2720976"/>
            <a:ext cx="7772400" cy="1470025"/>
          </a:xfrm>
        </p:spPr>
        <p:txBody>
          <a:bodyPr/>
          <a:lstStyle/>
          <a:p>
            <a:pPr algn="ctr">
              <a:lnSpc>
                <a:spcPct val="100000"/>
              </a:lnSpc>
              <a:buFont typeface="Times New Roman" pitchFamily="18" charset="0"/>
              <a:buNone/>
            </a:pPr>
            <a:r>
              <a:rPr lang="en-US" sz="4800" b="1" dirty="0"/>
              <a:t>Types of Certificates</a:t>
            </a:r>
            <a:endParaRPr lang="en-US" sz="4000" b="1" dirty="0"/>
          </a:p>
        </p:txBody>
      </p:sp>
    </p:spTree>
    <p:extLst>
      <p:ext uri="{BB962C8B-B14F-4D97-AF65-F5344CB8AC3E}">
        <p14:creationId xmlns:p14="http://schemas.microsoft.com/office/powerpoint/2010/main" val="18604498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22"/>
                                        </p:tgtEl>
                                        <p:attrNameLst>
                                          <p:attrName>style.visibility</p:attrName>
                                        </p:attrNameLst>
                                      </p:cBhvr>
                                      <p:to>
                                        <p:strVal val="visible"/>
                                      </p:to>
                                    </p:set>
                                    <p:animEffect transition="in" filter="blinds(horizontal)">
                                      <p:cBhvr>
                                        <p:cTn id="7" dur="500"/>
                                        <p:tgtEl>
                                          <p:spTgt spid="84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681022"/>
            <a:ext cx="8940800" cy="533400"/>
          </a:xfrm>
        </p:spPr>
        <p:txBody>
          <a:bodyPr/>
          <a:lstStyle/>
          <a:p>
            <a:r>
              <a:rPr lang="en-US" dirty="0"/>
              <a:t>Types of Certificates</a:t>
            </a:r>
          </a:p>
        </p:txBody>
      </p:sp>
      <p:sp>
        <p:nvSpPr>
          <p:cNvPr id="3" name="Content Placeholder 2"/>
          <p:cNvSpPr>
            <a:spLocks noGrp="1"/>
          </p:cNvSpPr>
          <p:nvPr>
            <p:ph idx="1"/>
          </p:nvPr>
        </p:nvSpPr>
        <p:spPr>
          <a:xfrm>
            <a:off x="685800" y="1757386"/>
            <a:ext cx="10896599" cy="5029200"/>
          </a:xfrm>
        </p:spPr>
        <p:txBody>
          <a:bodyPr/>
          <a:lstStyle/>
          <a:p>
            <a:r>
              <a:rPr lang="en-US" dirty="0"/>
              <a:t>Signing Certificate (</a:t>
            </a:r>
            <a:r>
              <a:rPr lang="en-US" b="1" dirty="0"/>
              <a:t>DSC</a:t>
            </a:r>
            <a:r>
              <a:rPr lang="en-US" dirty="0"/>
              <a:t>)</a:t>
            </a:r>
          </a:p>
          <a:p>
            <a:pPr lvl="1"/>
            <a:r>
              <a:rPr lang="en-US" dirty="0"/>
              <a:t>Issued to a person for signing of electronic documents</a:t>
            </a:r>
          </a:p>
          <a:p>
            <a:r>
              <a:rPr lang="en-US" dirty="0"/>
              <a:t>Encryption Certificate</a:t>
            </a:r>
          </a:p>
          <a:p>
            <a:pPr lvl="1"/>
            <a:r>
              <a:rPr lang="en-US" dirty="0"/>
              <a:t>Issued to a person for the purpose of Encryption</a:t>
            </a:r>
          </a:p>
          <a:p>
            <a:r>
              <a:rPr lang="en-US" dirty="0"/>
              <a:t>SSL/TLS Certificate</a:t>
            </a:r>
          </a:p>
          <a:p>
            <a:pPr lvl="1"/>
            <a:r>
              <a:rPr lang="en-US" dirty="0"/>
              <a:t>Issued to a Internet domain name (Web Servers, Email Servers etc…)</a:t>
            </a:r>
          </a:p>
        </p:txBody>
      </p:sp>
    </p:spTree>
    <p:extLst>
      <p:ext uri="{BB962C8B-B14F-4D97-AF65-F5344CB8AC3E}">
        <p14:creationId xmlns:p14="http://schemas.microsoft.com/office/powerpoint/2010/main" val="146978150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upRight)">
                                      <p:cBhvr>
                                        <p:cTn id="12" dur="500"/>
                                        <p:tgtEl>
                                          <p:spTgt spid="3">
                                            <p:txEl>
                                              <p:pRg st="0" end="0"/>
                                            </p:txEl>
                                          </p:spTgt>
                                        </p:tgtEl>
                                      </p:cBhvr>
                                    </p:animEffect>
                                  </p:childTnLst>
                                </p:cTn>
                              </p:par>
                              <p:par>
                                <p:cTn id="13" presetID="18" presetClass="entr" presetSubtype="3"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upRigh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trips(upRight)">
                                      <p:cBhvr>
                                        <p:cTn id="20" dur="500"/>
                                        <p:tgtEl>
                                          <p:spTgt spid="3">
                                            <p:txEl>
                                              <p:pRg st="2" end="2"/>
                                            </p:txEl>
                                          </p:spTgt>
                                        </p:tgtEl>
                                      </p:cBhvr>
                                    </p:animEffect>
                                  </p:childTnLst>
                                </p:cTn>
                              </p:par>
                              <p:par>
                                <p:cTn id="21" presetID="18" presetClass="entr" presetSubtype="3"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upRigh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trips(upRight)">
                                      <p:cBhvr>
                                        <p:cTn id="28" dur="500"/>
                                        <p:tgtEl>
                                          <p:spTgt spid="3">
                                            <p:txEl>
                                              <p:pRg st="4" end="4"/>
                                            </p:txEl>
                                          </p:spTgt>
                                        </p:tgtEl>
                                      </p:cBhvr>
                                    </p:animEffect>
                                  </p:childTnLst>
                                </p:cTn>
                              </p:par>
                              <p:par>
                                <p:cTn id="29" presetID="18" presetClass="entr" presetSubtype="3"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strips(upRigh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54074" name="Group 58"/>
          <p:cNvGraphicFramePr>
            <a:graphicFrameLocks noGrp="1"/>
          </p:cNvGraphicFramePr>
          <p:nvPr>
            <p:ph/>
          </p:nvPr>
        </p:nvGraphicFramePr>
        <p:xfrm>
          <a:off x="881026" y="1531799"/>
          <a:ext cx="10001319" cy="4685778"/>
        </p:xfrm>
        <a:graphic>
          <a:graphicData uri="http://schemas.openxmlformats.org/drawingml/2006/table">
            <a:tbl>
              <a:tblPr/>
              <a:tblGrid>
                <a:gridCol w="5001616">
                  <a:extLst>
                    <a:ext uri="{9D8B030D-6E8A-4147-A177-3AD203B41FA5}">
                      <a16:colId xmlns:a16="http://schemas.microsoft.com/office/drawing/2014/main" val="20000"/>
                    </a:ext>
                  </a:extLst>
                </a:gridCol>
                <a:gridCol w="4999703">
                  <a:extLst>
                    <a:ext uri="{9D8B030D-6E8A-4147-A177-3AD203B41FA5}">
                      <a16:colId xmlns:a16="http://schemas.microsoft.com/office/drawing/2014/main" val="20001"/>
                    </a:ext>
                  </a:extLst>
                </a:gridCol>
              </a:tblGrid>
              <a:tr h="483249">
                <a:tc>
                  <a:txBody>
                    <a:bodyPr/>
                    <a:lstStyle/>
                    <a:p>
                      <a:pPr marL="0" marR="0" lvl="0" indent="0" algn="ctr"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1" i="0" u="none" strike="noStrike" cap="none" normalizeH="0" baseline="0" dirty="0">
                          <a:ln>
                            <a:noFill/>
                          </a:ln>
                          <a:solidFill>
                            <a:srgbClr val="0000FF"/>
                          </a:solidFill>
                          <a:effectLst/>
                          <a:latin typeface="Garamond" pitchFamily="18" charset="0"/>
                        </a:rPr>
                        <a:t>File Formats with Extensions</a:t>
                      </a:r>
                      <a:endParaRPr kumimoji="0" lang="en-IN" sz="2400" b="1" i="0" u="none" strike="noStrike" cap="none" normalizeH="0" baseline="0" dirty="0">
                        <a:ln>
                          <a:noFill/>
                        </a:ln>
                        <a:solidFill>
                          <a:srgbClr val="0000FF"/>
                        </a:solidFill>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1" i="0" u="none" strike="noStrike" cap="none" normalizeH="0" baseline="0" dirty="0">
                          <a:ln>
                            <a:noFill/>
                          </a:ln>
                          <a:solidFill>
                            <a:srgbClr val="0000FF"/>
                          </a:solidFill>
                          <a:effectLst/>
                          <a:latin typeface="Garamond" pitchFamily="18" charset="0"/>
                        </a:rPr>
                        <a:t>Description</a:t>
                      </a:r>
                      <a:endParaRPr kumimoji="0" lang="en-IN" sz="2400" b="1" i="0" u="none" strike="noStrike" cap="none" normalizeH="0" baseline="0" dirty="0">
                        <a:ln>
                          <a:noFill/>
                        </a:ln>
                        <a:solidFill>
                          <a:srgbClr val="0000FF"/>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3249">
                <a:tc>
                  <a:txBody>
                    <a:bodyPr/>
                    <a:lstStyle/>
                    <a:p>
                      <a:pPr marL="0" marR="0" lvl="0" indent="0" algn="l"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chemeClr val="accent6">
                              <a:lumMod val="75000"/>
                            </a:schemeClr>
                          </a:solidFill>
                          <a:effectLst/>
                          <a:latin typeface="Garamond" pitchFamily="18" charset="0"/>
                        </a:rPr>
                        <a:t>        .CER</a:t>
                      </a:r>
                      <a:endParaRPr kumimoji="0" lang="en-IN" sz="2400" b="0" i="0" u="none" strike="noStrike" cap="none" normalizeH="0" baseline="0" dirty="0">
                        <a:ln>
                          <a:noFill/>
                        </a:ln>
                        <a:solidFill>
                          <a:schemeClr val="accent6">
                            <a:lumMod val="75000"/>
                          </a:schemeClr>
                        </a:solidFill>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chemeClr val="accent6">
                              <a:lumMod val="75000"/>
                            </a:schemeClr>
                          </a:solidFill>
                          <a:effectLst/>
                          <a:latin typeface="Garamond" pitchFamily="18" charset="0"/>
                        </a:rPr>
                        <a:t>Contains only Public Key </a:t>
                      </a:r>
                      <a:endParaRPr kumimoji="0" lang="en-IN" sz="2400" b="0" i="0" u="none" strike="noStrike" cap="none" normalizeH="0" baseline="0" dirty="0">
                        <a:ln>
                          <a:noFill/>
                        </a:ln>
                        <a:solidFill>
                          <a:schemeClr val="accent6">
                            <a:lumMod val="75000"/>
                          </a:schemeClr>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3249">
                <a:tc>
                  <a:txBody>
                    <a:bodyPr/>
                    <a:lstStyle/>
                    <a:p>
                      <a:pPr marL="0" marR="0" lvl="0" indent="0" algn="l"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chemeClr val="accent6">
                              <a:lumMod val="75000"/>
                            </a:schemeClr>
                          </a:solidFill>
                          <a:effectLst/>
                          <a:latin typeface="Garamond" pitchFamily="18" charset="0"/>
                        </a:rPr>
                        <a:t>        .CRT</a:t>
                      </a:r>
                      <a:endParaRPr kumimoji="0" lang="en-IN" sz="2400" b="0" i="0" u="none" strike="noStrike" cap="none" normalizeH="0" baseline="0" dirty="0">
                        <a:ln>
                          <a:noFill/>
                        </a:ln>
                        <a:solidFill>
                          <a:schemeClr val="accent6">
                            <a:lumMod val="75000"/>
                          </a:schemeClr>
                        </a:solidFill>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chemeClr val="accent6">
                              <a:lumMod val="75000"/>
                            </a:schemeClr>
                          </a:solidFill>
                          <a:effectLst/>
                          <a:latin typeface="Garamond" pitchFamily="18" charset="0"/>
                        </a:rPr>
                        <a:t>Contains only Public Key</a:t>
                      </a:r>
                      <a:endParaRPr kumimoji="0" lang="en-IN" sz="2400" b="0" i="0" u="none" strike="noStrike" cap="none" normalizeH="0" baseline="0" dirty="0">
                        <a:ln>
                          <a:noFill/>
                        </a:ln>
                        <a:solidFill>
                          <a:schemeClr val="accent6">
                            <a:lumMod val="75000"/>
                          </a:schemeClr>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3249">
                <a:tc>
                  <a:txBody>
                    <a:bodyPr/>
                    <a:lstStyle/>
                    <a:p>
                      <a:pPr marL="0" marR="0" lvl="0" indent="0" algn="l"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chemeClr val="accent6">
                              <a:lumMod val="75000"/>
                            </a:schemeClr>
                          </a:solidFill>
                          <a:effectLst/>
                          <a:latin typeface="Garamond" pitchFamily="18" charset="0"/>
                        </a:rPr>
                        <a:t>        .DER</a:t>
                      </a:r>
                      <a:endParaRPr kumimoji="0" lang="en-IN" sz="2400" b="0" i="0" u="none" strike="noStrike" cap="none" normalizeH="0" baseline="0" dirty="0">
                        <a:ln>
                          <a:noFill/>
                        </a:ln>
                        <a:solidFill>
                          <a:schemeClr val="accent6">
                            <a:lumMod val="75000"/>
                          </a:schemeClr>
                        </a:solidFill>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chemeClr val="accent6">
                              <a:lumMod val="75000"/>
                            </a:schemeClr>
                          </a:solidFill>
                          <a:effectLst/>
                          <a:latin typeface="Garamond" pitchFamily="18" charset="0"/>
                        </a:rPr>
                        <a:t>Contains only Public Key</a:t>
                      </a:r>
                      <a:endParaRPr kumimoji="0" lang="en-IN" sz="2400" b="0" i="0" u="none" strike="noStrike" cap="none" normalizeH="0" baseline="0" dirty="0">
                        <a:ln>
                          <a:noFill/>
                        </a:ln>
                        <a:solidFill>
                          <a:schemeClr val="accent6">
                            <a:lumMod val="75000"/>
                          </a:schemeClr>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2978">
                <a:tc>
                  <a:txBody>
                    <a:bodyPr/>
                    <a:lstStyle/>
                    <a:p>
                      <a:pPr marL="0" marR="0" lvl="0" indent="0" algn="l"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rgbClr val="FF0000"/>
                          </a:solidFill>
                          <a:effectLst/>
                          <a:latin typeface="Garamond" pitchFamily="18" charset="0"/>
                        </a:rPr>
                        <a:t>        .P12</a:t>
                      </a:r>
                      <a:endParaRPr kumimoji="0" lang="en-IN" sz="2400" b="0" i="0" u="none" strike="noStrike" cap="none" normalizeH="0" baseline="0" dirty="0">
                        <a:ln>
                          <a:noFill/>
                        </a:ln>
                        <a:solidFill>
                          <a:srgbClr val="FF0000"/>
                        </a:solidFill>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rgbClr val="FF0000"/>
                          </a:solidFill>
                          <a:effectLst/>
                          <a:latin typeface="Garamond" pitchFamily="18" charset="0"/>
                        </a:rPr>
                        <a:t>Contains Public and Private Key</a:t>
                      </a:r>
                      <a:endParaRPr kumimoji="0" lang="en-IN" sz="2400" b="0" i="0" u="none" strike="noStrike" cap="none" normalizeH="0" baseline="0" dirty="0">
                        <a:ln>
                          <a:noFill/>
                        </a:ln>
                        <a:solidFill>
                          <a:srgbClr val="FF0000"/>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3249">
                <a:tc>
                  <a:txBody>
                    <a:bodyPr/>
                    <a:lstStyle/>
                    <a:p>
                      <a:pPr marL="0" marR="0" lvl="0" indent="0" algn="l"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rgbClr val="FF0000"/>
                          </a:solidFill>
                          <a:effectLst/>
                          <a:latin typeface="Garamond" pitchFamily="18" charset="0"/>
                        </a:rPr>
                        <a:t>        .PFX</a:t>
                      </a:r>
                      <a:endParaRPr kumimoji="0" lang="en-IN" sz="2400" b="0" i="0" u="none" strike="noStrike" cap="none" normalizeH="0" baseline="0" dirty="0">
                        <a:ln>
                          <a:noFill/>
                        </a:ln>
                        <a:solidFill>
                          <a:srgbClr val="FF0000"/>
                        </a:solidFill>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rgbClr val="FF0000"/>
                          </a:solidFill>
                          <a:effectLst/>
                          <a:latin typeface="Garamond" pitchFamily="18" charset="0"/>
                        </a:rPr>
                        <a:t>Contains Public and Private Key</a:t>
                      </a:r>
                      <a:endParaRPr kumimoji="0" lang="en-IN" sz="2400" b="0" i="0" u="none" strike="noStrike" cap="none" normalizeH="0" baseline="0" dirty="0">
                        <a:ln>
                          <a:noFill/>
                        </a:ln>
                        <a:solidFill>
                          <a:srgbClr val="FF0000"/>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3249">
                <a:tc>
                  <a:txBody>
                    <a:bodyPr/>
                    <a:lstStyle/>
                    <a:p>
                      <a:pPr marL="0" marR="0" lvl="0" indent="0" algn="l"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rgbClr val="FF0000"/>
                          </a:solidFill>
                          <a:effectLst/>
                          <a:latin typeface="Garamond" pitchFamily="18" charset="0"/>
                        </a:rPr>
                        <a:t>        .PEM, .KEY, .JKS</a:t>
                      </a:r>
                      <a:endParaRPr kumimoji="0" lang="en-IN" sz="2400" b="0" i="0" u="none" strike="noStrike" cap="none" normalizeH="0" baseline="0" dirty="0">
                        <a:ln>
                          <a:noFill/>
                        </a:ln>
                        <a:solidFill>
                          <a:srgbClr val="FF0000"/>
                        </a:solidFill>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rgbClr val="FF0000"/>
                          </a:solidFill>
                          <a:effectLst/>
                          <a:latin typeface="Garamond" pitchFamily="18" charset="0"/>
                        </a:rPr>
                        <a:t>Contains Public and Private Key</a:t>
                      </a:r>
                      <a:endParaRPr kumimoji="0" lang="en-IN" sz="2400" b="0" i="0" u="none" strike="noStrike" cap="none" normalizeH="0" baseline="0" dirty="0">
                        <a:ln>
                          <a:noFill/>
                        </a:ln>
                        <a:solidFill>
                          <a:srgbClr val="FF0000"/>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3249">
                <a:tc>
                  <a:txBody>
                    <a:bodyPr/>
                    <a:lstStyle/>
                    <a:p>
                      <a:pPr marL="0" marR="0" lvl="0" indent="0" algn="l"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chemeClr val="accent1">
                              <a:lumMod val="50000"/>
                            </a:schemeClr>
                          </a:solidFill>
                          <a:effectLst/>
                          <a:latin typeface="Garamond" pitchFamily="18" charset="0"/>
                        </a:rPr>
                        <a:t>        .CSR</a:t>
                      </a:r>
                      <a:endParaRPr kumimoji="0" lang="en-IN" sz="2400" b="0" i="0" u="none" strike="noStrike" cap="none" normalizeH="0" baseline="0" dirty="0">
                        <a:ln>
                          <a:noFill/>
                        </a:ln>
                        <a:solidFill>
                          <a:schemeClr val="accent1">
                            <a:lumMod val="50000"/>
                          </a:schemeClr>
                        </a:solidFill>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chemeClr val="accent1">
                              <a:lumMod val="50000"/>
                            </a:schemeClr>
                          </a:solidFill>
                          <a:effectLst/>
                          <a:latin typeface="Garamond" pitchFamily="18" charset="0"/>
                        </a:rPr>
                        <a:t>Certificate Signing Request</a:t>
                      </a:r>
                      <a:endParaRPr kumimoji="0" lang="en-IN" sz="2400" b="0" i="0" u="none" strike="noStrike" cap="none" normalizeH="0" baseline="0" dirty="0">
                        <a:ln>
                          <a:noFill/>
                        </a:ln>
                        <a:solidFill>
                          <a:schemeClr val="accent1">
                            <a:lumMod val="50000"/>
                          </a:schemeClr>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3249">
                <a:tc>
                  <a:txBody>
                    <a:bodyPr/>
                    <a:lstStyle/>
                    <a:p>
                      <a:pPr marL="0" marR="0" lvl="0" indent="0" algn="l"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chemeClr val="accent1">
                              <a:lumMod val="50000"/>
                            </a:schemeClr>
                          </a:solidFill>
                          <a:effectLst/>
                          <a:latin typeface="Garamond" pitchFamily="18" charset="0"/>
                        </a:rPr>
                        <a:t>        .CRL</a:t>
                      </a:r>
                      <a:endParaRPr kumimoji="0" lang="en-IN" sz="2400" b="0" i="0" u="none" strike="noStrike" cap="none" normalizeH="0" baseline="0" dirty="0">
                        <a:ln>
                          <a:noFill/>
                        </a:ln>
                        <a:solidFill>
                          <a:schemeClr val="accent1">
                            <a:lumMod val="50000"/>
                          </a:schemeClr>
                        </a:solidFill>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ts val="3500"/>
                        </a:lnSpc>
                        <a:spcBef>
                          <a:spcPts val="800"/>
                        </a:spcBef>
                        <a:spcAft>
                          <a:spcPct val="0"/>
                        </a:spcAft>
                        <a:buClr>
                          <a:srgbClr val="000000"/>
                        </a:buClr>
                        <a:buSzPct val="100000"/>
                        <a:buFont typeface="Arial" pitchFamily="34" charset="0"/>
                        <a:buNone/>
                        <a:tabLst/>
                      </a:pPr>
                      <a:r>
                        <a:rPr kumimoji="0" lang="en-US" sz="2400" b="0" i="0" u="none" strike="noStrike" cap="none" normalizeH="0" baseline="0" dirty="0">
                          <a:ln>
                            <a:noFill/>
                          </a:ln>
                          <a:solidFill>
                            <a:schemeClr val="accent1">
                              <a:lumMod val="50000"/>
                            </a:schemeClr>
                          </a:solidFill>
                          <a:effectLst/>
                          <a:latin typeface="Garamond" pitchFamily="18" charset="0"/>
                        </a:rPr>
                        <a:t>Certificate Revocation List</a:t>
                      </a:r>
                      <a:endParaRPr kumimoji="0" lang="en-IN" sz="2400" b="0" i="0" u="none" strike="noStrike" cap="none" normalizeH="0" baseline="0" dirty="0">
                        <a:ln>
                          <a:noFill/>
                        </a:ln>
                        <a:solidFill>
                          <a:schemeClr val="accent1">
                            <a:lumMod val="50000"/>
                          </a:schemeClr>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854018" name="Rectangle 2"/>
          <p:cNvSpPr>
            <a:spLocks noGrp="1" noChangeArrowheads="1"/>
          </p:cNvSpPr>
          <p:nvPr>
            <p:ph type="title" idx="4294967295"/>
          </p:nvPr>
        </p:nvSpPr>
        <p:spPr>
          <a:xfrm>
            <a:off x="2509854" y="533400"/>
            <a:ext cx="5943600" cy="685800"/>
          </a:xfrm>
        </p:spPr>
        <p:txBody>
          <a:bodyPr/>
          <a:lstStyle/>
          <a:p>
            <a:r>
              <a:rPr lang="en-US" b="1" dirty="0"/>
              <a:t>            Certificate Extensions</a:t>
            </a:r>
            <a:endParaRPr lang="en-IN" b="1" dirty="0"/>
          </a:p>
        </p:txBody>
      </p:sp>
      <p:pic>
        <p:nvPicPr>
          <p:cNvPr id="9" name="Picture 2" descr="C:\Users\Ranjana\Downloads\certificate.png"/>
          <p:cNvPicPr>
            <a:picLocks noChangeAspect="1" noChangeArrowheads="1"/>
          </p:cNvPicPr>
          <p:nvPr/>
        </p:nvPicPr>
        <p:blipFill>
          <a:blip r:embed="rId3" cstate="print"/>
          <a:srcRect/>
          <a:stretch>
            <a:fillRect/>
          </a:stretch>
        </p:blipFill>
        <p:spPr bwMode="auto">
          <a:xfrm>
            <a:off x="4167174" y="2428868"/>
            <a:ext cx="857255" cy="857255"/>
          </a:xfrm>
          <a:prstGeom prst="rect">
            <a:avLst/>
          </a:prstGeom>
          <a:noFill/>
        </p:spPr>
      </p:pic>
      <p:pic>
        <p:nvPicPr>
          <p:cNvPr id="14339" name="Picture 3" descr="C:\Users\Ranjana\Downloads\icons8-email-open-64.png"/>
          <p:cNvPicPr>
            <a:picLocks noChangeAspect="1" noChangeArrowheads="1"/>
          </p:cNvPicPr>
          <p:nvPr/>
        </p:nvPicPr>
        <p:blipFill>
          <a:blip r:embed="rId4"/>
          <a:srcRect/>
          <a:stretch>
            <a:fillRect/>
          </a:stretch>
        </p:blipFill>
        <p:spPr bwMode="auto">
          <a:xfrm>
            <a:off x="4024298" y="3857628"/>
            <a:ext cx="1165236" cy="1165236"/>
          </a:xfrm>
          <a:prstGeom prst="rect">
            <a:avLst/>
          </a:prstGeom>
          <a:noFill/>
        </p:spPr>
      </p:pic>
      <p:pic>
        <p:nvPicPr>
          <p:cNvPr id="8" name="Picture 3" descr="C:\Users\Ranjana\Downloads\key-49-512.png"/>
          <p:cNvPicPr>
            <a:picLocks noChangeAspect="1" noChangeArrowheads="1"/>
          </p:cNvPicPr>
          <p:nvPr/>
        </p:nvPicPr>
        <p:blipFill>
          <a:blip r:embed="rId5" cstate="print"/>
          <a:srcRect/>
          <a:stretch>
            <a:fillRect/>
          </a:stretch>
        </p:blipFill>
        <p:spPr bwMode="auto">
          <a:xfrm>
            <a:off x="4738678" y="4500570"/>
            <a:ext cx="428628" cy="428628"/>
          </a:xfrm>
          <a:prstGeom prst="rect">
            <a:avLst/>
          </a:prstGeom>
          <a:noFill/>
        </p:spPr>
      </p:pic>
      <p:pic>
        <p:nvPicPr>
          <p:cNvPr id="7" name="Picture 2" descr="C:\Users\Ranjana\Downloads\key-80-512.png"/>
          <p:cNvPicPr>
            <a:picLocks noChangeAspect="1" noChangeArrowheads="1"/>
          </p:cNvPicPr>
          <p:nvPr/>
        </p:nvPicPr>
        <p:blipFill>
          <a:blip r:embed="rId6" cstate="print"/>
          <a:srcRect/>
          <a:stretch>
            <a:fillRect/>
          </a:stretch>
        </p:blipFill>
        <p:spPr bwMode="auto">
          <a:xfrm flipH="1">
            <a:off x="5095868" y="4500570"/>
            <a:ext cx="428628" cy="428628"/>
          </a:xfrm>
          <a:prstGeom prst="rect">
            <a:avLst/>
          </a:prstGeom>
          <a:noFill/>
        </p:spPr>
      </p:pic>
      <p:pic>
        <p:nvPicPr>
          <p:cNvPr id="11" name="Picture 3" descr="C:\Users\Ranjana\Downloads\icons8-key-64.png"/>
          <p:cNvPicPr>
            <a:picLocks noChangeAspect="1" noChangeArrowheads="1"/>
          </p:cNvPicPr>
          <p:nvPr/>
        </p:nvPicPr>
        <p:blipFill>
          <a:blip r:embed="rId7"/>
          <a:srcRect/>
          <a:stretch>
            <a:fillRect/>
          </a:stretch>
        </p:blipFill>
        <p:spPr bwMode="auto">
          <a:xfrm>
            <a:off x="4881554" y="2643182"/>
            <a:ext cx="506424" cy="506424"/>
          </a:xfrm>
          <a:prstGeom prst="rect">
            <a:avLst/>
          </a:prstGeom>
          <a:noFill/>
        </p:spPr>
      </p:pic>
    </p:spTree>
    <p:extLst>
      <p:ext uri="{BB962C8B-B14F-4D97-AF65-F5344CB8AC3E}">
        <p14:creationId xmlns:p14="http://schemas.microsoft.com/office/powerpoint/2010/main" val="199458967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4018"/>
                                        </p:tgtEl>
                                        <p:attrNameLst>
                                          <p:attrName>style.visibility</p:attrName>
                                        </p:attrNameLst>
                                      </p:cBhvr>
                                      <p:to>
                                        <p:strVal val="visible"/>
                                      </p:to>
                                    </p:set>
                                    <p:animEffect transition="in" filter="blinds(horizontal)">
                                      <p:cBhvr>
                                        <p:cTn id="7" dur="500"/>
                                        <p:tgtEl>
                                          <p:spTgt spid="8540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54074"/>
                                        </p:tgtEl>
                                        <p:attrNameLst>
                                          <p:attrName>style.visibility</p:attrName>
                                        </p:attrNameLst>
                                      </p:cBhvr>
                                      <p:to>
                                        <p:strVal val="visible"/>
                                      </p:to>
                                    </p:set>
                                    <p:animEffect transition="in" filter="randombar(horizontal)">
                                      <p:cBhvr>
                                        <p:cTn id="12" dur="500"/>
                                        <p:tgtEl>
                                          <p:spTgt spid="854074"/>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14339"/>
                                        </p:tgtEl>
                                        <p:attrNameLst>
                                          <p:attrName>style.visibility</p:attrName>
                                        </p:attrNameLst>
                                      </p:cBhvr>
                                      <p:to>
                                        <p:strVal val="visible"/>
                                      </p:to>
                                    </p:set>
                                    <p:animEffect transition="in" filter="randombar(horizontal)">
                                      <p:cBhvr>
                                        <p:cTn id="21" dur="500"/>
                                        <p:tgtEl>
                                          <p:spTgt spid="14339"/>
                                        </p:tgtEl>
                                      </p:cBhvr>
                                    </p:animEffect>
                                  </p:childTnLst>
                                </p:cTn>
                              </p:par>
                              <p:par>
                                <p:cTn id="22" presetID="14"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141685" y="595298"/>
            <a:ext cx="6240463" cy="762000"/>
          </a:xfrm>
        </p:spPr>
        <p:txBody>
          <a:bodyPr/>
          <a:lstStyle/>
          <a:p>
            <a:r>
              <a:rPr lang="en-US" sz="3200" dirty="0"/>
              <a:t>Certificate Lifecycle Management</a:t>
            </a:r>
          </a:p>
        </p:txBody>
      </p:sp>
      <p:sp>
        <p:nvSpPr>
          <p:cNvPr id="285699" name="Rectangle 3"/>
          <p:cNvSpPr>
            <a:spLocks noGrp="1" noChangeArrowheads="1"/>
          </p:cNvSpPr>
          <p:nvPr>
            <p:ph type="body" idx="1"/>
          </p:nvPr>
        </p:nvSpPr>
        <p:spPr>
          <a:xfrm>
            <a:off x="609601" y="1685948"/>
            <a:ext cx="10962217" cy="5029200"/>
          </a:xfrm>
        </p:spPr>
        <p:txBody>
          <a:bodyPr/>
          <a:lstStyle/>
          <a:p>
            <a:r>
              <a:rPr lang="en-US" dirty="0"/>
              <a:t>A Digital Signature Certificate cannot be used for ever!</a:t>
            </a:r>
          </a:p>
          <a:p>
            <a:r>
              <a:rPr lang="en-US" dirty="0"/>
              <a:t>Typical Life cycle scenario of Digital Certificates</a:t>
            </a:r>
          </a:p>
          <a:p>
            <a:pPr lvl="1"/>
            <a:r>
              <a:rPr lang="en-US" dirty="0"/>
              <a:t>Use until renewal</a:t>
            </a:r>
          </a:p>
          <a:p>
            <a:pPr lvl="2"/>
            <a:r>
              <a:rPr lang="en-US" dirty="0"/>
              <a:t>Certificates are to be reissued regularly on expiry of validity (typically 2 years)</a:t>
            </a:r>
          </a:p>
          <a:p>
            <a:pPr lvl="1"/>
            <a:r>
              <a:rPr lang="en-US" dirty="0"/>
              <a:t>Use until re-keying</a:t>
            </a:r>
          </a:p>
          <a:p>
            <a:pPr lvl="2"/>
            <a:r>
              <a:rPr lang="en-US" dirty="0"/>
              <a:t>If keys had to be changed</a:t>
            </a:r>
          </a:p>
          <a:p>
            <a:pPr lvl="1"/>
            <a:r>
              <a:rPr lang="en-US" dirty="0"/>
              <a:t>Use until revocation</a:t>
            </a:r>
          </a:p>
          <a:p>
            <a:pPr lvl="2"/>
            <a:r>
              <a:rPr lang="en-US" dirty="0"/>
              <a:t>If Certificate was revoked, typically when keys are compromised or CA discovers that certificate was issued improperly based on false documents</a:t>
            </a:r>
            <a:endParaRPr lang="en-US" sz="2800" dirty="0"/>
          </a:p>
        </p:txBody>
      </p:sp>
    </p:spTree>
    <p:extLst>
      <p:ext uri="{BB962C8B-B14F-4D97-AF65-F5344CB8AC3E}">
        <p14:creationId xmlns:p14="http://schemas.microsoft.com/office/powerpoint/2010/main" val="370302109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5698"/>
                                        </p:tgtEl>
                                        <p:attrNameLst>
                                          <p:attrName>style.visibility</p:attrName>
                                        </p:attrNameLst>
                                      </p:cBhvr>
                                      <p:to>
                                        <p:strVal val="visible"/>
                                      </p:to>
                                    </p:set>
                                    <p:animEffect transition="in" filter="blinds(horizontal)">
                                      <p:cBhvr>
                                        <p:cTn id="7" dur="500"/>
                                        <p:tgtEl>
                                          <p:spTgt spid="28569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85699">
                                            <p:txEl>
                                              <p:pRg st="0" end="0"/>
                                            </p:txEl>
                                          </p:spTgt>
                                        </p:tgtEl>
                                        <p:attrNameLst>
                                          <p:attrName>style.visibility</p:attrName>
                                        </p:attrNameLst>
                                      </p:cBhvr>
                                      <p:to>
                                        <p:strVal val="visible"/>
                                      </p:to>
                                    </p:set>
                                    <p:animEffect transition="in" filter="strips(upRight)">
                                      <p:cBhvr>
                                        <p:cTn id="12" dur="500"/>
                                        <p:tgtEl>
                                          <p:spTgt spid="285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85699">
                                            <p:txEl>
                                              <p:pRg st="1" end="1"/>
                                            </p:txEl>
                                          </p:spTgt>
                                        </p:tgtEl>
                                        <p:attrNameLst>
                                          <p:attrName>style.visibility</p:attrName>
                                        </p:attrNameLst>
                                      </p:cBhvr>
                                      <p:to>
                                        <p:strVal val="visible"/>
                                      </p:to>
                                    </p:set>
                                    <p:animEffect transition="in" filter="strips(downRight)">
                                      <p:cBhvr>
                                        <p:cTn id="17" dur="500"/>
                                        <p:tgtEl>
                                          <p:spTgt spid="285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85699">
                                            <p:txEl>
                                              <p:pRg st="2" end="2"/>
                                            </p:txEl>
                                          </p:spTgt>
                                        </p:tgtEl>
                                        <p:attrNameLst>
                                          <p:attrName>style.visibility</p:attrName>
                                        </p:attrNameLst>
                                      </p:cBhvr>
                                      <p:to>
                                        <p:strVal val="visible"/>
                                      </p:to>
                                    </p:set>
                                    <p:animEffect transition="in" filter="strips(downRight)">
                                      <p:cBhvr>
                                        <p:cTn id="22" dur="500"/>
                                        <p:tgtEl>
                                          <p:spTgt spid="285699">
                                            <p:txEl>
                                              <p:pRg st="2" end="2"/>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285699">
                                            <p:txEl>
                                              <p:pRg st="3" end="3"/>
                                            </p:txEl>
                                          </p:spTgt>
                                        </p:tgtEl>
                                        <p:attrNameLst>
                                          <p:attrName>style.visibility</p:attrName>
                                        </p:attrNameLst>
                                      </p:cBhvr>
                                      <p:to>
                                        <p:strVal val="visible"/>
                                      </p:to>
                                    </p:set>
                                    <p:animEffect transition="in" filter="strips(downRight)">
                                      <p:cBhvr>
                                        <p:cTn id="25" dur="500"/>
                                        <p:tgtEl>
                                          <p:spTgt spid="28569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285699">
                                            <p:txEl>
                                              <p:pRg st="4" end="4"/>
                                            </p:txEl>
                                          </p:spTgt>
                                        </p:tgtEl>
                                        <p:attrNameLst>
                                          <p:attrName>style.visibility</p:attrName>
                                        </p:attrNameLst>
                                      </p:cBhvr>
                                      <p:to>
                                        <p:strVal val="visible"/>
                                      </p:to>
                                    </p:set>
                                    <p:animEffect transition="in" filter="strips(downRight)">
                                      <p:cBhvr>
                                        <p:cTn id="30" dur="500"/>
                                        <p:tgtEl>
                                          <p:spTgt spid="285699">
                                            <p:txEl>
                                              <p:pRg st="4" end="4"/>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285699">
                                            <p:txEl>
                                              <p:pRg st="5" end="5"/>
                                            </p:txEl>
                                          </p:spTgt>
                                        </p:tgtEl>
                                        <p:attrNameLst>
                                          <p:attrName>style.visibility</p:attrName>
                                        </p:attrNameLst>
                                      </p:cBhvr>
                                      <p:to>
                                        <p:strVal val="visible"/>
                                      </p:to>
                                    </p:set>
                                    <p:animEffect transition="in" filter="strips(downRight)">
                                      <p:cBhvr>
                                        <p:cTn id="33" dur="500"/>
                                        <p:tgtEl>
                                          <p:spTgt spid="28569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285699">
                                            <p:txEl>
                                              <p:pRg st="6" end="6"/>
                                            </p:txEl>
                                          </p:spTgt>
                                        </p:tgtEl>
                                        <p:attrNameLst>
                                          <p:attrName>style.visibility</p:attrName>
                                        </p:attrNameLst>
                                      </p:cBhvr>
                                      <p:to>
                                        <p:strVal val="visible"/>
                                      </p:to>
                                    </p:set>
                                    <p:animEffect transition="in" filter="strips(downRight)">
                                      <p:cBhvr>
                                        <p:cTn id="38" dur="500"/>
                                        <p:tgtEl>
                                          <p:spTgt spid="285699">
                                            <p:txEl>
                                              <p:pRg st="6" end="6"/>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285699">
                                            <p:txEl>
                                              <p:pRg st="7" end="7"/>
                                            </p:txEl>
                                          </p:spTgt>
                                        </p:tgtEl>
                                        <p:attrNameLst>
                                          <p:attrName>style.visibility</p:attrName>
                                        </p:attrNameLst>
                                      </p:cBhvr>
                                      <p:to>
                                        <p:strVal val="visible"/>
                                      </p:to>
                                    </p:set>
                                    <p:animEffect transition="in" filter="strips(downRight)">
                                      <p:cBhvr>
                                        <p:cTn id="41" dur="500"/>
                                        <p:tgtEl>
                                          <p:spTgt spid="285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823898"/>
            <a:ext cx="8940800" cy="533400"/>
          </a:xfrm>
        </p:spPr>
        <p:txBody>
          <a:bodyPr/>
          <a:lstStyle/>
          <a:p>
            <a:r>
              <a:rPr lang="en-US" sz="3200" dirty="0"/>
              <a:t>CRL – Certification Revocation List</a:t>
            </a:r>
          </a:p>
        </p:txBody>
      </p:sp>
      <p:sp>
        <p:nvSpPr>
          <p:cNvPr id="3" name="Content Placeholder 2"/>
          <p:cNvSpPr>
            <a:spLocks noGrp="1"/>
          </p:cNvSpPr>
          <p:nvPr>
            <p:ph idx="1"/>
          </p:nvPr>
        </p:nvSpPr>
        <p:spPr>
          <a:xfrm>
            <a:off x="685801" y="1909786"/>
            <a:ext cx="10896600" cy="4876800"/>
          </a:xfrm>
        </p:spPr>
        <p:txBody>
          <a:bodyPr/>
          <a:lstStyle/>
          <a:p>
            <a:r>
              <a:rPr lang="en-US" dirty="0"/>
              <a:t>A list containing the serial number of those certificates that have been revoked</a:t>
            </a:r>
          </a:p>
          <a:p>
            <a:r>
              <a:rPr lang="en-US" dirty="0"/>
              <a:t>Why they have been revoked?</a:t>
            </a:r>
          </a:p>
          <a:p>
            <a:pPr lvl="1"/>
            <a:r>
              <a:rPr lang="en-US" dirty="0"/>
              <a:t>If keys are compromised and users reports to the CA</a:t>
            </a:r>
          </a:p>
          <a:p>
            <a:pPr lvl="1"/>
            <a:r>
              <a:rPr lang="en-US" dirty="0"/>
              <a:t>If CA discovers, false information being used to obtain the certificate</a:t>
            </a:r>
          </a:p>
          <a:p>
            <a:r>
              <a:rPr lang="en-US" dirty="0"/>
              <a:t>Who maintains CRLs ?</a:t>
            </a:r>
          </a:p>
          <a:p>
            <a:pPr lvl="1"/>
            <a:r>
              <a:rPr lang="en-US" dirty="0"/>
              <a:t>Typically the CA’s maintain the CRL </a:t>
            </a:r>
          </a:p>
        </p:txBody>
      </p:sp>
    </p:spTree>
    <p:extLst>
      <p:ext uri="{BB962C8B-B14F-4D97-AF65-F5344CB8AC3E}">
        <p14:creationId xmlns:p14="http://schemas.microsoft.com/office/powerpoint/2010/main" val="69457782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Right)">
                                      <p:cBhvr>
                                        <p:cTn id="22" dur="500"/>
                                        <p:tgtEl>
                                          <p:spTgt spid="3">
                                            <p:txEl>
                                              <p:pRg st="2" end="2"/>
                                            </p:txEl>
                                          </p:spTgt>
                                        </p:tgtEl>
                                      </p:cBhvr>
                                    </p:animEffect>
                                  </p:childTnLst>
                                </p:cTn>
                              </p:par>
                            </p:childTnLst>
                          </p:cTn>
                        </p:par>
                        <p:par>
                          <p:cTn id="23" fill="hold">
                            <p:stCondLst>
                              <p:cond delay="500"/>
                            </p:stCondLst>
                            <p:childTnLst>
                              <p:par>
                                <p:cTn id="24" presetID="18" presetClass="entr" presetSubtype="6"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strips(downRigh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heckerboard(across)">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strips(downRight)">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CRL – Certification Revocation List</a:t>
            </a:r>
          </a:p>
        </p:txBody>
      </p:sp>
      <p:sp>
        <p:nvSpPr>
          <p:cNvPr id="3" name="Content Placeholder 2"/>
          <p:cNvSpPr>
            <a:spLocks noGrp="1"/>
          </p:cNvSpPr>
          <p:nvPr>
            <p:ph idx="1"/>
          </p:nvPr>
        </p:nvSpPr>
        <p:spPr/>
        <p:txBody>
          <a:bodyPr/>
          <a:lstStyle/>
          <a:p>
            <a:r>
              <a:rPr lang="en-US" dirty="0"/>
              <a:t>How frequently the CRL is updated ?</a:t>
            </a:r>
          </a:p>
          <a:p>
            <a:pPr lvl="1"/>
            <a:r>
              <a:rPr lang="en-US" dirty="0"/>
              <a:t>Generally twice a day; based on CA’s policies</a:t>
            </a:r>
          </a:p>
          <a:p>
            <a:r>
              <a:rPr lang="en-US" dirty="0"/>
              <a:t>Is there any automated system in place for accessing the CRL? </a:t>
            </a:r>
          </a:p>
          <a:p>
            <a:pPr lvl="1"/>
            <a:r>
              <a:rPr lang="en-US" dirty="0">
                <a:solidFill>
                  <a:srgbClr val="C00000"/>
                </a:solidFill>
              </a:rPr>
              <a:t>OCSP</a:t>
            </a:r>
          </a:p>
          <a:p>
            <a:endParaRPr lang="en-US" dirty="0"/>
          </a:p>
        </p:txBody>
      </p:sp>
    </p:spTree>
    <p:extLst>
      <p:ext uri="{BB962C8B-B14F-4D97-AF65-F5344CB8AC3E}">
        <p14:creationId xmlns:p14="http://schemas.microsoft.com/office/powerpoint/2010/main" val="1685333834"/>
      </p:ext>
    </p:extLst>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5400" b="1" dirty="0"/>
              <a:t>Electronic World</a:t>
            </a:r>
          </a:p>
        </p:txBody>
      </p:sp>
      <p:sp>
        <p:nvSpPr>
          <p:cNvPr id="3" name="Subtitle 2"/>
          <p:cNvSpPr>
            <a:spLocks noGrp="1"/>
          </p:cNvSpPr>
          <p:nvPr>
            <p:ph type="subTitle" idx="1"/>
          </p:nvPr>
        </p:nvSpPr>
        <p:spPr/>
        <p:txBody>
          <a:bodyPr/>
          <a:lstStyle/>
          <a:p>
            <a:endParaRPr 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2900386" y="595298"/>
            <a:ext cx="6553200" cy="762000"/>
          </a:xfrm>
        </p:spPr>
        <p:txBody>
          <a:bodyPr/>
          <a:lstStyle/>
          <a:p>
            <a:r>
              <a:rPr lang="en-US" dirty="0"/>
              <a:t>Certificate Validation Methods</a:t>
            </a:r>
          </a:p>
        </p:txBody>
      </p:sp>
      <p:sp>
        <p:nvSpPr>
          <p:cNvPr id="283651" name="Rectangle 3"/>
          <p:cNvSpPr>
            <a:spLocks noGrp="1" noChangeArrowheads="1"/>
          </p:cNvSpPr>
          <p:nvPr>
            <p:ph type="body" idx="1"/>
          </p:nvPr>
        </p:nvSpPr>
        <p:spPr>
          <a:xfrm>
            <a:off x="685800" y="1585914"/>
            <a:ext cx="10896600" cy="4486292"/>
          </a:xfrm>
        </p:spPr>
        <p:txBody>
          <a:bodyPr/>
          <a:lstStyle/>
          <a:p>
            <a:pPr>
              <a:lnSpc>
                <a:spcPct val="90000"/>
              </a:lnSpc>
            </a:pPr>
            <a:r>
              <a:rPr lang="en-US" altLang="en-US" sz="2800" b="1" dirty="0">
                <a:solidFill>
                  <a:srgbClr val="FF0000"/>
                </a:solidFill>
              </a:rPr>
              <a:t>How do you know that the certificate is valid and belongs to that owner ?</a:t>
            </a:r>
          </a:p>
          <a:p>
            <a:pPr marL="0" indent="0">
              <a:lnSpc>
                <a:spcPct val="90000"/>
              </a:lnSpc>
              <a:buNone/>
            </a:pPr>
            <a:endParaRPr lang="en-US" sz="2800" dirty="0"/>
          </a:p>
          <a:p>
            <a:pPr>
              <a:lnSpc>
                <a:spcPct val="90000"/>
              </a:lnSpc>
            </a:pPr>
            <a:r>
              <a:rPr lang="en-US" sz="2800" dirty="0"/>
              <a:t>Validating a certificate is typically carried out by PKI enabled application</a:t>
            </a:r>
          </a:p>
          <a:p>
            <a:pPr>
              <a:lnSpc>
                <a:spcPct val="90000"/>
              </a:lnSpc>
            </a:pPr>
            <a:r>
              <a:rPr lang="en-US" sz="2800" dirty="0"/>
              <a:t>The validation process performs following checks</a:t>
            </a:r>
          </a:p>
          <a:p>
            <a:pPr lvl="1">
              <a:lnSpc>
                <a:spcPct val="90000"/>
              </a:lnSpc>
            </a:pPr>
            <a:r>
              <a:rPr lang="en-US" sz="2400" dirty="0"/>
              <a:t>Digital signature of the issuer (CA)</a:t>
            </a:r>
          </a:p>
          <a:p>
            <a:pPr lvl="1">
              <a:lnSpc>
                <a:spcPct val="90000"/>
              </a:lnSpc>
            </a:pPr>
            <a:r>
              <a:rPr lang="en-US" sz="2400" dirty="0"/>
              <a:t>Trust (Public Key verification) till root level</a:t>
            </a:r>
          </a:p>
          <a:p>
            <a:pPr lvl="1">
              <a:lnSpc>
                <a:spcPct val="90000"/>
              </a:lnSpc>
            </a:pPr>
            <a:r>
              <a:rPr lang="en-US" sz="2400" dirty="0"/>
              <a:t>Time (Validity of the certificate)</a:t>
            </a:r>
          </a:p>
          <a:p>
            <a:pPr lvl="1">
              <a:lnSpc>
                <a:spcPct val="90000"/>
              </a:lnSpc>
            </a:pPr>
            <a:r>
              <a:rPr lang="en-US" sz="2400" dirty="0"/>
              <a:t>Revocation (CRL verification)</a:t>
            </a:r>
          </a:p>
          <a:p>
            <a:pPr lvl="1">
              <a:lnSpc>
                <a:spcPct val="90000"/>
              </a:lnSpc>
            </a:pPr>
            <a:r>
              <a:rPr lang="en-US" sz="2400" dirty="0"/>
              <a:t>Format</a:t>
            </a:r>
          </a:p>
        </p:txBody>
      </p:sp>
    </p:spTree>
    <p:extLst>
      <p:ext uri="{BB962C8B-B14F-4D97-AF65-F5344CB8AC3E}">
        <p14:creationId xmlns:p14="http://schemas.microsoft.com/office/powerpoint/2010/main" val="241186751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3650"/>
                                        </p:tgtEl>
                                        <p:attrNameLst>
                                          <p:attrName>style.visibility</p:attrName>
                                        </p:attrNameLst>
                                      </p:cBhvr>
                                      <p:to>
                                        <p:strVal val="visible"/>
                                      </p:to>
                                    </p:set>
                                    <p:animEffect transition="in" filter="blinds(horizontal)">
                                      <p:cBhvr>
                                        <p:cTn id="7" dur="500"/>
                                        <p:tgtEl>
                                          <p:spTgt spid="2836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3651">
                                            <p:txEl>
                                              <p:pRg st="0" end="0"/>
                                            </p:txEl>
                                          </p:spTgt>
                                        </p:tgtEl>
                                        <p:attrNameLst>
                                          <p:attrName>style.visibility</p:attrName>
                                        </p:attrNameLst>
                                      </p:cBhvr>
                                      <p:to>
                                        <p:strVal val="visible"/>
                                      </p:to>
                                    </p:set>
                                    <p:animEffect transition="in" filter="randombar(horizontal)">
                                      <p:cBhvr>
                                        <p:cTn id="12" dur="500"/>
                                        <p:tgtEl>
                                          <p:spTgt spid="283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83651">
                                            <p:txEl>
                                              <p:pRg st="2" end="2"/>
                                            </p:txEl>
                                          </p:spTgt>
                                        </p:tgtEl>
                                        <p:attrNameLst>
                                          <p:attrName>style.visibility</p:attrName>
                                        </p:attrNameLst>
                                      </p:cBhvr>
                                      <p:to>
                                        <p:strVal val="visible"/>
                                      </p:to>
                                    </p:set>
                                    <p:animEffect transition="in" filter="strips(downRight)">
                                      <p:cBhvr>
                                        <p:cTn id="17" dur="500"/>
                                        <p:tgtEl>
                                          <p:spTgt spid="283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83651">
                                            <p:txEl>
                                              <p:pRg st="3" end="3"/>
                                            </p:txEl>
                                          </p:spTgt>
                                        </p:tgtEl>
                                        <p:attrNameLst>
                                          <p:attrName>style.visibility</p:attrName>
                                        </p:attrNameLst>
                                      </p:cBhvr>
                                      <p:to>
                                        <p:strVal val="visible"/>
                                      </p:to>
                                    </p:set>
                                    <p:animEffect transition="in" filter="strips(downRight)">
                                      <p:cBhvr>
                                        <p:cTn id="22" dur="500"/>
                                        <p:tgtEl>
                                          <p:spTgt spid="283651">
                                            <p:txEl>
                                              <p:pRg st="3" end="3"/>
                                            </p:txEl>
                                          </p:spTgt>
                                        </p:tgtEl>
                                      </p:cBhvr>
                                    </p:animEffect>
                                  </p:childTnLst>
                                </p:cTn>
                              </p:par>
                            </p:childTnLst>
                          </p:cTn>
                        </p:par>
                        <p:par>
                          <p:cTn id="23" fill="hold">
                            <p:stCondLst>
                              <p:cond delay="500"/>
                            </p:stCondLst>
                            <p:childTnLst>
                              <p:par>
                                <p:cTn id="24" presetID="18" presetClass="entr" presetSubtype="6" fill="hold" nodeType="afterEffect">
                                  <p:stCondLst>
                                    <p:cond delay="0"/>
                                  </p:stCondLst>
                                  <p:childTnLst>
                                    <p:set>
                                      <p:cBhvr>
                                        <p:cTn id="25" dur="1" fill="hold">
                                          <p:stCondLst>
                                            <p:cond delay="0"/>
                                          </p:stCondLst>
                                        </p:cTn>
                                        <p:tgtEl>
                                          <p:spTgt spid="283651">
                                            <p:txEl>
                                              <p:pRg st="4" end="4"/>
                                            </p:txEl>
                                          </p:spTgt>
                                        </p:tgtEl>
                                        <p:attrNameLst>
                                          <p:attrName>style.visibility</p:attrName>
                                        </p:attrNameLst>
                                      </p:cBhvr>
                                      <p:to>
                                        <p:strVal val="visible"/>
                                      </p:to>
                                    </p:set>
                                    <p:animEffect transition="in" filter="strips(downRight)">
                                      <p:cBhvr>
                                        <p:cTn id="26" dur="500"/>
                                        <p:tgtEl>
                                          <p:spTgt spid="283651">
                                            <p:txEl>
                                              <p:pRg st="4" end="4"/>
                                            </p:txEl>
                                          </p:spTgt>
                                        </p:tgtEl>
                                      </p:cBhvr>
                                    </p:animEffect>
                                  </p:childTnLst>
                                </p:cTn>
                              </p:par>
                            </p:childTnLst>
                          </p:cTn>
                        </p:par>
                        <p:par>
                          <p:cTn id="27" fill="hold">
                            <p:stCondLst>
                              <p:cond delay="1000"/>
                            </p:stCondLst>
                            <p:childTnLst>
                              <p:par>
                                <p:cTn id="28" presetID="18" presetClass="entr" presetSubtype="6" fill="hold" nodeType="afterEffect">
                                  <p:stCondLst>
                                    <p:cond delay="0"/>
                                  </p:stCondLst>
                                  <p:childTnLst>
                                    <p:set>
                                      <p:cBhvr>
                                        <p:cTn id="29" dur="1" fill="hold">
                                          <p:stCondLst>
                                            <p:cond delay="0"/>
                                          </p:stCondLst>
                                        </p:cTn>
                                        <p:tgtEl>
                                          <p:spTgt spid="283651">
                                            <p:txEl>
                                              <p:pRg st="5" end="5"/>
                                            </p:txEl>
                                          </p:spTgt>
                                        </p:tgtEl>
                                        <p:attrNameLst>
                                          <p:attrName>style.visibility</p:attrName>
                                        </p:attrNameLst>
                                      </p:cBhvr>
                                      <p:to>
                                        <p:strVal val="visible"/>
                                      </p:to>
                                    </p:set>
                                    <p:animEffect transition="in" filter="strips(downRight)">
                                      <p:cBhvr>
                                        <p:cTn id="30" dur="500"/>
                                        <p:tgtEl>
                                          <p:spTgt spid="283651">
                                            <p:txEl>
                                              <p:pRg st="5" end="5"/>
                                            </p:txEl>
                                          </p:spTgt>
                                        </p:tgtEl>
                                      </p:cBhvr>
                                    </p:animEffect>
                                  </p:childTnLst>
                                </p:cTn>
                              </p:par>
                            </p:childTnLst>
                          </p:cTn>
                        </p:par>
                        <p:par>
                          <p:cTn id="31" fill="hold">
                            <p:stCondLst>
                              <p:cond delay="1500"/>
                            </p:stCondLst>
                            <p:childTnLst>
                              <p:par>
                                <p:cTn id="32" presetID="18" presetClass="entr" presetSubtype="6" fill="hold" nodeType="afterEffect">
                                  <p:stCondLst>
                                    <p:cond delay="0"/>
                                  </p:stCondLst>
                                  <p:childTnLst>
                                    <p:set>
                                      <p:cBhvr>
                                        <p:cTn id="33" dur="1" fill="hold">
                                          <p:stCondLst>
                                            <p:cond delay="0"/>
                                          </p:stCondLst>
                                        </p:cTn>
                                        <p:tgtEl>
                                          <p:spTgt spid="283651">
                                            <p:txEl>
                                              <p:pRg st="6" end="6"/>
                                            </p:txEl>
                                          </p:spTgt>
                                        </p:tgtEl>
                                        <p:attrNameLst>
                                          <p:attrName>style.visibility</p:attrName>
                                        </p:attrNameLst>
                                      </p:cBhvr>
                                      <p:to>
                                        <p:strVal val="visible"/>
                                      </p:to>
                                    </p:set>
                                    <p:animEffect transition="in" filter="strips(downRight)">
                                      <p:cBhvr>
                                        <p:cTn id="34" dur="500"/>
                                        <p:tgtEl>
                                          <p:spTgt spid="283651">
                                            <p:txEl>
                                              <p:pRg st="6" end="6"/>
                                            </p:txEl>
                                          </p:spTgt>
                                        </p:tgtEl>
                                      </p:cBhvr>
                                    </p:animEffect>
                                  </p:childTnLst>
                                </p:cTn>
                              </p:par>
                            </p:childTnLst>
                          </p:cTn>
                        </p:par>
                        <p:par>
                          <p:cTn id="35" fill="hold">
                            <p:stCondLst>
                              <p:cond delay="2000"/>
                            </p:stCondLst>
                            <p:childTnLst>
                              <p:par>
                                <p:cTn id="36" presetID="18" presetClass="entr" presetSubtype="6" fill="hold" nodeType="afterEffect">
                                  <p:stCondLst>
                                    <p:cond delay="0"/>
                                  </p:stCondLst>
                                  <p:childTnLst>
                                    <p:set>
                                      <p:cBhvr>
                                        <p:cTn id="37" dur="1" fill="hold">
                                          <p:stCondLst>
                                            <p:cond delay="0"/>
                                          </p:stCondLst>
                                        </p:cTn>
                                        <p:tgtEl>
                                          <p:spTgt spid="283651">
                                            <p:txEl>
                                              <p:pRg st="7" end="7"/>
                                            </p:txEl>
                                          </p:spTgt>
                                        </p:tgtEl>
                                        <p:attrNameLst>
                                          <p:attrName>style.visibility</p:attrName>
                                        </p:attrNameLst>
                                      </p:cBhvr>
                                      <p:to>
                                        <p:strVal val="visible"/>
                                      </p:to>
                                    </p:set>
                                    <p:animEffect transition="in" filter="strips(downRight)">
                                      <p:cBhvr>
                                        <p:cTn id="38" dur="500"/>
                                        <p:tgtEl>
                                          <p:spTgt spid="283651">
                                            <p:txEl>
                                              <p:pRg st="7" end="7"/>
                                            </p:txEl>
                                          </p:spTgt>
                                        </p:tgtEl>
                                      </p:cBhvr>
                                    </p:animEffect>
                                  </p:childTnLst>
                                </p:cTn>
                              </p:par>
                            </p:childTnLst>
                          </p:cTn>
                        </p:par>
                        <p:par>
                          <p:cTn id="39" fill="hold">
                            <p:stCondLst>
                              <p:cond delay="2500"/>
                            </p:stCondLst>
                            <p:childTnLst>
                              <p:par>
                                <p:cTn id="40" presetID="18" presetClass="entr" presetSubtype="6" fill="hold" nodeType="afterEffect">
                                  <p:stCondLst>
                                    <p:cond delay="0"/>
                                  </p:stCondLst>
                                  <p:childTnLst>
                                    <p:set>
                                      <p:cBhvr>
                                        <p:cTn id="41" dur="1" fill="hold">
                                          <p:stCondLst>
                                            <p:cond delay="0"/>
                                          </p:stCondLst>
                                        </p:cTn>
                                        <p:tgtEl>
                                          <p:spTgt spid="283651">
                                            <p:txEl>
                                              <p:pRg st="8" end="8"/>
                                            </p:txEl>
                                          </p:spTgt>
                                        </p:tgtEl>
                                        <p:attrNameLst>
                                          <p:attrName>style.visibility</p:attrName>
                                        </p:attrNameLst>
                                      </p:cBhvr>
                                      <p:to>
                                        <p:strVal val="visible"/>
                                      </p:to>
                                    </p:set>
                                    <p:animEffect transition="in" filter="strips(downRight)">
                                      <p:cBhvr>
                                        <p:cTn id="42" dur="500"/>
                                        <p:tgtEl>
                                          <p:spTgt spid="283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12918" y="895336"/>
            <a:ext cx="8940800" cy="533400"/>
          </a:xfrm>
        </p:spPr>
        <p:txBody>
          <a:bodyPr/>
          <a:lstStyle/>
          <a:p>
            <a:r>
              <a:rPr lang="en-US" dirty="0"/>
              <a:t>A word of Caution!</a:t>
            </a:r>
            <a:endParaRPr lang="en-IN" dirty="0"/>
          </a:p>
        </p:txBody>
      </p:sp>
      <p:sp>
        <p:nvSpPr>
          <p:cNvPr id="3" name="Content Placeholder 2"/>
          <p:cNvSpPr>
            <a:spLocks noGrp="1"/>
          </p:cNvSpPr>
          <p:nvPr>
            <p:ph idx="1"/>
          </p:nvPr>
        </p:nvSpPr>
        <p:spPr>
          <a:xfrm>
            <a:off x="609601" y="2290770"/>
            <a:ext cx="10962217" cy="3424246"/>
          </a:xfrm>
        </p:spPr>
        <p:txBody>
          <a:bodyPr/>
          <a:lstStyle/>
          <a:p>
            <a:r>
              <a:rPr lang="en-US" dirty="0"/>
              <a:t>Keep your Digital Security Tokens Safe!</a:t>
            </a:r>
          </a:p>
          <a:p>
            <a:pPr lvl="1"/>
            <a:r>
              <a:rPr lang="en-US" dirty="0"/>
              <a:t>Report loss of tokens immediately and seek for  revocation from the CA</a:t>
            </a:r>
          </a:p>
          <a:p>
            <a:pPr lvl="1"/>
            <a:r>
              <a:rPr lang="en-US" dirty="0"/>
              <a:t>If you have any doubts that private key has been compromised, inform the CA</a:t>
            </a:r>
          </a:p>
          <a:p>
            <a:pPr lvl="1"/>
            <a:r>
              <a:rPr lang="en-US" dirty="0"/>
              <a:t>Remember that risks are inherent in any system!</a:t>
            </a:r>
          </a:p>
          <a:p>
            <a:pPr lvl="2"/>
            <a:r>
              <a:rPr lang="en-US" dirty="0"/>
              <a:t>Any Security system is only as safe as the weakest link in the security chain! </a:t>
            </a:r>
            <a:endParaRPr lang="en-IN" dirty="0"/>
          </a:p>
        </p:txBody>
      </p:sp>
    </p:spTree>
    <p:extLst>
      <p:ext uri="{BB962C8B-B14F-4D97-AF65-F5344CB8AC3E}">
        <p14:creationId xmlns:p14="http://schemas.microsoft.com/office/powerpoint/2010/main" val="205102240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anim calcmode="lin" valueType="num">
                                      <p:cBhvr>
                                        <p:cTn id="23" dur="5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par>
                                <p:cTn id="25" presetID="40" presetClass="entr" presetSubtype="0" fill="hold" nodeType="with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anim calcmode="lin" valueType="num">
                                      <p:cBhvr>
                                        <p:cTn id="28" dur="5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
                                          </p:val>
                                        </p:tav>
                                        <p:tav tm="100000">
                                          <p:val>
                                            <p:strVal val="#ppt_y"/>
                                          </p:val>
                                        </p:tav>
                                      </p:tavLst>
                                    </p:anim>
                                  </p:childTnLst>
                                </p:cTn>
                              </p:par>
                              <p:par>
                                <p:cTn id="30" presetID="40" presetClass="entr" presetSubtype="0" fill="hold" nodeType="with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4F4C15-78AD-AF77-DD5D-C221C6C47B6F}"/>
              </a:ext>
            </a:extLst>
          </p:cNvPr>
          <p:cNvSpPr>
            <a:spLocks noGrp="1" noChangeArrowheads="1"/>
          </p:cNvSpPr>
          <p:nvPr>
            <p:ph type="ctrTitle"/>
          </p:nvPr>
        </p:nvSpPr>
        <p:spPr>
          <a:xfrm>
            <a:off x="2214793" y="2281200"/>
            <a:ext cx="8993775" cy="1175163"/>
          </a:xfrm>
        </p:spPr>
        <p:txBody>
          <a:bodyPr/>
          <a:lstStyle/>
          <a:p>
            <a:pPr eaLnBrk="1" hangingPunct="1"/>
            <a:r>
              <a:rPr lang="en-US" altLang="en-US" dirty="0">
                <a:latin typeface="Garamond" panose="02020404030301010803" pitchFamily="18" charset="0"/>
              </a:rPr>
              <a:t>Public Key Cryptography Standards (PKCS)</a:t>
            </a:r>
          </a:p>
        </p:txBody>
      </p:sp>
    </p:spTree>
  </p:cSld>
  <p:clrMapOvr>
    <a:masterClrMapping/>
  </p:clrMapOvr>
  <p:transition spd="med">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a:extLst>
              <a:ext uri="{FF2B5EF4-FFF2-40B4-BE49-F238E27FC236}">
                <a16:creationId xmlns:a16="http://schemas.microsoft.com/office/drawing/2014/main" id="{F3C15EC8-D975-53E4-A704-085D9DE8ED3A}"/>
              </a:ext>
            </a:extLst>
          </p:cNvPr>
          <p:cNvSpPr>
            <a:spLocks noGrp="1" noChangeArrowheads="1"/>
          </p:cNvSpPr>
          <p:nvPr>
            <p:ph type="title"/>
          </p:nvPr>
        </p:nvSpPr>
        <p:spPr>
          <a:xfrm>
            <a:off x="1980049" y="537082"/>
            <a:ext cx="5972307" cy="613694"/>
          </a:xfrm>
        </p:spPr>
        <p:txBody>
          <a:bodyPr vert="horz" wrap="square" lIns="0" tIns="0" rIns="0" bIns="0" numCol="1" anchor="ctr" anchorCtr="0" compatLnSpc="1">
            <a:prstTxWarp prst="textNoShape">
              <a:avLst/>
            </a:prstTxWarp>
            <a:spAutoFit/>
          </a:bodyPr>
          <a:lstStyle/>
          <a:p>
            <a:pPr>
              <a:lnSpc>
                <a:spcPct val="102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992">
                <a:latin typeface="Garamond" panose="02020404030301010803" pitchFamily="18" charset="0"/>
              </a:rPr>
              <a:t>PKCS</a:t>
            </a:r>
          </a:p>
        </p:txBody>
      </p:sp>
      <p:sp>
        <p:nvSpPr>
          <p:cNvPr id="3076" name="Rectangle 2">
            <a:extLst>
              <a:ext uri="{FF2B5EF4-FFF2-40B4-BE49-F238E27FC236}">
                <a16:creationId xmlns:a16="http://schemas.microsoft.com/office/drawing/2014/main" id="{523D3626-53F5-FFE8-4804-279541047E62}"/>
              </a:ext>
            </a:extLst>
          </p:cNvPr>
          <p:cNvSpPr>
            <a:spLocks noGrp="1" noChangeArrowheads="1"/>
          </p:cNvSpPr>
          <p:nvPr>
            <p:ph type="body" idx="1"/>
          </p:nvPr>
        </p:nvSpPr>
        <p:spPr>
          <a:xfrm>
            <a:off x="911424" y="1206440"/>
            <a:ext cx="10369151" cy="5258684"/>
          </a:xfrm>
        </p:spPr>
        <p:txBody>
          <a:bodyPr vert="horz" wrap="square" lIns="0" tIns="0" rIns="0" bIns="0" numCol="1" anchor="t" anchorCtr="0" compatLnSpc="1">
            <a:prstTxWarp prst="textNoShape">
              <a:avLst/>
            </a:prstTxWarp>
            <a:spAutoFit/>
          </a:bodyPr>
          <a:lstStyle/>
          <a:p>
            <a:pPr>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903" dirty="0">
                <a:latin typeface="Garamond" panose="02020404030301010803" pitchFamily="18" charset="0"/>
              </a:rPr>
              <a:t>What is PKCS?</a:t>
            </a:r>
          </a:p>
          <a:p>
            <a:pPr lvl="1">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503" dirty="0">
                <a:latin typeface="Garamond" panose="02020404030301010803" pitchFamily="18" charset="0"/>
              </a:rPr>
              <a:t>Describes method to exchange information in PKI</a:t>
            </a:r>
          </a:p>
          <a:p>
            <a:pPr lvl="1">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503" dirty="0">
                <a:latin typeface="Garamond" panose="02020404030301010803" pitchFamily="18" charset="0"/>
              </a:rPr>
              <a:t>15 Standards (some withdrawn or superseded)</a:t>
            </a:r>
          </a:p>
          <a:p>
            <a:pPr lvl="1">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503" dirty="0">
                <a:latin typeface="Garamond" panose="02020404030301010803" pitchFamily="18" charset="0"/>
              </a:rPr>
              <a:t>Developed by RSA Security LLC</a:t>
            </a:r>
          </a:p>
          <a:p>
            <a:pPr>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903" dirty="0">
                <a:latin typeface="Garamond" panose="02020404030301010803" pitchFamily="18" charset="0"/>
              </a:rPr>
              <a:t>Why PKCS? </a:t>
            </a:r>
          </a:p>
          <a:p>
            <a:pPr lvl="1" algn="just">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540" dirty="0">
                <a:latin typeface="Garamond" panose="02020404030301010803" pitchFamily="18" charset="0"/>
              </a:rPr>
              <a:t>Even though vendors may agree on the basic public-key techniques, compatibility between implementations is by no means guaranteed.</a:t>
            </a:r>
          </a:p>
          <a:p>
            <a:pPr lvl="1" algn="just">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540" dirty="0">
                <a:latin typeface="Garamond" panose="02020404030301010803" pitchFamily="18" charset="0"/>
              </a:rPr>
              <a:t>Interoperability requires strict adherence to an agreed-upon standard format for transferred data. </a:t>
            </a:r>
          </a:p>
          <a:p>
            <a:pPr lvl="1" algn="just">
              <a:lnSpc>
                <a:spcPct val="108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540" dirty="0">
                <a:latin typeface="Garamond" panose="02020404030301010803" pitchFamily="18" charset="0"/>
              </a:rPr>
              <a:t>Standards  provide  a basis for interoperability.</a:t>
            </a:r>
          </a:p>
          <a:p>
            <a:pPr>
              <a:lnSpc>
                <a:spcPct val="108000"/>
              </a:lnSpc>
              <a:buNone/>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endParaRPr lang="en-GB" altLang="en-US" sz="2540" dirty="0">
              <a:latin typeface="Garamond" panose="02020404030301010803"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a:extLst>
              <a:ext uri="{FF2B5EF4-FFF2-40B4-BE49-F238E27FC236}">
                <a16:creationId xmlns:a16="http://schemas.microsoft.com/office/drawing/2014/main" id="{7E222470-6209-D9A2-EA1B-7FED766162BF}"/>
              </a:ext>
            </a:extLst>
          </p:cNvPr>
          <p:cNvSpPr>
            <a:spLocks noGrp="1" noChangeArrowheads="1"/>
          </p:cNvSpPr>
          <p:nvPr>
            <p:ph type="title"/>
          </p:nvPr>
        </p:nvSpPr>
        <p:spPr>
          <a:xfrm>
            <a:off x="1775520" y="778407"/>
            <a:ext cx="6908405" cy="502125"/>
          </a:xfrm>
        </p:spPr>
        <p:txBody>
          <a:bodyPr vert="horz" wrap="square" lIns="0" tIns="0" rIns="0" bIns="0" numCol="1" anchor="ctr" anchorCtr="0" compatLnSpc="1">
            <a:prstTxWarp prst="textNoShape">
              <a:avLst/>
            </a:prstTxWarp>
            <a:spAutoFit/>
          </a:bodyPr>
          <a:lstStyle/>
          <a:p>
            <a:pPr>
              <a:lnSpc>
                <a:spcPct val="102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266" dirty="0">
                <a:latin typeface="Garamond" panose="02020404030301010803" pitchFamily="18" charset="0"/>
              </a:rPr>
              <a:t>Organizations in Public Key Standard</a:t>
            </a:r>
          </a:p>
        </p:txBody>
      </p:sp>
      <p:sp>
        <p:nvSpPr>
          <p:cNvPr id="4100" name="Rectangle 2">
            <a:extLst>
              <a:ext uri="{FF2B5EF4-FFF2-40B4-BE49-F238E27FC236}">
                <a16:creationId xmlns:a16="http://schemas.microsoft.com/office/drawing/2014/main" id="{C8E31D87-2105-2CDD-49B9-35E7A399F957}"/>
              </a:ext>
            </a:extLst>
          </p:cNvPr>
          <p:cNvSpPr>
            <a:spLocks noGrp="1" noChangeArrowheads="1"/>
          </p:cNvSpPr>
          <p:nvPr>
            <p:ph type="body" idx="1"/>
          </p:nvPr>
        </p:nvSpPr>
        <p:spPr>
          <a:xfrm>
            <a:off x="1980049" y="1604329"/>
            <a:ext cx="8226144" cy="4475264"/>
          </a:xfrm>
        </p:spPr>
        <p:txBody>
          <a:bodyPr vert="horz" wrap="square" lIns="0" tIns="0" rIns="0" bIns="0" numCol="1" anchor="t" anchorCtr="0" compatLnSpc="1">
            <a:prstTxWarp prst="textNoShape">
              <a:avLst/>
            </a:prstTxWarp>
            <a:spAutoFit/>
          </a:bodyPr>
          <a:lstStyle/>
          <a:p>
            <a:pPr>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903">
                <a:latin typeface="Garamond" panose="02020404030301010803" pitchFamily="18" charset="0"/>
              </a:rPr>
              <a:t>Major organization involved in public key cryptography standards are: ISO/IEC, ANSI, NIST, IETF, IEEE </a:t>
            </a:r>
          </a:p>
          <a:p>
            <a:pPr>
              <a:lnSpc>
                <a:spcPct val="108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812">
                <a:latin typeface="Garamond" panose="02020404030301010803" pitchFamily="18" charset="0"/>
              </a:rPr>
              <a:t> </a:t>
            </a:r>
            <a:r>
              <a:rPr lang="en-GB" altLang="en-US" sz="2903">
                <a:latin typeface="Garamond" panose="02020404030301010803" pitchFamily="18" charset="0"/>
              </a:rPr>
              <a:t>ISO/IEC </a:t>
            </a:r>
          </a:p>
          <a:p>
            <a:pPr lvl="1">
              <a:lnSpc>
                <a:spcPct val="108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540">
                <a:latin typeface="Garamond" panose="02020404030301010803" pitchFamily="18" charset="0"/>
              </a:rPr>
              <a:t>International Organization for Standardization and International Electro technical Commission</a:t>
            </a:r>
            <a:r>
              <a:rPr lang="en-GB" altLang="en-US" sz="2449">
                <a:latin typeface="Garamond" panose="02020404030301010803" pitchFamily="18" charset="0"/>
              </a:rPr>
              <a:t>: 		</a:t>
            </a:r>
          </a:p>
          <a:p>
            <a:pPr lvl="2">
              <a:lnSpc>
                <a:spcPct val="108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177">
                <a:latin typeface="Garamond" panose="02020404030301010803" pitchFamily="18" charset="0"/>
              </a:rPr>
              <a:t>Standards for application independent cryptographic techniques.</a:t>
            </a:r>
          </a:p>
          <a:p>
            <a:pPr lvl="2">
              <a:lnSpc>
                <a:spcPct val="108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177">
                <a:latin typeface="Garamond" panose="02020404030301010803" pitchFamily="18" charset="0"/>
              </a:rPr>
              <a:t>ISO has also been developing bank security standards under ISO technical committee TC68/</a:t>
            </a:r>
            <a:r>
              <a:rPr lang="en-US" altLang="en-US" sz="2177">
                <a:latin typeface="Garamond" panose="02020404030301010803" pitchFamily="18" charset="0"/>
              </a:rPr>
              <a:t>SC 2 </a:t>
            </a:r>
            <a:r>
              <a:rPr lang="en-GB" altLang="en-US" sz="2177">
                <a:latin typeface="Garamond" panose="02020404030301010803" pitchFamily="18" charset="0"/>
              </a:rPr>
              <a:t>  Banking and Related Financial Services.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
            <a:extLst>
              <a:ext uri="{FF2B5EF4-FFF2-40B4-BE49-F238E27FC236}">
                <a16:creationId xmlns:a16="http://schemas.microsoft.com/office/drawing/2014/main" id="{E1134890-795B-2B16-FBA1-43B1C9A8DBF4}"/>
              </a:ext>
            </a:extLst>
          </p:cNvPr>
          <p:cNvSpPr>
            <a:spLocks noGrp="1" noChangeArrowheads="1"/>
          </p:cNvSpPr>
          <p:nvPr>
            <p:ph type="title"/>
          </p:nvPr>
        </p:nvSpPr>
        <p:spPr>
          <a:xfrm>
            <a:off x="1980049" y="764704"/>
            <a:ext cx="6290580" cy="613694"/>
          </a:xfrm>
        </p:spPr>
        <p:txBody>
          <a:bodyPr vert="horz" wrap="square" lIns="0" tIns="0" rIns="0" bIns="0" numCol="1" anchor="ctr" anchorCtr="0" compatLnSpc="1">
            <a:prstTxWarp prst="textNoShape">
              <a:avLst/>
            </a:prstTxWarp>
            <a:spAutoFit/>
          </a:bodyPr>
          <a:lstStyle/>
          <a:p>
            <a:pPr>
              <a:lnSpc>
                <a:spcPct val="102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992" dirty="0">
                <a:latin typeface="Garamond" panose="02020404030301010803" pitchFamily="18" charset="0"/>
              </a:rPr>
              <a:t>Vendor Specific Standards</a:t>
            </a:r>
          </a:p>
        </p:txBody>
      </p:sp>
      <p:sp>
        <p:nvSpPr>
          <p:cNvPr id="7172" name="Rectangle 2">
            <a:extLst>
              <a:ext uri="{FF2B5EF4-FFF2-40B4-BE49-F238E27FC236}">
                <a16:creationId xmlns:a16="http://schemas.microsoft.com/office/drawing/2014/main" id="{0790C693-BA26-A911-F31E-1D828C7B7A72}"/>
              </a:ext>
            </a:extLst>
          </p:cNvPr>
          <p:cNvSpPr>
            <a:spLocks noGrp="1" noChangeArrowheads="1"/>
          </p:cNvSpPr>
          <p:nvPr>
            <p:ph type="body" idx="1"/>
          </p:nvPr>
        </p:nvSpPr>
        <p:spPr>
          <a:xfrm>
            <a:off x="1980049" y="1604329"/>
            <a:ext cx="8226144" cy="2995948"/>
          </a:xfrm>
        </p:spPr>
        <p:txBody>
          <a:bodyPr vert="horz" wrap="square" lIns="0" tIns="0" rIns="0" bIns="0" numCol="1" anchor="t" anchorCtr="0" compatLnSpc="1">
            <a:prstTxWarp prst="textNoShape">
              <a:avLst/>
            </a:prstTxWarp>
            <a:spAutoFit/>
          </a:bodyPr>
          <a:lstStyle/>
          <a:p>
            <a:pPr>
              <a:lnSpc>
                <a:spcPct val="108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903">
                <a:latin typeface="Garamond" panose="02020404030301010803" pitchFamily="18" charset="0"/>
              </a:rPr>
              <a:t>Public Key Cryptographic Standards (PKCS)</a:t>
            </a:r>
          </a:p>
          <a:p>
            <a:pPr lvl="1">
              <a:lnSpc>
                <a:spcPct val="108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540">
                <a:latin typeface="Garamond" panose="02020404030301010803" pitchFamily="18" charset="0"/>
              </a:rPr>
              <a:t>Developed by RSA</a:t>
            </a:r>
          </a:p>
          <a:p>
            <a:pPr>
              <a:lnSpc>
                <a:spcPct val="108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903">
                <a:latin typeface="Garamond" panose="02020404030301010803" pitchFamily="18" charset="0"/>
              </a:rPr>
              <a:t>Standards for Efficient Cryptography (SEC)</a:t>
            </a:r>
          </a:p>
          <a:p>
            <a:pPr lvl="1">
              <a:lnSpc>
                <a:spcPct val="108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latin typeface="Garamond" panose="02020404030301010803" pitchFamily="18" charset="0"/>
              </a:rPr>
              <a:t>	</a:t>
            </a:r>
            <a:r>
              <a:rPr lang="en-GB" altLang="en-US" sz="2540">
                <a:latin typeface="Garamond" panose="02020404030301010803" pitchFamily="18" charset="0"/>
              </a:rPr>
              <a:t>SEC #1 and SEC#2</a:t>
            </a:r>
            <a:r>
              <a:rPr lang="en-GB" altLang="en-US">
                <a:latin typeface="Garamond" panose="02020404030301010803" pitchFamily="18" charset="0"/>
              </a:rPr>
              <a:t> </a:t>
            </a:r>
          </a:p>
          <a:p>
            <a:pPr lvl="2">
              <a:lnSpc>
                <a:spcPct val="108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latin typeface="Garamond" panose="02020404030301010803" pitchFamily="18" charset="0"/>
              </a:rPr>
              <a:t>Elliptic curve cryptography standards developed by   Certicom Corp</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27">
            <a:extLst>
              <a:ext uri="{FF2B5EF4-FFF2-40B4-BE49-F238E27FC236}">
                <a16:creationId xmlns:a16="http://schemas.microsoft.com/office/drawing/2014/main" id="{AC3FAF63-5DE8-7987-418C-84554D4473D2}"/>
              </a:ext>
            </a:extLst>
          </p:cNvPr>
          <p:cNvSpPr>
            <a:spLocks noGrp="1" noChangeArrowheads="1"/>
          </p:cNvSpPr>
          <p:nvPr>
            <p:ph type="title"/>
          </p:nvPr>
        </p:nvSpPr>
        <p:spPr>
          <a:xfrm>
            <a:off x="1784188" y="554459"/>
            <a:ext cx="6401472" cy="733037"/>
          </a:xfrm>
        </p:spPr>
        <p:txBody>
          <a:bodyPr/>
          <a:lstStyle/>
          <a:p>
            <a:pPr>
              <a:lnSpc>
                <a:spcPct val="102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992" b="1">
                <a:latin typeface="Garamond" panose="02020404030301010803" pitchFamily="18" charset="0"/>
              </a:rPr>
              <a:t>PKCS – An Overview</a:t>
            </a:r>
          </a:p>
        </p:txBody>
      </p:sp>
      <p:graphicFrame>
        <p:nvGraphicFramePr>
          <p:cNvPr id="154750" name="Group 1150">
            <a:extLst>
              <a:ext uri="{FF2B5EF4-FFF2-40B4-BE49-F238E27FC236}">
                <a16:creationId xmlns:a16="http://schemas.microsoft.com/office/drawing/2014/main" id="{6B49B8D6-EC10-66E7-3E0C-70900DA5356D}"/>
              </a:ext>
            </a:extLst>
          </p:cNvPr>
          <p:cNvGraphicFramePr>
            <a:graphicFrameLocks noGrp="1"/>
          </p:cNvGraphicFramePr>
          <p:nvPr>
            <p:extLst>
              <p:ext uri="{D42A27DB-BD31-4B8C-83A1-F6EECF244321}">
                <p14:modId xmlns:p14="http://schemas.microsoft.com/office/powerpoint/2010/main" val="4160941962"/>
              </p:ext>
            </p:extLst>
          </p:nvPr>
        </p:nvGraphicFramePr>
        <p:xfrm>
          <a:off x="1847528" y="1268760"/>
          <a:ext cx="8413363" cy="5213499"/>
        </p:xfrm>
        <a:graphic>
          <a:graphicData uri="http://schemas.openxmlformats.org/drawingml/2006/table">
            <a:tbl>
              <a:tblPr/>
              <a:tblGrid>
                <a:gridCol w="671110">
                  <a:extLst>
                    <a:ext uri="{9D8B030D-6E8A-4147-A177-3AD203B41FA5}">
                      <a16:colId xmlns:a16="http://schemas.microsoft.com/office/drawing/2014/main" val="20000"/>
                    </a:ext>
                  </a:extLst>
                </a:gridCol>
                <a:gridCol w="4838908">
                  <a:extLst>
                    <a:ext uri="{9D8B030D-6E8A-4147-A177-3AD203B41FA5}">
                      <a16:colId xmlns:a16="http://schemas.microsoft.com/office/drawing/2014/main" val="20001"/>
                    </a:ext>
                  </a:extLst>
                </a:gridCol>
                <a:gridCol w="2903345">
                  <a:extLst>
                    <a:ext uri="{9D8B030D-6E8A-4147-A177-3AD203B41FA5}">
                      <a16:colId xmlns:a16="http://schemas.microsoft.com/office/drawing/2014/main" val="20002"/>
                    </a:ext>
                  </a:extLst>
                </a:gridCol>
              </a:tblGrid>
              <a:tr h="406055">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No</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 PKCS NAME</a:t>
                      </a: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         COMMENT</a:t>
                      </a: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1796">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 RSA Cryptographic Standards</a:t>
                      </a: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1796">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2,4</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Incorporated with PKCS#1</a:t>
                      </a: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5578">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3</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Diffie – Hellman Key agreement Standard</a:t>
                      </a: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1796">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5</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Password Based Cryptography Standard</a:t>
                      </a: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1796">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6</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Extended Certificate Syntax standard</a:t>
                      </a: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1796">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7</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Cryptographic Message Syntax Standard</a:t>
                      </a: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Super seeded by RFC 3369</a:t>
                      </a: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1796">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8</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Private Key Information Syntax Standard</a:t>
                      </a: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1796">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9</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Selected Object Class and Attribute types</a:t>
                      </a: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1796">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10 </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Certification Request Syntax Standard</a:t>
                      </a: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1796">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11</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Cryptographic Token Interface Standard</a:t>
                      </a: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Referred as CRYPTOKI</a:t>
                      </a: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1796">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12</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Personal Information Exchange Syntax Standard</a:t>
                      </a: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1796">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13</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Reserved for Elliptic Curve Cryptography</a:t>
                      </a: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06055">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14</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Reserved for Pseudo random number Generation</a:t>
                      </a: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406055">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15</a:t>
                      </a:r>
                    </a:p>
                  </a:txBody>
                  <a:tcPr marL="82953" marR="82953" marT="41469" marB="414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Cryptographic Token Information Syntax Standard</a:t>
                      </a:r>
                    </a:p>
                  </a:txBody>
                  <a:tcPr marL="82953" marR="82953" marT="41469" marB="414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8063" rtl="0" eaLnBrk="1" fontAlgn="base" latinLnBrk="0" hangingPunct="1">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L="82953" marR="82953" marT="41469" marB="414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transition spd="med">
    <p:zo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a:extLst>
              <a:ext uri="{FF2B5EF4-FFF2-40B4-BE49-F238E27FC236}">
                <a16:creationId xmlns:a16="http://schemas.microsoft.com/office/drawing/2014/main" id="{FAA1BAC2-41AD-E9C0-901C-A7AE5977CDC4}"/>
              </a:ext>
            </a:extLst>
          </p:cNvPr>
          <p:cNvSpPr>
            <a:spLocks noGrp="1" noChangeArrowheads="1"/>
          </p:cNvSpPr>
          <p:nvPr>
            <p:ph type="title"/>
          </p:nvPr>
        </p:nvSpPr>
        <p:spPr>
          <a:xfrm>
            <a:off x="2495600" y="1345773"/>
            <a:ext cx="6984776" cy="491930"/>
          </a:xfrm>
        </p:spPr>
        <p:txBody>
          <a:bodyPr vert="horz" wrap="square" lIns="0" tIns="0" rIns="0" bIns="0" numCol="1" anchor="ctr" anchorCtr="0" compatLnSpc="1">
            <a:prstTxWarp prst="textNoShape">
              <a:avLst/>
            </a:prstTxWarp>
            <a:spAutoFit/>
          </a:bodyPr>
          <a:lstStyle/>
          <a:p>
            <a:pPr>
              <a:lnSpc>
                <a:spcPct val="102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200" dirty="0">
                <a:latin typeface="Garamond" panose="02020404030301010803" pitchFamily="18" charset="0"/>
              </a:rPr>
              <a:t>PKCS #1 - RSA Encryption Standard</a:t>
            </a:r>
          </a:p>
        </p:txBody>
      </p:sp>
      <p:sp>
        <p:nvSpPr>
          <p:cNvPr id="9220" name="Rectangle 2">
            <a:extLst>
              <a:ext uri="{FF2B5EF4-FFF2-40B4-BE49-F238E27FC236}">
                <a16:creationId xmlns:a16="http://schemas.microsoft.com/office/drawing/2014/main" id="{1B1ABA30-4497-917F-7A5D-53B67D661CB8}"/>
              </a:ext>
            </a:extLst>
          </p:cNvPr>
          <p:cNvSpPr>
            <a:spLocks noGrp="1" noChangeArrowheads="1"/>
          </p:cNvSpPr>
          <p:nvPr>
            <p:ph type="body" idx="1"/>
          </p:nvPr>
        </p:nvSpPr>
        <p:spPr>
          <a:xfrm>
            <a:off x="839416" y="2420888"/>
            <a:ext cx="10297144" cy="2474011"/>
          </a:xfrm>
        </p:spPr>
        <p:txBody>
          <a:bodyPr vert="horz" wrap="square" lIns="0" tIns="0" rIns="0" bIns="0" numCol="1" anchor="t" anchorCtr="0" compatLnSpc="1">
            <a:prstTxWarp prst="textNoShape">
              <a:avLst/>
            </a:prstTxWarp>
            <a:spAutoFit/>
          </a:bodyPr>
          <a:lstStyle/>
          <a:p>
            <a:pPr>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US" altLang="en-US" sz="2903" dirty="0">
                <a:latin typeface="Garamond" panose="02020404030301010803" pitchFamily="18" charset="0"/>
              </a:rPr>
              <a:t>Defines the mathematical properties and format of RSA public and private keys</a:t>
            </a:r>
          </a:p>
          <a:p>
            <a:pPr>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US" altLang="en-US" sz="2903" dirty="0">
                <a:latin typeface="Garamond" panose="02020404030301010803" pitchFamily="18" charset="0"/>
              </a:rPr>
              <a:t>The algorithms and encoding/padding schemes for performing RSA encryption, decryption</a:t>
            </a:r>
          </a:p>
          <a:p>
            <a:pPr>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US" altLang="en-US" sz="2903" dirty="0">
                <a:latin typeface="Garamond" panose="02020404030301010803" pitchFamily="18" charset="0"/>
              </a:rPr>
              <a:t>The algorithm and method for producing and verifying signatures.</a:t>
            </a:r>
            <a:endParaRPr lang="en-GB" altLang="en-US" sz="2903" dirty="0">
              <a:latin typeface="Garamond" panose="02020404030301010803" pitchFamily="18" charset="0"/>
            </a:endParaRPr>
          </a:p>
        </p:txBody>
      </p:sp>
      <p:sp>
        <p:nvSpPr>
          <p:cNvPr id="2" name="Rectangle 1">
            <a:extLst>
              <a:ext uri="{FF2B5EF4-FFF2-40B4-BE49-F238E27FC236}">
                <a16:creationId xmlns:a16="http://schemas.microsoft.com/office/drawing/2014/main" id="{F9F8647C-3113-F6C3-82C7-25EFAFF774CE}"/>
              </a:ext>
            </a:extLst>
          </p:cNvPr>
          <p:cNvSpPr txBox="1">
            <a:spLocks noChangeArrowheads="1"/>
          </p:cNvSpPr>
          <p:nvPr/>
        </p:nvSpPr>
        <p:spPr bwMode="auto">
          <a:xfrm>
            <a:off x="2842698" y="5661248"/>
            <a:ext cx="6290580" cy="446276"/>
          </a:xfrm>
          <a:prstGeom prst="rect">
            <a:avLst/>
          </a:prstGeom>
          <a:noFill/>
          <a:ln w="9525">
            <a:noFill/>
            <a:round/>
            <a:headEnd/>
            <a:tailEnd/>
          </a:ln>
          <a:effectLst/>
        </p:spPr>
        <p:txBody>
          <a:bodyPr vert="horz" wrap="square" lIns="0" tIns="0" rIns="0" bIns="0" numCol="1" anchor="ctr" anchorCtr="0" compatLnSpc="1">
            <a:prstTxWarp prst="textNoShape">
              <a:avLst/>
            </a:prstTxWarp>
            <a:spAutoFit/>
          </a:bodyPr>
          <a:lstStyle>
            <a:lvl1pPr algn="ctr" defTabSz="457200" rtl="0" fontAlgn="base">
              <a:lnSpc>
                <a:spcPts val="3500"/>
              </a:lnSpc>
              <a:spcBef>
                <a:spcPct val="0"/>
              </a:spcBef>
              <a:spcAft>
                <a:spcPct val="0"/>
              </a:spcAft>
              <a:buClr>
                <a:srgbClr val="000000"/>
              </a:buClr>
              <a:buSzPct val="100000"/>
              <a:buFont typeface="Arial" pitchFamily="34" charset="0"/>
              <a:defRPr sz="3600" b="1">
                <a:solidFill>
                  <a:schemeClr val="tx1"/>
                </a:solidFill>
                <a:latin typeface="+mj-lt"/>
                <a:ea typeface="+mj-ea"/>
                <a:cs typeface="+mj-cs"/>
              </a:defRPr>
            </a:lvl1pPr>
            <a:lvl2pPr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2pPr>
            <a:lvl3pPr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3pPr>
            <a:lvl4pPr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4pPr>
            <a:lvl5pPr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5pPr>
            <a:lvl6pPr marL="457200"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6pPr>
            <a:lvl7pPr marL="914400"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7pPr>
            <a:lvl8pPr marL="1371600"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8pPr>
            <a:lvl9pPr marL="1828800"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9pPr>
          </a:lstStyle>
          <a:p>
            <a:pPr>
              <a:lnSpc>
                <a:spcPct val="102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2903" kern="0" dirty="0">
                <a:latin typeface="Garamond" panose="02020404030301010803" pitchFamily="18" charset="0"/>
              </a:rPr>
              <a:t>PKCS #2 &amp; 4 merged in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a:extLst>
              <a:ext uri="{FF2B5EF4-FFF2-40B4-BE49-F238E27FC236}">
                <a16:creationId xmlns:a16="http://schemas.microsoft.com/office/drawing/2014/main" id="{A2B5D402-25FA-3254-F069-FEFADD3B8844}"/>
              </a:ext>
            </a:extLst>
          </p:cNvPr>
          <p:cNvSpPr>
            <a:spLocks noGrp="1" noChangeArrowheads="1"/>
          </p:cNvSpPr>
          <p:nvPr>
            <p:ph type="title"/>
          </p:nvPr>
        </p:nvSpPr>
        <p:spPr>
          <a:xfrm>
            <a:off x="2207568" y="1052736"/>
            <a:ext cx="7272808" cy="994247"/>
          </a:xfrm>
        </p:spPr>
        <p:txBody>
          <a:bodyPr vert="horz" wrap="square" lIns="0" tIns="0" rIns="0" bIns="0" numCol="1" anchor="ctr" anchorCtr="0" compatLnSpc="1">
            <a:prstTxWarp prst="textNoShape">
              <a:avLst/>
            </a:prstTxWarp>
            <a:spAutoFit/>
          </a:bodyPr>
          <a:lstStyle/>
          <a:p>
            <a:pPr>
              <a:lnSpc>
                <a:spcPct val="102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200" dirty="0">
                <a:latin typeface="Garamond" panose="02020404030301010803" pitchFamily="18" charset="0"/>
              </a:rPr>
              <a:t>PKCS #3: Diffie-Hellman Key Agreement Standard</a:t>
            </a:r>
          </a:p>
        </p:txBody>
      </p:sp>
      <p:sp>
        <p:nvSpPr>
          <p:cNvPr id="10244" name="Rectangle 2">
            <a:extLst>
              <a:ext uri="{FF2B5EF4-FFF2-40B4-BE49-F238E27FC236}">
                <a16:creationId xmlns:a16="http://schemas.microsoft.com/office/drawing/2014/main" id="{6FA6B9A4-B5ED-E4E3-DB8B-F0E12D92DDF7}"/>
              </a:ext>
            </a:extLst>
          </p:cNvPr>
          <p:cNvSpPr>
            <a:spLocks noGrp="1" noChangeArrowheads="1"/>
          </p:cNvSpPr>
          <p:nvPr>
            <p:ph type="body" idx="1"/>
          </p:nvPr>
        </p:nvSpPr>
        <p:spPr>
          <a:xfrm>
            <a:off x="719701" y="2276872"/>
            <a:ext cx="10945216" cy="2530501"/>
          </a:xfrm>
        </p:spPr>
        <p:txBody>
          <a:bodyPr vert="horz" wrap="square" lIns="0" tIns="0" rIns="0" bIns="0" numCol="1" anchor="t" anchorCtr="0" compatLnSpc="1">
            <a:prstTxWarp prst="textNoShape">
              <a:avLst/>
            </a:prstTxWarp>
            <a:spAutoFit/>
          </a:bodyPr>
          <a:lstStyle/>
          <a:p>
            <a:pPr algn="just">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 pos="8537387" algn="l"/>
              </a:tabLst>
            </a:pPr>
            <a:r>
              <a:rPr lang="en-GB" altLang="en-US" sz="2903" dirty="0">
                <a:latin typeface="Garamond" panose="02020404030301010803" pitchFamily="18" charset="0"/>
              </a:rPr>
              <a:t>Describes a method for implementing </a:t>
            </a:r>
            <a:r>
              <a:rPr lang="en-GB" altLang="en-US" sz="2903" dirty="0">
                <a:solidFill>
                  <a:schemeClr val="accent2"/>
                </a:solidFill>
                <a:latin typeface="Garamond" panose="02020404030301010803" pitchFamily="18" charset="0"/>
              </a:rPr>
              <a:t>Diffie Hellman key agreement</a:t>
            </a:r>
          </a:p>
          <a:p>
            <a:pPr lvl="1" algn="just">
              <a:lnSpc>
                <a:spcPct val="110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 pos="8537387" algn="l"/>
              </a:tabLst>
            </a:pPr>
            <a:r>
              <a:rPr lang="en-GB" altLang="en-US" sz="2540" dirty="0">
                <a:latin typeface="Garamond" panose="02020404030301010803" pitchFamily="18" charset="0"/>
              </a:rPr>
              <a:t>Whereby two parties, without any prior arrangements, can agree upon a secret key that is known only to them</a:t>
            </a:r>
          </a:p>
          <a:p>
            <a:pPr algn="just">
              <a:lnSpc>
                <a:spcPct val="110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 pos="8537387" algn="l"/>
              </a:tabLst>
            </a:pPr>
            <a:r>
              <a:rPr lang="en-GB" altLang="en-US" sz="2903" dirty="0">
                <a:latin typeface="Garamond" panose="02020404030301010803" pitchFamily="18" charset="0"/>
              </a:rPr>
              <a:t>Application of PKCS #3</a:t>
            </a:r>
            <a:r>
              <a:rPr lang="en-GB" altLang="en-US" dirty="0">
                <a:latin typeface="Garamond" panose="02020404030301010803" pitchFamily="18" charset="0"/>
              </a:rPr>
              <a:t> </a:t>
            </a:r>
          </a:p>
          <a:p>
            <a:pPr lvl="1" algn="just" eaLnBrk="1" hangingPunct="1">
              <a:lnSpc>
                <a:spcPct val="11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ltLang="en-US" sz="2400" dirty="0">
                <a:latin typeface="Garamond" panose="02020404030301010803" pitchFamily="18" charset="0"/>
              </a:rPr>
              <a:t>A variant “Ephemeral” is used in TLS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
            <a:extLst>
              <a:ext uri="{FF2B5EF4-FFF2-40B4-BE49-F238E27FC236}">
                <a16:creationId xmlns:a16="http://schemas.microsoft.com/office/drawing/2014/main" id="{AFCC6418-80F1-7FA7-33B9-220060189F5C}"/>
              </a:ext>
            </a:extLst>
          </p:cNvPr>
          <p:cNvSpPr>
            <a:spLocks noGrp="1" noChangeArrowheads="1"/>
          </p:cNvSpPr>
          <p:nvPr>
            <p:ph type="title"/>
          </p:nvPr>
        </p:nvSpPr>
        <p:spPr>
          <a:xfrm>
            <a:off x="1775520" y="836712"/>
            <a:ext cx="8436431" cy="491930"/>
          </a:xfrm>
        </p:spPr>
        <p:txBody>
          <a:bodyPr vert="horz" wrap="square" lIns="0" tIns="0" rIns="0" bIns="0" numCol="1" anchor="ctr" anchorCtr="0" compatLnSpc="1">
            <a:prstTxWarp prst="textNoShape">
              <a:avLst/>
            </a:prstTxWarp>
            <a:spAutoFit/>
          </a:bodyPr>
          <a:lstStyle/>
          <a:p>
            <a:pPr>
              <a:lnSpc>
                <a:spcPct val="102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200" dirty="0">
                <a:latin typeface="Garamond" panose="02020404030301010803" pitchFamily="18" charset="0"/>
              </a:rPr>
              <a:t> PKCS #5: Password-Based Encryption Standard</a:t>
            </a:r>
          </a:p>
        </p:txBody>
      </p:sp>
      <p:sp>
        <p:nvSpPr>
          <p:cNvPr id="11268" name="Rectangle 2">
            <a:extLst>
              <a:ext uri="{FF2B5EF4-FFF2-40B4-BE49-F238E27FC236}">
                <a16:creationId xmlns:a16="http://schemas.microsoft.com/office/drawing/2014/main" id="{DAC924EA-6770-B767-54D6-DFDAD860FFB4}"/>
              </a:ext>
            </a:extLst>
          </p:cNvPr>
          <p:cNvSpPr>
            <a:spLocks noGrp="1" noChangeArrowheads="1"/>
          </p:cNvSpPr>
          <p:nvPr>
            <p:ph type="body" idx="1"/>
          </p:nvPr>
        </p:nvSpPr>
        <p:spPr>
          <a:xfrm>
            <a:off x="695400" y="1604329"/>
            <a:ext cx="10945215" cy="3009029"/>
          </a:xfrm>
        </p:spPr>
        <p:txBody>
          <a:bodyPr vert="horz" wrap="square" lIns="0" tIns="0" rIns="0" bIns="0" numCol="1" anchor="t" anchorCtr="0" compatLnSpc="1">
            <a:prstTxWarp prst="textNoShape">
              <a:avLst/>
            </a:prstTxWarp>
            <a:spAutoFit/>
          </a:bodyPr>
          <a:lstStyle/>
          <a:p>
            <a:pPr algn="just">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903" dirty="0">
                <a:latin typeface="Garamond" panose="02020404030301010803" pitchFamily="18" charset="0"/>
              </a:rPr>
              <a:t>Describes a method for encrypting an octet string with a </a:t>
            </a:r>
            <a:r>
              <a:rPr lang="en-GB" altLang="en-US" sz="2903" dirty="0">
                <a:solidFill>
                  <a:schemeClr val="accent2"/>
                </a:solidFill>
                <a:latin typeface="Garamond" panose="02020404030301010803" pitchFamily="18" charset="0"/>
              </a:rPr>
              <a:t>secret key derived from a password</a:t>
            </a:r>
            <a:r>
              <a:rPr lang="en-GB" altLang="en-US" sz="2903" dirty="0">
                <a:latin typeface="Garamond" panose="02020404030301010803" pitchFamily="18" charset="0"/>
              </a:rPr>
              <a:t>. </a:t>
            </a:r>
          </a:p>
          <a:p>
            <a:pPr>
              <a:lnSpc>
                <a:spcPct val="110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latin typeface="Garamond" panose="02020404030301010803" pitchFamily="18" charset="0"/>
              </a:rPr>
              <a:t> </a:t>
            </a:r>
            <a:r>
              <a:rPr lang="en-GB" altLang="en-US" sz="2903" dirty="0">
                <a:latin typeface="Garamond" panose="02020404030301010803" pitchFamily="18" charset="0"/>
              </a:rPr>
              <a:t>Applications</a:t>
            </a:r>
          </a:p>
          <a:p>
            <a:pPr lvl="1" algn="just">
              <a:lnSpc>
                <a:spcPct val="110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540" dirty="0">
                <a:latin typeface="Garamond" panose="02020404030301010803" pitchFamily="18" charset="0"/>
              </a:rPr>
              <a:t>For encrypting private keys when transferring them from one computer system to another, as described in PKCS #8.</a:t>
            </a:r>
          </a:p>
          <a:p>
            <a:pPr lvl="1">
              <a:lnSpc>
                <a:spcPct val="110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540" dirty="0">
                <a:latin typeface="Garamond" panose="02020404030301010803" pitchFamily="18" charset="0"/>
              </a:rPr>
              <a:t>Can be used to encrypt arbitrary octet strings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4"/>
          <p:cNvSpPr>
            <a:spLocks noChangeArrowheads="1"/>
          </p:cNvSpPr>
          <p:nvPr/>
        </p:nvSpPr>
        <p:spPr bwMode="auto">
          <a:xfrm>
            <a:off x="2738414" y="2094729"/>
            <a:ext cx="1212850" cy="334139"/>
          </a:xfrm>
          <a:prstGeom prst="rect">
            <a:avLst/>
          </a:prstGeom>
          <a:noFill/>
          <a:ln w="9525">
            <a:noFill/>
            <a:miter lim="800000"/>
            <a:headEnd/>
            <a:tailEnd/>
          </a:ln>
          <a:effectLst/>
        </p:spPr>
        <p:txBody>
          <a:bodyPr wrap="square" lIns="86256" tIns="43128" rIns="86256" bIns="43128">
            <a:spAutoFit/>
          </a:bodyPr>
          <a:lstStyle/>
          <a:p>
            <a:pPr defTabSz="857250" eaLnBrk="0" hangingPunct="0">
              <a:lnSpc>
                <a:spcPct val="90000"/>
              </a:lnSpc>
            </a:pPr>
            <a:r>
              <a:rPr lang="en-US" sz="1700" b="1" dirty="0">
                <a:solidFill>
                  <a:schemeClr val="tx1"/>
                </a:solidFill>
                <a:cs typeface="Arial" pitchFamily="34" charset="0"/>
              </a:rPr>
              <a:t>Message</a:t>
            </a:r>
            <a:endParaRPr lang="en-US" sz="1700" b="1" dirty="0">
              <a:cs typeface="Arial" pitchFamily="34" charset="0"/>
            </a:endParaRPr>
          </a:p>
        </p:txBody>
      </p:sp>
      <p:sp>
        <p:nvSpPr>
          <p:cNvPr id="52" name="Rectangle 6"/>
          <p:cNvSpPr>
            <a:spLocks noChangeArrowheads="1"/>
          </p:cNvSpPr>
          <p:nvPr/>
        </p:nvSpPr>
        <p:spPr bwMode="auto">
          <a:xfrm>
            <a:off x="5076208" y="3496186"/>
            <a:ext cx="1798296" cy="324920"/>
          </a:xfrm>
          <a:prstGeom prst="rect">
            <a:avLst/>
          </a:prstGeom>
          <a:noFill/>
          <a:ln w="9525">
            <a:solidFill>
              <a:schemeClr val="tx2"/>
            </a:solidFill>
            <a:miter lim="800000"/>
            <a:headEnd/>
            <a:tailEnd/>
          </a:ln>
          <a:effectLst/>
        </p:spPr>
        <p:txBody>
          <a:bodyPr wrap="none" lIns="86256" tIns="43128" rIns="86256" bIns="43128">
            <a:spAutoFit/>
          </a:bodyPr>
          <a:lstStyle/>
          <a:p>
            <a:pPr defTabSz="857250" eaLnBrk="0" hangingPunct="0">
              <a:lnSpc>
                <a:spcPct val="90000"/>
              </a:lnSpc>
            </a:pPr>
            <a:r>
              <a:rPr lang="en-US" sz="1700" b="1" dirty="0">
                <a:cs typeface="Arial" pitchFamily="34" charset="0"/>
              </a:rPr>
              <a:t> </a:t>
            </a:r>
            <a:r>
              <a:rPr lang="en-US" sz="1700" b="1" dirty="0">
                <a:solidFill>
                  <a:schemeClr val="tx1"/>
                </a:solidFill>
                <a:cs typeface="Arial" pitchFamily="34" charset="0"/>
              </a:rPr>
              <a:t>Message Tapped</a:t>
            </a:r>
          </a:p>
        </p:txBody>
      </p:sp>
      <p:sp>
        <p:nvSpPr>
          <p:cNvPr id="53" name="Rectangle 7"/>
          <p:cNvSpPr>
            <a:spLocks noChangeArrowheads="1"/>
          </p:cNvSpPr>
          <p:nvPr/>
        </p:nvSpPr>
        <p:spPr bwMode="auto">
          <a:xfrm>
            <a:off x="5325244" y="5572140"/>
            <a:ext cx="1449354" cy="324920"/>
          </a:xfrm>
          <a:prstGeom prst="rect">
            <a:avLst/>
          </a:prstGeom>
          <a:noFill/>
          <a:ln w="9525">
            <a:noFill/>
            <a:miter lim="800000"/>
            <a:headEnd/>
            <a:tailEnd/>
          </a:ln>
          <a:effectLst/>
        </p:spPr>
        <p:txBody>
          <a:bodyPr wrap="none" lIns="86256" tIns="43128" rIns="86256" bIns="43128">
            <a:spAutoFit/>
          </a:bodyPr>
          <a:lstStyle/>
          <a:p>
            <a:pPr defTabSz="857250" eaLnBrk="0" hangingPunct="0">
              <a:lnSpc>
                <a:spcPct val="90000"/>
              </a:lnSpc>
            </a:pPr>
            <a:r>
              <a:rPr lang="en-US" sz="1700" b="1" dirty="0">
                <a:solidFill>
                  <a:schemeClr val="tx1"/>
                </a:solidFill>
                <a:cs typeface="Arial" pitchFamily="34" charset="0"/>
              </a:rPr>
              <a:t>Eavesdropper</a:t>
            </a:r>
          </a:p>
        </p:txBody>
      </p:sp>
      <p:sp>
        <p:nvSpPr>
          <p:cNvPr id="55" name="Rectangle 9"/>
          <p:cNvSpPr>
            <a:spLocks noChangeArrowheads="1"/>
          </p:cNvSpPr>
          <p:nvPr/>
        </p:nvSpPr>
        <p:spPr bwMode="auto">
          <a:xfrm>
            <a:off x="8299450" y="2054226"/>
            <a:ext cx="989228" cy="324920"/>
          </a:xfrm>
          <a:prstGeom prst="rect">
            <a:avLst/>
          </a:prstGeom>
          <a:noFill/>
          <a:ln w="9525">
            <a:noFill/>
            <a:miter lim="800000"/>
            <a:headEnd/>
            <a:tailEnd/>
          </a:ln>
          <a:effectLst/>
        </p:spPr>
        <p:txBody>
          <a:bodyPr wrap="none" lIns="86256" tIns="43128" rIns="86256" bIns="43128">
            <a:spAutoFit/>
          </a:bodyPr>
          <a:lstStyle/>
          <a:p>
            <a:pPr defTabSz="857250" eaLnBrk="0" hangingPunct="0">
              <a:lnSpc>
                <a:spcPct val="90000"/>
              </a:lnSpc>
            </a:pPr>
            <a:r>
              <a:rPr lang="en-US" sz="1700" b="1" dirty="0">
                <a:solidFill>
                  <a:schemeClr val="tx1"/>
                </a:solidFill>
                <a:cs typeface="Arial" pitchFamily="34" charset="0"/>
              </a:rPr>
              <a:t>Message</a:t>
            </a:r>
          </a:p>
        </p:txBody>
      </p:sp>
      <p:sp>
        <p:nvSpPr>
          <p:cNvPr id="57" name="Line 13"/>
          <p:cNvSpPr>
            <a:spLocks noChangeShapeType="1"/>
          </p:cNvSpPr>
          <p:nvPr/>
        </p:nvSpPr>
        <p:spPr bwMode="auto">
          <a:xfrm>
            <a:off x="3665538" y="2852738"/>
            <a:ext cx="379412" cy="0"/>
          </a:xfrm>
          <a:prstGeom prst="line">
            <a:avLst/>
          </a:prstGeom>
          <a:noFill/>
          <a:ln w="25400">
            <a:solidFill>
              <a:schemeClr val="tx1"/>
            </a:solidFill>
            <a:round/>
            <a:headEnd type="none" w="sm" len="sm"/>
            <a:tailEnd type="none" w="sm" len="sm"/>
          </a:ln>
          <a:effectLst/>
        </p:spPr>
        <p:txBody>
          <a:bodyPr/>
          <a:lstStyle/>
          <a:p>
            <a:endParaRPr lang="en-IN"/>
          </a:p>
        </p:txBody>
      </p:sp>
      <p:sp>
        <p:nvSpPr>
          <p:cNvPr id="58" name="Line 14"/>
          <p:cNvSpPr>
            <a:spLocks noChangeShapeType="1"/>
          </p:cNvSpPr>
          <p:nvPr/>
        </p:nvSpPr>
        <p:spPr bwMode="auto">
          <a:xfrm>
            <a:off x="4044950" y="2863852"/>
            <a:ext cx="0" cy="404813"/>
          </a:xfrm>
          <a:prstGeom prst="line">
            <a:avLst/>
          </a:prstGeom>
          <a:noFill/>
          <a:ln w="25400">
            <a:solidFill>
              <a:schemeClr val="tx1"/>
            </a:solidFill>
            <a:round/>
            <a:headEnd type="none" w="sm" len="sm"/>
            <a:tailEnd type="none" w="med" len="lg"/>
          </a:ln>
          <a:effectLst/>
        </p:spPr>
        <p:txBody>
          <a:bodyPr/>
          <a:lstStyle/>
          <a:p>
            <a:endParaRPr lang="en-IN"/>
          </a:p>
        </p:txBody>
      </p:sp>
      <p:sp>
        <p:nvSpPr>
          <p:cNvPr id="59" name="Line 16"/>
          <p:cNvSpPr>
            <a:spLocks noChangeShapeType="1"/>
          </p:cNvSpPr>
          <p:nvPr/>
        </p:nvSpPr>
        <p:spPr bwMode="auto">
          <a:xfrm>
            <a:off x="4048241" y="3259955"/>
            <a:ext cx="1188000" cy="0"/>
          </a:xfrm>
          <a:prstGeom prst="line">
            <a:avLst/>
          </a:prstGeom>
          <a:noFill/>
          <a:ln w="25400">
            <a:solidFill>
              <a:schemeClr val="tx1"/>
            </a:solidFill>
            <a:round/>
            <a:headEnd type="none" w="sm" len="sm"/>
            <a:tailEnd type="none" w="sm" len="sm"/>
          </a:ln>
          <a:effectLst/>
        </p:spPr>
        <p:txBody>
          <a:bodyPr/>
          <a:lstStyle/>
          <a:p>
            <a:endParaRPr lang="en-IN"/>
          </a:p>
        </p:txBody>
      </p:sp>
      <p:sp>
        <p:nvSpPr>
          <p:cNvPr id="60" name="Line 17"/>
          <p:cNvSpPr>
            <a:spLocks noChangeShapeType="1"/>
          </p:cNvSpPr>
          <p:nvPr/>
        </p:nvSpPr>
        <p:spPr bwMode="auto">
          <a:xfrm>
            <a:off x="5221285" y="3252727"/>
            <a:ext cx="176212" cy="182562"/>
          </a:xfrm>
          <a:prstGeom prst="line">
            <a:avLst/>
          </a:prstGeom>
          <a:noFill/>
          <a:ln w="25400">
            <a:solidFill>
              <a:schemeClr val="tx1"/>
            </a:solidFill>
            <a:round/>
            <a:headEnd type="none" w="sm" len="sm"/>
            <a:tailEnd type="none" w="sm" len="sm"/>
          </a:ln>
          <a:effectLst/>
        </p:spPr>
        <p:txBody>
          <a:bodyPr/>
          <a:lstStyle/>
          <a:p>
            <a:endParaRPr lang="en-IN"/>
          </a:p>
        </p:txBody>
      </p:sp>
      <p:sp>
        <p:nvSpPr>
          <p:cNvPr id="61" name="Line 18"/>
          <p:cNvSpPr>
            <a:spLocks noChangeShapeType="1"/>
          </p:cNvSpPr>
          <p:nvPr/>
        </p:nvSpPr>
        <p:spPr bwMode="auto">
          <a:xfrm flipV="1">
            <a:off x="5395908" y="3071810"/>
            <a:ext cx="200026" cy="352426"/>
          </a:xfrm>
          <a:prstGeom prst="line">
            <a:avLst/>
          </a:prstGeom>
          <a:noFill/>
          <a:ln w="25400">
            <a:solidFill>
              <a:schemeClr val="tx1"/>
            </a:solidFill>
            <a:round/>
            <a:headEnd type="none" w="sm" len="sm"/>
            <a:tailEnd type="none" w="sm" len="sm"/>
          </a:ln>
          <a:effectLst/>
        </p:spPr>
        <p:txBody>
          <a:bodyPr/>
          <a:lstStyle/>
          <a:p>
            <a:endParaRPr lang="en-IN"/>
          </a:p>
        </p:txBody>
      </p:sp>
      <p:sp>
        <p:nvSpPr>
          <p:cNvPr id="62" name="Line 20"/>
          <p:cNvSpPr>
            <a:spLocks noChangeShapeType="1"/>
          </p:cNvSpPr>
          <p:nvPr/>
        </p:nvSpPr>
        <p:spPr bwMode="auto">
          <a:xfrm>
            <a:off x="5571493" y="3065883"/>
            <a:ext cx="2505708" cy="5604"/>
          </a:xfrm>
          <a:prstGeom prst="line">
            <a:avLst/>
          </a:prstGeom>
          <a:noFill/>
          <a:ln w="25400">
            <a:solidFill>
              <a:schemeClr val="tx1"/>
            </a:solidFill>
            <a:round/>
            <a:headEnd type="none" w="sm" len="sm"/>
            <a:tailEnd type="none" w="sm" len="sm"/>
          </a:ln>
          <a:effectLst/>
        </p:spPr>
        <p:txBody>
          <a:bodyPr/>
          <a:lstStyle/>
          <a:p>
            <a:endParaRPr lang="en-IN"/>
          </a:p>
        </p:txBody>
      </p:sp>
      <p:sp>
        <p:nvSpPr>
          <p:cNvPr id="63" name="Line 22"/>
          <p:cNvSpPr>
            <a:spLocks noChangeShapeType="1"/>
          </p:cNvSpPr>
          <p:nvPr/>
        </p:nvSpPr>
        <p:spPr bwMode="auto">
          <a:xfrm>
            <a:off x="8077200" y="2570163"/>
            <a:ext cx="0" cy="497867"/>
          </a:xfrm>
          <a:prstGeom prst="line">
            <a:avLst/>
          </a:prstGeom>
          <a:noFill/>
          <a:ln w="25400">
            <a:solidFill>
              <a:schemeClr val="tx1"/>
            </a:solidFill>
            <a:round/>
            <a:headEnd type="none" w="sm" len="sm"/>
            <a:tailEnd type="none" w="sm" len="sm"/>
          </a:ln>
          <a:effectLst/>
        </p:spPr>
        <p:txBody>
          <a:bodyPr/>
          <a:lstStyle/>
          <a:p>
            <a:endParaRPr lang="en-IN"/>
          </a:p>
        </p:txBody>
      </p:sp>
      <p:sp>
        <p:nvSpPr>
          <p:cNvPr id="64" name="Line 23"/>
          <p:cNvSpPr>
            <a:spLocks noChangeShapeType="1"/>
          </p:cNvSpPr>
          <p:nvPr/>
        </p:nvSpPr>
        <p:spPr bwMode="auto">
          <a:xfrm>
            <a:off x="8064502" y="2559050"/>
            <a:ext cx="404813" cy="0"/>
          </a:xfrm>
          <a:prstGeom prst="line">
            <a:avLst/>
          </a:prstGeom>
          <a:noFill/>
          <a:ln w="25400">
            <a:solidFill>
              <a:schemeClr val="tx1"/>
            </a:solidFill>
            <a:round/>
            <a:headEnd type="none" w="sm" len="sm"/>
            <a:tailEnd type="stealth" w="med" len="lg"/>
          </a:ln>
          <a:effectLst/>
        </p:spPr>
        <p:txBody>
          <a:bodyPr/>
          <a:lstStyle/>
          <a:p>
            <a:endParaRPr lang="en-IN"/>
          </a:p>
        </p:txBody>
      </p:sp>
      <p:sp>
        <p:nvSpPr>
          <p:cNvPr id="70" name="Line 30"/>
          <p:cNvSpPr>
            <a:spLocks noChangeShapeType="1"/>
          </p:cNvSpPr>
          <p:nvPr/>
        </p:nvSpPr>
        <p:spPr bwMode="auto">
          <a:xfrm>
            <a:off x="5113338" y="3857627"/>
            <a:ext cx="57150" cy="142875"/>
          </a:xfrm>
          <a:prstGeom prst="line">
            <a:avLst/>
          </a:prstGeom>
          <a:noFill/>
          <a:ln w="9525">
            <a:noFill/>
            <a:round/>
            <a:headEnd/>
            <a:tailEnd/>
          </a:ln>
          <a:effectLst/>
        </p:spPr>
        <p:txBody>
          <a:bodyPr>
            <a:spAutoFit/>
          </a:bodyPr>
          <a:lstStyle/>
          <a:p>
            <a:endParaRPr lang="en-IN"/>
          </a:p>
        </p:txBody>
      </p:sp>
      <p:sp>
        <p:nvSpPr>
          <p:cNvPr id="75" name="Rectangle 38"/>
          <p:cNvSpPr txBox="1">
            <a:spLocks noChangeArrowheads="1"/>
          </p:cNvSpPr>
          <p:nvPr/>
        </p:nvSpPr>
        <p:spPr bwMode="auto">
          <a:xfrm>
            <a:off x="1600200" y="523860"/>
            <a:ext cx="8991600" cy="76200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normAutofit/>
          </a:bodyPr>
          <a:lstStyle>
            <a:lvl1pPr algn="ctr" defTabSz="457200" rtl="0" fontAlgn="base">
              <a:lnSpc>
                <a:spcPts val="3500"/>
              </a:lnSpc>
              <a:spcBef>
                <a:spcPct val="0"/>
              </a:spcBef>
              <a:spcAft>
                <a:spcPct val="0"/>
              </a:spcAft>
              <a:buClr>
                <a:srgbClr val="000000"/>
              </a:buClr>
              <a:buSzPct val="100000"/>
              <a:buFont typeface="Arial" pitchFamily="34" charset="0"/>
              <a:defRPr sz="3600" b="1">
                <a:solidFill>
                  <a:schemeClr val="tx1"/>
                </a:solidFill>
                <a:latin typeface="+mj-lt"/>
                <a:ea typeface="+mj-ea"/>
                <a:cs typeface="+mj-cs"/>
              </a:defRPr>
            </a:lvl1pPr>
            <a:lvl2pPr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2pPr>
            <a:lvl3pPr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3pPr>
            <a:lvl4pPr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4pPr>
            <a:lvl5pPr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5pPr>
            <a:lvl6pPr marL="457200"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6pPr>
            <a:lvl7pPr marL="914400"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7pPr>
            <a:lvl8pPr marL="1371600"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8pPr>
            <a:lvl9pPr marL="1828800" algn="l" defTabSz="457200"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defRPr>
            </a:lvl9pPr>
          </a:lstStyle>
          <a:p>
            <a:pPr fontAlgn="ctr"/>
            <a:r>
              <a:rPr lang="en-US" sz="2800" kern="0" dirty="0"/>
              <a:t>Attacks on Confidentiality / Secrecy – Packet Sniffing</a:t>
            </a:r>
          </a:p>
        </p:txBody>
      </p:sp>
      <p:pic>
        <p:nvPicPr>
          <p:cNvPr id="5122" name="Picture 2" descr="C:\Users\Ranjana\Downloads\89-893676_computer-icons-user-laptop-personal-computer-computer-girl-removebg-preview.png"/>
          <p:cNvPicPr>
            <a:picLocks noChangeAspect="1" noChangeArrowheads="1"/>
          </p:cNvPicPr>
          <p:nvPr/>
        </p:nvPicPr>
        <p:blipFill>
          <a:blip r:embed="rId3" cstate="print"/>
          <a:srcRect/>
          <a:stretch>
            <a:fillRect/>
          </a:stretch>
        </p:blipFill>
        <p:spPr bwMode="auto">
          <a:xfrm>
            <a:off x="1238216" y="2071678"/>
            <a:ext cx="1857388" cy="1835232"/>
          </a:xfrm>
          <a:prstGeom prst="rect">
            <a:avLst/>
          </a:prstGeom>
          <a:noFill/>
        </p:spPr>
      </p:pic>
      <p:pic>
        <p:nvPicPr>
          <p:cNvPr id="5123" name="Picture 3" descr="C:\Users\Ranjana\Downloads\74-748374_laptop-user-personal-computer-computer-icons-computer-user-removebg-preview.png"/>
          <p:cNvPicPr>
            <a:picLocks noChangeAspect="1" noChangeArrowheads="1"/>
          </p:cNvPicPr>
          <p:nvPr/>
        </p:nvPicPr>
        <p:blipFill>
          <a:blip r:embed="rId4" cstate="print"/>
          <a:srcRect/>
          <a:stretch>
            <a:fillRect/>
          </a:stretch>
        </p:blipFill>
        <p:spPr bwMode="auto">
          <a:xfrm>
            <a:off x="8953520" y="2047866"/>
            <a:ext cx="2000264" cy="1809762"/>
          </a:xfrm>
          <a:prstGeom prst="rect">
            <a:avLst/>
          </a:prstGeom>
          <a:noFill/>
        </p:spPr>
      </p:pic>
      <p:pic>
        <p:nvPicPr>
          <p:cNvPr id="5124" name="Picture 4" descr="C:\Users\Ranjana\Downloads\chat.png"/>
          <p:cNvPicPr>
            <a:picLocks noChangeAspect="1" noChangeArrowheads="1"/>
          </p:cNvPicPr>
          <p:nvPr/>
        </p:nvPicPr>
        <p:blipFill>
          <a:blip r:embed="rId5" cstate="print"/>
          <a:srcRect/>
          <a:stretch>
            <a:fillRect/>
          </a:stretch>
        </p:blipFill>
        <p:spPr bwMode="auto">
          <a:xfrm>
            <a:off x="3024166" y="2643182"/>
            <a:ext cx="552480" cy="552480"/>
          </a:xfrm>
          <a:prstGeom prst="rect">
            <a:avLst/>
          </a:prstGeom>
          <a:noFill/>
        </p:spPr>
      </p:pic>
      <p:pic>
        <p:nvPicPr>
          <p:cNvPr id="26" name="Picture 4" descr="C:\Users\Ranjana\Downloads\chat.png"/>
          <p:cNvPicPr>
            <a:picLocks noChangeAspect="1" noChangeArrowheads="1"/>
          </p:cNvPicPr>
          <p:nvPr/>
        </p:nvPicPr>
        <p:blipFill>
          <a:blip r:embed="rId6" cstate="print"/>
          <a:srcRect/>
          <a:stretch>
            <a:fillRect/>
          </a:stretch>
        </p:blipFill>
        <p:spPr bwMode="auto">
          <a:xfrm flipH="1">
            <a:off x="8596330" y="2428868"/>
            <a:ext cx="590528" cy="552480"/>
          </a:xfrm>
          <a:prstGeom prst="rect">
            <a:avLst/>
          </a:prstGeom>
          <a:noFill/>
        </p:spPr>
      </p:pic>
      <p:pic>
        <p:nvPicPr>
          <p:cNvPr id="5126" name="Picture 6" descr="C:\Users\Ranjana\Downloads\305-3050333_hacker-png-transparent-png-removebg-preview.png"/>
          <p:cNvPicPr>
            <a:picLocks noChangeAspect="1" noChangeArrowheads="1"/>
          </p:cNvPicPr>
          <p:nvPr/>
        </p:nvPicPr>
        <p:blipFill>
          <a:blip r:embed="rId7"/>
          <a:srcRect/>
          <a:stretch>
            <a:fillRect/>
          </a:stretch>
        </p:blipFill>
        <p:spPr bwMode="auto">
          <a:xfrm>
            <a:off x="4810116" y="3857628"/>
            <a:ext cx="2428892" cy="1667597"/>
          </a:xfrm>
          <a:prstGeom prst="rect">
            <a:avLst/>
          </a:prstGeom>
          <a:noFill/>
        </p:spPr>
      </p:pic>
      <p:sp>
        <p:nvSpPr>
          <p:cNvPr id="30" name="Line 13"/>
          <p:cNvSpPr>
            <a:spLocks noChangeShapeType="1"/>
          </p:cNvSpPr>
          <p:nvPr/>
        </p:nvSpPr>
        <p:spPr bwMode="auto">
          <a:xfrm>
            <a:off x="5226839" y="3067048"/>
            <a:ext cx="379412" cy="0"/>
          </a:xfrm>
          <a:prstGeom prst="line">
            <a:avLst/>
          </a:prstGeom>
          <a:noFill/>
          <a:ln w="25400">
            <a:solidFill>
              <a:schemeClr val="tx1"/>
            </a:solidFill>
            <a:round/>
            <a:headEnd type="none" w="sm" len="sm"/>
            <a:tailEnd type="none" w="sm" len="sm"/>
          </a:ln>
          <a:effectLst/>
        </p:spPr>
        <p:txBody>
          <a:bodyPr/>
          <a:lstStyle/>
          <a:p>
            <a:endParaRPr lang="en-IN"/>
          </a:p>
        </p:txBody>
      </p:sp>
      <p:sp>
        <p:nvSpPr>
          <p:cNvPr id="31" name="Line 14"/>
          <p:cNvSpPr>
            <a:spLocks noChangeShapeType="1"/>
          </p:cNvSpPr>
          <p:nvPr/>
        </p:nvSpPr>
        <p:spPr bwMode="auto">
          <a:xfrm>
            <a:off x="5238744" y="3059897"/>
            <a:ext cx="0" cy="214313"/>
          </a:xfrm>
          <a:prstGeom prst="line">
            <a:avLst/>
          </a:prstGeom>
          <a:noFill/>
          <a:ln w="25400">
            <a:solidFill>
              <a:schemeClr val="tx1"/>
            </a:solidFill>
            <a:round/>
            <a:headEnd type="none" w="sm" len="sm"/>
            <a:tailEnd type="none" w="med" len="lg"/>
          </a:ln>
          <a:effectLst/>
        </p:spPr>
        <p:txBody>
          <a:bodyPr/>
          <a:lstStyle/>
          <a:p>
            <a:endParaRPr lang="en-IN"/>
          </a:p>
        </p:txBody>
      </p:sp>
    </p:spTree>
    <p:extLst>
      <p:ext uri="{BB962C8B-B14F-4D97-AF65-F5344CB8AC3E}">
        <p14:creationId xmlns:p14="http://schemas.microsoft.com/office/powerpoint/2010/main" val="232665788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linds(horizont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ssolve">
                                      <p:cBhvr>
                                        <p:cTn id="12" dur="500"/>
                                        <p:tgtEl>
                                          <p:spTgt spid="5122"/>
                                        </p:tgtEl>
                                      </p:cBhvr>
                                    </p:animEffect>
                                  </p:childTnLst>
                                </p:cTn>
                              </p:par>
                              <p:par>
                                <p:cTn id="13" presetID="9"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dissolve">
                                      <p:cBhvr>
                                        <p:cTn id="15" dur="500"/>
                                        <p:tgtEl>
                                          <p:spTgt spid="512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dissolve">
                                      <p:cBhvr>
                                        <p:cTn id="18" dur="500"/>
                                        <p:tgtEl>
                                          <p:spTgt spid="51"/>
                                        </p:tgtEl>
                                      </p:cBhvr>
                                    </p:animEffect>
                                  </p:childTnLst>
                                </p:cTn>
                              </p:par>
                            </p:childTnLst>
                          </p:cTn>
                        </p:par>
                        <p:par>
                          <p:cTn id="19" fill="hold">
                            <p:stCondLst>
                              <p:cond delay="500"/>
                            </p:stCondLst>
                            <p:childTnLst>
                              <p:par>
                                <p:cTn id="20" presetID="5" presetClass="entr" presetSubtype="10"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checkerboard(across)">
                                      <p:cBhvr>
                                        <p:cTn id="22" dur="500"/>
                                        <p:tgtEl>
                                          <p:spTgt spid="57"/>
                                        </p:tgtEl>
                                      </p:cBhvr>
                                    </p:animEffect>
                                  </p:childTnLst>
                                </p:cTn>
                              </p:par>
                            </p:childTnLst>
                          </p:cTn>
                        </p:par>
                        <p:par>
                          <p:cTn id="23" fill="hold">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blinds(horizontal)">
                                      <p:cBhvr>
                                        <p:cTn id="26" dur="500"/>
                                        <p:tgtEl>
                                          <p:spTgt spid="58"/>
                                        </p:tgtEl>
                                      </p:cBhvr>
                                    </p:animEffect>
                                  </p:childTnLst>
                                </p:cTn>
                              </p:par>
                            </p:childTnLst>
                          </p:cTn>
                        </p:par>
                        <p:par>
                          <p:cTn id="27" fill="hold">
                            <p:stCondLst>
                              <p:cond delay="1500"/>
                            </p:stCondLst>
                            <p:childTnLst>
                              <p:par>
                                <p:cTn id="28" presetID="5" presetClass="entr" presetSubtype="1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checkerboard(across)">
                                      <p:cBhvr>
                                        <p:cTn id="30" dur="500"/>
                                        <p:tgtEl>
                                          <p:spTgt spid="59"/>
                                        </p:tgtEl>
                                      </p:cBhvr>
                                    </p:animEffect>
                                  </p:childTnLst>
                                </p:cTn>
                              </p:par>
                            </p:childTnLst>
                          </p:cTn>
                        </p:par>
                        <p:par>
                          <p:cTn id="31" fill="hold">
                            <p:stCondLst>
                              <p:cond delay="2000"/>
                            </p:stCondLst>
                            <p:childTnLst>
                              <p:par>
                                <p:cTn id="32" presetID="3" presetClass="entr" presetSubtype="10" fill="hold" grpId="0" nodeType="afterEffect" nodePh="1">
                                  <p:stCondLst>
                                    <p:cond delay="0"/>
                                  </p:stCondLst>
                                  <p:endCondLst>
                                    <p:cond evt="begin" delay="0">
                                      <p:tn val="32"/>
                                    </p:cond>
                                  </p:endCondLst>
                                  <p:childTnLst>
                                    <p:set>
                                      <p:cBhvr>
                                        <p:cTn id="33" dur="1" fill="hold">
                                          <p:stCondLst>
                                            <p:cond delay="0"/>
                                          </p:stCondLst>
                                        </p:cTn>
                                        <p:tgtEl>
                                          <p:spTgt spid="31">
                                            <p:txEl>
                                              <p:charRg st="4294967295" end="4294967295"/>
                                            </p:txEl>
                                          </p:spTgt>
                                        </p:tgtEl>
                                        <p:attrNameLst>
                                          <p:attrName>style.visibility</p:attrName>
                                        </p:attrNameLst>
                                      </p:cBhvr>
                                      <p:to>
                                        <p:strVal val="visible"/>
                                      </p:to>
                                    </p:set>
                                    <p:animEffect transition="in" filter="blinds(horizontal)">
                                      <p:cBhvr>
                                        <p:cTn id="34" dur="500"/>
                                        <p:tgtEl>
                                          <p:spTgt spid="31">
                                            <p:txEl>
                                              <p:charRg st="4294967295" end="4294967295"/>
                                            </p:txEl>
                                          </p:spTgt>
                                        </p:tgtEl>
                                      </p:cBhvr>
                                    </p:animEffect>
                                  </p:childTnLst>
                                </p:cTn>
                              </p:par>
                            </p:childTnLst>
                          </p:cTn>
                        </p:par>
                        <p:par>
                          <p:cTn id="35" fill="hold">
                            <p:stCondLst>
                              <p:cond delay="2500"/>
                            </p:stCondLst>
                            <p:childTnLst>
                              <p:par>
                                <p:cTn id="36" presetID="5" presetClass="entr" presetSubtype="1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heckerboard(across)">
                                      <p:cBhvr>
                                        <p:cTn id="38" dur="500"/>
                                        <p:tgtEl>
                                          <p:spTgt spid="30"/>
                                        </p:tgtEl>
                                      </p:cBhvr>
                                    </p:animEffect>
                                  </p:childTnLst>
                                </p:cTn>
                              </p:par>
                            </p:childTnLst>
                          </p:cTn>
                        </p:par>
                        <p:par>
                          <p:cTn id="39" fill="hold">
                            <p:stCondLst>
                              <p:cond delay="3000"/>
                            </p:stCondLst>
                            <p:childTnLst>
                              <p:par>
                                <p:cTn id="40" presetID="5" presetClass="entr" presetSubtype="10"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checkerboard(across)">
                                      <p:cBhvr>
                                        <p:cTn id="42" dur="500"/>
                                        <p:tgtEl>
                                          <p:spTgt spid="62"/>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randombar(horizontal)">
                                      <p:cBhvr>
                                        <p:cTn id="46" dur="500"/>
                                        <p:tgtEl>
                                          <p:spTgt spid="63"/>
                                        </p:tgtEl>
                                      </p:cBhvr>
                                    </p:animEffect>
                                  </p:childTnLst>
                                </p:cTn>
                              </p:par>
                            </p:childTnLst>
                          </p:cTn>
                        </p:par>
                        <p:par>
                          <p:cTn id="47" fill="hold">
                            <p:stCondLst>
                              <p:cond delay="4000"/>
                            </p:stCondLst>
                            <p:childTnLst>
                              <p:par>
                                <p:cTn id="48" presetID="14" presetClass="entr" presetSubtype="5"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randombar(vertical)">
                                      <p:cBhvr>
                                        <p:cTn id="50" dur="500"/>
                                        <p:tgtEl>
                                          <p:spTgt spid="64"/>
                                        </p:tgtEl>
                                      </p:cBhvr>
                                    </p:animEffect>
                                  </p:childTnLst>
                                </p:cTn>
                              </p:par>
                            </p:childTnLst>
                          </p:cTn>
                        </p:par>
                        <p:par>
                          <p:cTn id="51" fill="hold">
                            <p:stCondLst>
                              <p:cond delay="4500"/>
                            </p:stCondLst>
                            <p:childTnLst>
                              <p:par>
                                <p:cTn id="52" presetID="9" presetClass="entr" presetSubtype="0" fill="hold" grpId="0" nodeType="after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dissolve">
                                      <p:cBhvr>
                                        <p:cTn id="54" dur="500"/>
                                        <p:tgtEl>
                                          <p:spTgt spid="55"/>
                                        </p:tgtEl>
                                      </p:cBhvr>
                                    </p:animEffect>
                                  </p:childTnLst>
                                </p:cTn>
                              </p:par>
                            </p:childTnLst>
                          </p:cTn>
                        </p:par>
                        <p:par>
                          <p:cTn id="55" fill="hold">
                            <p:stCondLst>
                              <p:cond delay="5000"/>
                            </p:stCondLst>
                            <p:childTnLst>
                              <p:par>
                                <p:cTn id="56" presetID="9"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dissolve">
                                      <p:cBhvr>
                                        <p:cTn id="58" dur="500"/>
                                        <p:tgtEl>
                                          <p:spTgt spid="26"/>
                                        </p:tgtEl>
                                      </p:cBhvr>
                                    </p:animEffect>
                                  </p:childTnLst>
                                </p:cTn>
                              </p:par>
                            </p:childTnLst>
                          </p:cTn>
                        </p:par>
                        <p:par>
                          <p:cTn id="59" fill="hold">
                            <p:stCondLst>
                              <p:cond delay="5500"/>
                            </p:stCondLst>
                            <p:childTnLst>
                              <p:par>
                                <p:cTn id="60" presetID="9" presetClass="entr" presetSubtype="0" fill="hold" nodeType="afterEffect">
                                  <p:stCondLst>
                                    <p:cond delay="0"/>
                                  </p:stCondLst>
                                  <p:childTnLst>
                                    <p:set>
                                      <p:cBhvr>
                                        <p:cTn id="61" dur="1" fill="hold">
                                          <p:stCondLst>
                                            <p:cond delay="0"/>
                                          </p:stCondLst>
                                        </p:cTn>
                                        <p:tgtEl>
                                          <p:spTgt spid="5123"/>
                                        </p:tgtEl>
                                        <p:attrNameLst>
                                          <p:attrName>style.visibility</p:attrName>
                                        </p:attrNameLst>
                                      </p:cBhvr>
                                      <p:to>
                                        <p:strVal val="visible"/>
                                      </p:to>
                                    </p:set>
                                    <p:animEffect transition="in" filter="dissolve">
                                      <p:cBhvr>
                                        <p:cTn id="62" dur="500"/>
                                        <p:tgtEl>
                                          <p:spTgt spid="5123"/>
                                        </p:tgtEl>
                                      </p:cBhvr>
                                    </p:animEffect>
                                  </p:childTnLst>
                                </p:cTn>
                              </p:par>
                              <p:par>
                                <p:cTn id="63" presetID="18" presetClass="exit" presetSubtype="12" fill="hold" nodeType="withEffect">
                                  <p:stCondLst>
                                    <p:cond delay="0"/>
                                  </p:stCondLst>
                                  <p:childTnLst>
                                    <p:animEffect transition="out" filter="strips(downLeft)">
                                      <p:cBhvr>
                                        <p:cTn id="64" dur="500"/>
                                        <p:tgtEl>
                                          <p:spTgt spid="30"/>
                                        </p:tgtEl>
                                      </p:cBhvr>
                                    </p:animEffect>
                                    <p:set>
                                      <p:cBhvr>
                                        <p:cTn id="65" dur="1" fill="hold">
                                          <p:stCondLst>
                                            <p:cond delay="499"/>
                                          </p:stCondLst>
                                        </p:cTn>
                                        <p:tgtEl>
                                          <p:spTgt spid="30"/>
                                        </p:tgtEl>
                                        <p:attrNameLst>
                                          <p:attrName>style.visibility</p:attrName>
                                        </p:attrNameLst>
                                      </p:cBhvr>
                                      <p:to>
                                        <p:strVal val="hidden"/>
                                      </p:to>
                                    </p:set>
                                  </p:childTnLst>
                                </p:cTn>
                              </p:par>
                              <p:par>
                                <p:cTn id="66" presetID="18" presetClass="entr" presetSubtype="12"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strips(downLeft)">
                                      <p:cBhvr>
                                        <p:cTn id="68" dur="500"/>
                                        <p:tgtEl>
                                          <p:spTgt spid="60"/>
                                        </p:tgtEl>
                                      </p:cBhvr>
                                    </p:animEffect>
                                  </p:childTnLst>
                                </p:cTn>
                              </p:par>
                              <p:par>
                                <p:cTn id="69" presetID="18" presetClass="entr" presetSubtype="12"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downLeft)">
                                      <p:cBhvr>
                                        <p:cTn id="71" dur="500"/>
                                        <p:tgtEl>
                                          <p:spTgt spid="61"/>
                                        </p:tgtEl>
                                      </p:cBhvr>
                                    </p:animEffect>
                                  </p:childTnLst>
                                </p:cTn>
                              </p:par>
                            </p:childTnLst>
                          </p:cTn>
                        </p:par>
                        <p:par>
                          <p:cTn id="72" fill="hold">
                            <p:stCondLst>
                              <p:cond delay="6000"/>
                            </p:stCondLst>
                            <p:childTnLst>
                              <p:par>
                                <p:cTn id="73" presetID="58" presetClass="entr" presetSubtype="0" accel="100000" fill="hold" nodeType="afterEffect">
                                  <p:stCondLst>
                                    <p:cond delay="0"/>
                                  </p:stCondLst>
                                  <p:childTnLst>
                                    <p:set>
                                      <p:cBhvr>
                                        <p:cTn id="74" dur="1" fill="hold">
                                          <p:stCondLst>
                                            <p:cond delay="0"/>
                                          </p:stCondLst>
                                        </p:cTn>
                                        <p:tgtEl>
                                          <p:spTgt spid="5126"/>
                                        </p:tgtEl>
                                        <p:attrNameLst>
                                          <p:attrName>style.visibility</p:attrName>
                                        </p:attrNameLst>
                                      </p:cBhvr>
                                      <p:to>
                                        <p:strVal val="visible"/>
                                      </p:to>
                                    </p:set>
                                    <p:anim calcmode="lin" valueType="num">
                                      <p:cBhvr>
                                        <p:cTn id="75" dur="500" fill="hold"/>
                                        <p:tgtEl>
                                          <p:spTgt spid="5126"/>
                                        </p:tgtEl>
                                        <p:attrNameLst>
                                          <p:attrName>ppt_w</p:attrName>
                                        </p:attrNameLst>
                                      </p:cBhvr>
                                      <p:tavLst>
                                        <p:tav tm="0">
                                          <p:val>
                                            <p:strVal val="#ppt_w*2.5"/>
                                          </p:val>
                                        </p:tav>
                                        <p:tav tm="100000">
                                          <p:val>
                                            <p:strVal val="#ppt_w"/>
                                          </p:val>
                                        </p:tav>
                                      </p:tavLst>
                                    </p:anim>
                                    <p:anim calcmode="lin" valueType="num">
                                      <p:cBhvr>
                                        <p:cTn id="76" dur="500" fill="hold"/>
                                        <p:tgtEl>
                                          <p:spTgt spid="5126"/>
                                        </p:tgtEl>
                                        <p:attrNameLst>
                                          <p:attrName>ppt_h</p:attrName>
                                        </p:attrNameLst>
                                      </p:cBhvr>
                                      <p:tavLst>
                                        <p:tav tm="0">
                                          <p:val>
                                            <p:strVal val="#ppt_h*0.01"/>
                                          </p:val>
                                        </p:tav>
                                        <p:tav tm="100000">
                                          <p:val>
                                            <p:strVal val="#ppt_h"/>
                                          </p:val>
                                        </p:tav>
                                      </p:tavLst>
                                    </p:anim>
                                    <p:anim calcmode="lin" valueType="num">
                                      <p:cBhvr>
                                        <p:cTn id="77" dur="500" fill="hold"/>
                                        <p:tgtEl>
                                          <p:spTgt spid="5126"/>
                                        </p:tgtEl>
                                        <p:attrNameLst>
                                          <p:attrName>ppt_x</p:attrName>
                                        </p:attrNameLst>
                                      </p:cBhvr>
                                      <p:tavLst>
                                        <p:tav tm="0">
                                          <p:val>
                                            <p:strVal val="#ppt_x"/>
                                          </p:val>
                                        </p:tav>
                                        <p:tav tm="100000">
                                          <p:val>
                                            <p:strVal val="#ppt_x"/>
                                          </p:val>
                                        </p:tav>
                                      </p:tavLst>
                                    </p:anim>
                                    <p:anim calcmode="lin" valueType="num">
                                      <p:cBhvr>
                                        <p:cTn id="78" dur="500" fill="hold"/>
                                        <p:tgtEl>
                                          <p:spTgt spid="5126"/>
                                        </p:tgtEl>
                                        <p:attrNameLst>
                                          <p:attrName>ppt_y</p:attrName>
                                        </p:attrNameLst>
                                      </p:cBhvr>
                                      <p:tavLst>
                                        <p:tav tm="0">
                                          <p:val>
                                            <p:strVal val="#ppt_h+1"/>
                                          </p:val>
                                        </p:tav>
                                        <p:tav tm="100000">
                                          <p:val>
                                            <p:strVal val="#ppt_y"/>
                                          </p:val>
                                        </p:tav>
                                      </p:tavLst>
                                    </p:anim>
                                    <p:animEffect transition="in" filter="fade">
                                      <p:cBhvr>
                                        <p:cTn id="79" dur="500"/>
                                        <p:tgtEl>
                                          <p:spTgt spid="5126"/>
                                        </p:tgtEl>
                                      </p:cBhvr>
                                    </p:animEffect>
                                  </p:childTnLst>
                                </p:cTn>
                              </p:par>
                              <p:par>
                                <p:cTn id="80" presetID="58" presetClass="entr" presetSubtype="0" accel="10000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strVal val="#ppt_w*2.5"/>
                                          </p:val>
                                        </p:tav>
                                        <p:tav tm="100000">
                                          <p:val>
                                            <p:strVal val="#ppt_w"/>
                                          </p:val>
                                        </p:tav>
                                      </p:tavLst>
                                    </p:anim>
                                    <p:anim calcmode="lin" valueType="num">
                                      <p:cBhvr>
                                        <p:cTn id="83" dur="500" fill="hold"/>
                                        <p:tgtEl>
                                          <p:spTgt spid="52"/>
                                        </p:tgtEl>
                                        <p:attrNameLst>
                                          <p:attrName>ppt_h</p:attrName>
                                        </p:attrNameLst>
                                      </p:cBhvr>
                                      <p:tavLst>
                                        <p:tav tm="0">
                                          <p:val>
                                            <p:strVal val="#ppt_h*0.01"/>
                                          </p:val>
                                        </p:tav>
                                        <p:tav tm="100000">
                                          <p:val>
                                            <p:strVal val="#ppt_h"/>
                                          </p:val>
                                        </p:tav>
                                      </p:tavLst>
                                    </p:anim>
                                    <p:anim calcmode="lin" valueType="num">
                                      <p:cBhvr>
                                        <p:cTn id="84" dur="500" fill="hold"/>
                                        <p:tgtEl>
                                          <p:spTgt spid="52"/>
                                        </p:tgtEl>
                                        <p:attrNameLst>
                                          <p:attrName>ppt_x</p:attrName>
                                        </p:attrNameLst>
                                      </p:cBhvr>
                                      <p:tavLst>
                                        <p:tav tm="0">
                                          <p:val>
                                            <p:strVal val="#ppt_x"/>
                                          </p:val>
                                        </p:tav>
                                        <p:tav tm="100000">
                                          <p:val>
                                            <p:strVal val="#ppt_x"/>
                                          </p:val>
                                        </p:tav>
                                      </p:tavLst>
                                    </p:anim>
                                    <p:anim calcmode="lin" valueType="num">
                                      <p:cBhvr>
                                        <p:cTn id="85" dur="500" fill="hold"/>
                                        <p:tgtEl>
                                          <p:spTgt spid="52"/>
                                        </p:tgtEl>
                                        <p:attrNameLst>
                                          <p:attrName>ppt_y</p:attrName>
                                        </p:attrNameLst>
                                      </p:cBhvr>
                                      <p:tavLst>
                                        <p:tav tm="0">
                                          <p:val>
                                            <p:strVal val="#ppt_h+1"/>
                                          </p:val>
                                        </p:tav>
                                        <p:tav tm="100000">
                                          <p:val>
                                            <p:strVal val="#ppt_y"/>
                                          </p:val>
                                        </p:tav>
                                      </p:tavLst>
                                    </p:anim>
                                    <p:animEffect transition="in" filter="fade">
                                      <p:cBhvr>
                                        <p:cTn id="86" dur="500"/>
                                        <p:tgtEl>
                                          <p:spTgt spid="52"/>
                                        </p:tgtEl>
                                      </p:cBhvr>
                                    </p:animEffect>
                                  </p:childTnLst>
                                </p:cTn>
                              </p:par>
                              <p:par>
                                <p:cTn id="87" presetID="58" presetClass="entr" presetSubtype="0" accel="10000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p:cTn id="89" dur="500" fill="hold"/>
                                        <p:tgtEl>
                                          <p:spTgt spid="53"/>
                                        </p:tgtEl>
                                        <p:attrNameLst>
                                          <p:attrName>ppt_w</p:attrName>
                                        </p:attrNameLst>
                                      </p:cBhvr>
                                      <p:tavLst>
                                        <p:tav tm="0">
                                          <p:val>
                                            <p:strVal val="#ppt_w*2.5"/>
                                          </p:val>
                                        </p:tav>
                                        <p:tav tm="100000">
                                          <p:val>
                                            <p:strVal val="#ppt_w"/>
                                          </p:val>
                                        </p:tav>
                                      </p:tavLst>
                                    </p:anim>
                                    <p:anim calcmode="lin" valueType="num">
                                      <p:cBhvr>
                                        <p:cTn id="90" dur="500" fill="hold"/>
                                        <p:tgtEl>
                                          <p:spTgt spid="53"/>
                                        </p:tgtEl>
                                        <p:attrNameLst>
                                          <p:attrName>ppt_h</p:attrName>
                                        </p:attrNameLst>
                                      </p:cBhvr>
                                      <p:tavLst>
                                        <p:tav tm="0">
                                          <p:val>
                                            <p:strVal val="#ppt_h*0.01"/>
                                          </p:val>
                                        </p:tav>
                                        <p:tav tm="100000">
                                          <p:val>
                                            <p:strVal val="#ppt_h"/>
                                          </p:val>
                                        </p:tav>
                                      </p:tavLst>
                                    </p:anim>
                                    <p:anim calcmode="lin" valueType="num">
                                      <p:cBhvr>
                                        <p:cTn id="91" dur="500" fill="hold"/>
                                        <p:tgtEl>
                                          <p:spTgt spid="53"/>
                                        </p:tgtEl>
                                        <p:attrNameLst>
                                          <p:attrName>ppt_x</p:attrName>
                                        </p:attrNameLst>
                                      </p:cBhvr>
                                      <p:tavLst>
                                        <p:tav tm="0">
                                          <p:val>
                                            <p:strVal val="#ppt_x"/>
                                          </p:val>
                                        </p:tav>
                                        <p:tav tm="100000">
                                          <p:val>
                                            <p:strVal val="#ppt_x"/>
                                          </p:val>
                                        </p:tav>
                                      </p:tavLst>
                                    </p:anim>
                                    <p:anim calcmode="lin" valueType="num">
                                      <p:cBhvr>
                                        <p:cTn id="92" dur="500" fill="hold"/>
                                        <p:tgtEl>
                                          <p:spTgt spid="53"/>
                                        </p:tgtEl>
                                        <p:attrNameLst>
                                          <p:attrName>ppt_y</p:attrName>
                                        </p:attrNameLst>
                                      </p:cBhvr>
                                      <p:tavLst>
                                        <p:tav tm="0">
                                          <p:val>
                                            <p:strVal val="#ppt_h+1"/>
                                          </p:val>
                                        </p:tav>
                                        <p:tav tm="100000">
                                          <p:val>
                                            <p:strVal val="#ppt_y"/>
                                          </p:val>
                                        </p:tav>
                                      </p:tavLst>
                                    </p:anim>
                                    <p:animEffect transition="in" filter="fade">
                                      <p:cBhvr>
                                        <p:cTn id="9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animBg="1"/>
      <p:bldP spid="53" grpId="0"/>
      <p:bldP spid="55" grpId="0"/>
      <p:bldP spid="57" grpId="0" animBg="1"/>
      <p:bldP spid="58" grpId="0" animBg="1"/>
      <p:bldP spid="59" grpId="0" animBg="1"/>
      <p:bldP spid="60" grpId="0" animBg="1"/>
      <p:bldP spid="61" grpId="0" animBg="1"/>
      <p:bldP spid="62" grpId="0" animBg="1"/>
      <p:bldP spid="63" grpId="0" animBg="1"/>
      <p:bldP spid="64" grpId="0" animBg="1"/>
      <p:bldP spid="75" grpId="0"/>
      <p:bldP spid="30" grpId="0" animBg="1"/>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
            <a:extLst>
              <a:ext uri="{FF2B5EF4-FFF2-40B4-BE49-F238E27FC236}">
                <a16:creationId xmlns:a16="http://schemas.microsoft.com/office/drawing/2014/main" id="{4910D416-48B3-BF0A-AC8A-18E90B6EAA22}"/>
              </a:ext>
            </a:extLst>
          </p:cNvPr>
          <p:cNvSpPr>
            <a:spLocks noGrp="1" noChangeArrowheads="1"/>
          </p:cNvSpPr>
          <p:nvPr>
            <p:ph type="title"/>
          </p:nvPr>
        </p:nvSpPr>
        <p:spPr>
          <a:xfrm>
            <a:off x="1415480" y="1689682"/>
            <a:ext cx="9001000" cy="491930"/>
          </a:xfrm>
        </p:spPr>
        <p:txBody>
          <a:bodyPr vert="horz" wrap="square" lIns="0" tIns="0" rIns="0" bIns="0" numCol="1" anchor="ctr" anchorCtr="0" compatLnSpc="1">
            <a:prstTxWarp prst="textNoShape">
              <a:avLst/>
            </a:prstTxWarp>
            <a:spAutoFit/>
          </a:bodyPr>
          <a:lstStyle/>
          <a:p>
            <a:pPr>
              <a:lnSpc>
                <a:spcPct val="102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200" dirty="0">
                <a:latin typeface="Garamond" panose="02020404030301010803" pitchFamily="18" charset="0"/>
              </a:rPr>
              <a:t> PKCS # 6: Extended-Certificate Syntax Standard</a:t>
            </a:r>
          </a:p>
        </p:txBody>
      </p:sp>
      <p:sp>
        <p:nvSpPr>
          <p:cNvPr id="12292" name="Rectangle 2">
            <a:extLst>
              <a:ext uri="{FF2B5EF4-FFF2-40B4-BE49-F238E27FC236}">
                <a16:creationId xmlns:a16="http://schemas.microsoft.com/office/drawing/2014/main" id="{46797157-FED1-0F88-1B0A-6A19703625E8}"/>
              </a:ext>
            </a:extLst>
          </p:cNvPr>
          <p:cNvSpPr>
            <a:spLocks noGrp="1" noChangeArrowheads="1"/>
          </p:cNvSpPr>
          <p:nvPr>
            <p:ph type="body" idx="1"/>
          </p:nvPr>
        </p:nvSpPr>
        <p:spPr>
          <a:xfrm>
            <a:off x="1769811" y="2780928"/>
            <a:ext cx="8502653" cy="1004506"/>
          </a:xfrm>
        </p:spPr>
        <p:txBody>
          <a:bodyPr vert="horz" wrap="square" lIns="0" tIns="0" rIns="0" bIns="0" numCol="1" anchor="t" anchorCtr="0" compatLnSpc="1">
            <a:prstTxWarp prst="textNoShape">
              <a:avLst/>
            </a:prstTxWarp>
            <a:spAutoFit/>
          </a:bodyPr>
          <a:lstStyle/>
          <a:p>
            <a:pPr algn="just">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903" dirty="0">
                <a:latin typeface="Garamond" panose="02020404030301010803" pitchFamily="18" charset="0"/>
              </a:rPr>
              <a:t>Extension to v1 of X.509 Certificate</a:t>
            </a:r>
          </a:p>
          <a:p>
            <a:pPr algn="just">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903" dirty="0">
                <a:latin typeface="Garamond" panose="02020404030301010803" pitchFamily="18" charset="0"/>
              </a:rPr>
              <a:t>Became obsolete after release of v3</a:t>
            </a:r>
            <a:endParaRPr lang="en-GB" altLang="en-US" sz="2540" dirty="0">
              <a:latin typeface="Garamond" panose="02020404030301010803"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6">
            <a:extLst>
              <a:ext uri="{FF2B5EF4-FFF2-40B4-BE49-F238E27FC236}">
                <a16:creationId xmlns:a16="http://schemas.microsoft.com/office/drawing/2014/main" id="{B5FA5C06-E46A-8C9D-FA1A-5F830BC25DE2}"/>
              </a:ext>
            </a:extLst>
          </p:cNvPr>
          <p:cNvSpPr>
            <a:spLocks noGrp="1" noChangeArrowheads="1"/>
          </p:cNvSpPr>
          <p:nvPr>
            <p:ph type="title"/>
          </p:nvPr>
        </p:nvSpPr>
        <p:spPr>
          <a:xfrm>
            <a:off x="1055440" y="752944"/>
            <a:ext cx="9721080" cy="733037"/>
          </a:xfrm>
        </p:spPr>
        <p:txBody>
          <a:bodyPr/>
          <a:lstStyle/>
          <a:p>
            <a:pPr eaLnBrk="1" hangingPunct="1"/>
            <a:r>
              <a:rPr lang="en-GB" altLang="en-US" sz="3200" dirty="0">
                <a:latin typeface="Garamond" panose="02020404030301010803" pitchFamily="18" charset="0"/>
              </a:rPr>
              <a:t>PKCS # 7: </a:t>
            </a:r>
            <a:r>
              <a:rPr lang="en-US" altLang="en-US" sz="3200" dirty="0">
                <a:latin typeface="Garamond" panose="02020404030301010803" pitchFamily="18" charset="0"/>
              </a:rPr>
              <a:t>Cryptographic Message Syntax Standard ( CMS)</a:t>
            </a:r>
          </a:p>
        </p:txBody>
      </p:sp>
      <p:sp>
        <p:nvSpPr>
          <p:cNvPr id="14340" name="Rectangle 1027">
            <a:extLst>
              <a:ext uri="{FF2B5EF4-FFF2-40B4-BE49-F238E27FC236}">
                <a16:creationId xmlns:a16="http://schemas.microsoft.com/office/drawing/2014/main" id="{C773808C-E506-4D75-9564-A9E894934045}"/>
              </a:ext>
            </a:extLst>
          </p:cNvPr>
          <p:cNvSpPr>
            <a:spLocks noGrp="1" noChangeArrowheads="1"/>
          </p:cNvSpPr>
          <p:nvPr>
            <p:ph type="body" idx="1"/>
          </p:nvPr>
        </p:nvSpPr>
        <p:spPr>
          <a:xfrm>
            <a:off x="650731" y="1600009"/>
            <a:ext cx="10917877" cy="4725136"/>
          </a:xfrm>
        </p:spPr>
        <p:txBody>
          <a:bodyPr/>
          <a:lstStyle/>
          <a:p>
            <a:pPr algn="just" eaLnBrk="1" hangingPunct="1">
              <a:lnSpc>
                <a:spcPct val="90000"/>
              </a:lnSpc>
            </a:pPr>
            <a:r>
              <a:rPr lang="en-US" altLang="en-US" sz="2903" dirty="0">
                <a:latin typeface="Garamond" panose="02020404030301010803" pitchFamily="18" charset="0"/>
              </a:rPr>
              <a:t>Defines syntax to </a:t>
            </a:r>
            <a:r>
              <a:rPr lang="en-US" altLang="en-US" sz="2903" dirty="0">
                <a:solidFill>
                  <a:schemeClr val="accent2"/>
                </a:solidFill>
                <a:latin typeface="Garamond" panose="02020404030301010803" pitchFamily="18" charset="0"/>
              </a:rPr>
              <a:t>digitally sign, digest, authenticate </a:t>
            </a:r>
            <a:r>
              <a:rPr lang="en-US" altLang="en-US" sz="2903" dirty="0">
                <a:latin typeface="Garamond" panose="02020404030301010803" pitchFamily="18" charset="0"/>
              </a:rPr>
              <a:t>or </a:t>
            </a:r>
            <a:r>
              <a:rPr lang="en-US" altLang="en-US" sz="2903" dirty="0">
                <a:solidFill>
                  <a:schemeClr val="accent2"/>
                </a:solidFill>
                <a:latin typeface="Garamond" panose="02020404030301010803" pitchFamily="18" charset="0"/>
              </a:rPr>
              <a:t>encrypt</a:t>
            </a:r>
            <a:r>
              <a:rPr lang="en-US" altLang="en-US" sz="2903" dirty="0">
                <a:latin typeface="Garamond" panose="02020404030301010803" pitchFamily="18" charset="0"/>
              </a:rPr>
              <a:t> arbitrary message content.</a:t>
            </a:r>
          </a:p>
          <a:p>
            <a:pPr algn="just" eaLnBrk="1" hangingPunct="1">
              <a:lnSpc>
                <a:spcPct val="90000"/>
              </a:lnSpc>
            </a:pPr>
            <a:r>
              <a:rPr lang="en-US" altLang="en-US" sz="2903" dirty="0">
                <a:latin typeface="Garamond" panose="02020404030301010803" pitchFamily="18" charset="0"/>
              </a:rPr>
              <a:t>Describes an encapsulation syntax for data protection.</a:t>
            </a:r>
          </a:p>
          <a:p>
            <a:pPr eaLnBrk="1" hangingPunct="1">
              <a:lnSpc>
                <a:spcPct val="90000"/>
              </a:lnSpc>
            </a:pPr>
            <a:r>
              <a:rPr lang="en-US" altLang="en-US" sz="2903" dirty="0">
                <a:latin typeface="Garamond" panose="02020404030301010803" pitchFamily="18" charset="0"/>
              </a:rPr>
              <a:t>Allows  recursion</a:t>
            </a:r>
          </a:p>
          <a:p>
            <a:pPr lvl="1" eaLnBrk="1" hangingPunct="1">
              <a:lnSpc>
                <a:spcPct val="90000"/>
              </a:lnSpc>
            </a:pPr>
            <a:r>
              <a:rPr lang="en-US" altLang="en-US" sz="2540" dirty="0">
                <a:latin typeface="Garamond" panose="02020404030301010803" pitchFamily="18" charset="0"/>
              </a:rPr>
              <a:t>One envelope can be nested inside another, or one party can sign some previously enveloped digital data</a:t>
            </a:r>
          </a:p>
          <a:p>
            <a:pPr eaLnBrk="1" hangingPunct="1">
              <a:lnSpc>
                <a:spcPct val="90000"/>
              </a:lnSpc>
            </a:pPr>
            <a:r>
              <a:rPr lang="en-US" altLang="en-US" sz="2903" dirty="0">
                <a:latin typeface="Garamond" panose="02020404030301010803" pitchFamily="18" charset="0"/>
              </a:rPr>
              <a:t>Allows arbitrary attributes</a:t>
            </a:r>
          </a:p>
          <a:p>
            <a:pPr lvl="1" eaLnBrk="1" hangingPunct="1">
              <a:lnSpc>
                <a:spcPct val="90000"/>
              </a:lnSpc>
            </a:pPr>
            <a:r>
              <a:rPr lang="en-US" altLang="en-US" sz="2540" dirty="0" err="1">
                <a:latin typeface="Garamond" panose="02020404030301010803" pitchFamily="18" charset="0"/>
              </a:rPr>
              <a:t>Eg</a:t>
            </a:r>
            <a:r>
              <a:rPr lang="en-US" altLang="en-US" sz="2540" dirty="0">
                <a:latin typeface="Garamond" panose="02020404030301010803" pitchFamily="18" charset="0"/>
              </a:rPr>
              <a:t>: </a:t>
            </a:r>
            <a:r>
              <a:rPr lang="en-US" altLang="en-US" sz="2540" dirty="0">
                <a:solidFill>
                  <a:schemeClr val="accent2"/>
                </a:solidFill>
                <a:latin typeface="Garamond" panose="02020404030301010803" pitchFamily="18" charset="0"/>
              </a:rPr>
              <a:t>signing time</a:t>
            </a:r>
            <a:r>
              <a:rPr lang="en-US" altLang="en-US" sz="2540" dirty="0">
                <a:latin typeface="Garamond" panose="02020404030301010803" pitchFamily="18" charset="0"/>
              </a:rPr>
              <a:t>, can be signed along with the content of a message.</a:t>
            </a:r>
          </a:p>
          <a:p>
            <a:pPr lvl="1" eaLnBrk="1" hangingPunct="1">
              <a:lnSpc>
                <a:spcPct val="90000"/>
              </a:lnSpc>
            </a:pPr>
            <a:r>
              <a:rPr lang="en-US" altLang="en-US" sz="2540" dirty="0">
                <a:latin typeface="Garamond" panose="02020404030301010803" pitchFamily="18" charset="0"/>
              </a:rPr>
              <a:t>Attributes like </a:t>
            </a:r>
            <a:r>
              <a:rPr lang="en-US" altLang="en-US" sz="2540" dirty="0">
                <a:solidFill>
                  <a:schemeClr val="accent2"/>
                </a:solidFill>
                <a:latin typeface="Garamond" panose="02020404030301010803" pitchFamily="18" charset="0"/>
              </a:rPr>
              <a:t>countersignatures</a:t>
            </a:r>
            <a:r>
              <a:rPr lang="en-US" altLang="en-US" sz="2540" dirty="0">
                <a:latin typeface="Garamond" panose="02020404030301010803" pitchFamily="18" charset="0"/>
              </a:rPr>
              <a:t> to be associated with a signature</a:t>
            </a:r>
            <a:r>
              <a:rPr lang="en-US" altLang="en-US" dirty="0">
                <a:latin typeface="Garamond" panose="02020404030301010803" pitchFamily="18" charset="0"/>
              </a:rPr>
              <a:t>. </a:t>
            </a:r>
          </a:p>
          <a:p>
            <a:pPr>
              <a:lnSpc>
                <a:spcPct val="90000"/>
              </a:lnSpc>
            </a:pPr>
            <a:r>
              <a:rPr lang="en-US" altLang="en-US" dirty="0">
                <a:latin typeface="Garamond" panose="02020404030301010803" pitchFamily="18" charset="0"/>
              </a:rPr>
              <a:t>Used for Single-Sign on.</a:t>
            </a:r>
          </a:p>
        </p:txBody>
      </p:sp>
    </p:spTree>
  </p:cSld>
  <p:clrMapOvr>
    <a:masterClrMapping/>
  </p:clrMapOvr>
  <p:transition spd="med">
    <p:zo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
            <a:extLst>
              <a:ext uri="{FF2B5EF4-FFF2-40B4-BE49-F238E27FC236}">
                <a16:creationId xmlns:a16="http://schemas.microsoft.com/office/drawing/2014/main" id="{00369221-3C40-8C81-7524-CBBA91CD7B84}"/>
              </a:ext>
            </a:extLst>
          </p:cNvPr>
          <p:cNvSpPr>
            <a:spLocks noGrp="1" noChangeArrowheads="1"/>
          </p:cNvSpPr>
          <p:nvPr>
            <p:ph type="title"/>
          </p:nvPr>
        </p:nvSpPr>
        <p:spPr>
          <a:xfrm>
            <a:off x="1673047" y="908720"/>
            <a:ext cx="9038524" cy="502125"/>
          </a:xfrm>
        </p:spPr>
        <p:txBody>
          <a:bodyPr vert="horz" wrap="square" lIns="0" tIns="0" rIns="0" bIns="0" numCol="1" anchor="ctr" anchorCtr="0" compatLnSpc="1">
            <a:prstTxWarp prst="textNoShape">
              <a:avLst/>
            </a:prstTxWarp>
            <a:spAutoFit/>
          </a:bodyPr>
          <a:lstStyle/>
          <a:p>
            <a:pPr>
              <a:lnSpc>
                <a:spcPct val="102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266" dirty="0">
                <a:latin typeface="Garamond" panose="02020404030301010803" pitchFamily="18" charset="0"/>
              </a:rPr>
              <a:t>PKCS #8: Private key information Syntax Standard</a:t>
            </a:r>
          </a:p>
        </p:txBody>
      </p:sp>
      <p:sp>
        <p:nvSpPr>
          <p:cNvPr id="15364" name="Rectangle 2">
            <a:extLst>
              <a:ext uri="{FF2B5EF4-FFF2-40B4-BE49-F238E27FC236}">
                <a16:creationId xmlns:a16="http://schemas.microsoft.com/office/drawing/2014/main" id="{2E9F0CE6-F148-3756-2EE7-FBB59D9D71F2}"/>
              </a:ext>
            </a:extLst>
          </p:cNvPr>
          <p:cNvSpPr>
            <a:spLocks noGrp="1" noChangeArrowheads="1"/>
          </p:cNvSpPr>
          <p:nvPr>
            <p:ph type="body" idx="1"/>
          </p:nvPr>
        </p:nvSpPr>
        <p:spPr>
          <a:xfrm>
            <a:off x="1099131" y="1988840"/>
            <a:ext cx="10186355" cy="2580322"/>
          </a:xfrm>
        </p:spPr>
        <p:txBody>
          <a:bodyPr vert="horz" wrap="square" lIns="0" tIns="0" rIns="0" bIns="0" numCol="1" anchor="t" anchorCtr="0" compatLnSpc="1">
            <a:prstTxWarp prst="textNoShape">
              <a:avLst/>
            </a:prstTxWarp>
            <a:spAutoFit/>
          </a:bodyPr>
          <a:lstStyle/>
          <a:p>
            <a:pPr algn="just">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903" dirty="0">
                <a:latin typeface="Garamond" panose="02020404030301010803" pitchFamily="18" charset="0"/>
              </a:rPr>
              <a:t>Security of cryptosystem is entirely dependent  on the protection of private keys. Generally private keys are encrypted with a password and stored in some storage media.</a:t>
            </a:r>
          </a:p>
          <a:p>
            <a:pPr algn="just">
              <a:lnSpc>
                <a:spcPct val="12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903" dirty="0">
                <a:latin typeface="Garamond" panose="02020404030301010803" pitchFamily="18" charset="0"/>
              </a:rPr>
              <a:t>It is important to have a </a:t>
            </a:r>
            <a:r>
              <a:rPr lang="en-GB" altLang="en-US" sz="2903" dirty="0">
                <a:solidFill>
                  <a:schemeClr val="accent2"/>
                </a:solidFill>
                <a:latin typeface="Garamond" panose="02020404030301010803" pitchFamily="18" charset="0"/>
              </a:rPr>
              <a:t>standard to store private keys </a:t>
            </a:r>
            <a:r>
              <a:rPr lang="en-GB" altLang="en-US" sz="2903" dirty="0">
                <a:latin typeface="Garamond" panose="02020404030301010803" pitchFamily="18" charset="0"/>
              </a:rPr>
              <a:t>so that one can move private keys from one system to another</a:t>
            </a:r>
            <a:r>
              <a:rPr lang="en-GB" altLang="en-US" dirty="0">
                <a:latin typeface="Garamond" panose="02020404030301010803" pitchFamily="18"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a:extLst>
              <a:ext uri="{FF2B5EF4-FFF2-40B4-BE49-F238E27FC236}">
                <a16:creationId xmlns:a16="http://schemas.microsoft.com/office/drawing/2014/main" id="{CC2177E5-89FF-D403-6FD1-CCA0C2A54348}"/>
              </a:ext>
            </a:extLst>
          </p:cNvPr>
          <p:cNvSpPr>
            <a:spLocks noGrp="1" noChangeArrowheads="1"/>
          </p:cNvSpPr>
          <p:nvPr>
            <p:ph type="title"/>
          </p:nvPr>
        </p:nvSpPr>
        <p:spPr>
          <a:xfrm>
            <a:off x="3215680" y="1916832"/>
            <a:ext cx="6359708" cy="502125"/>
          </a:xfrm>
        </p:spPr>
        <p:txBody>
          <a:bodyPr vert="horz" wrap="square" lIns="0" tIns="0" rIns="0" bIns="0" numCol="1" anchor="ctr" anchorCtr="0" compatLnSpc="1">
            <a:prstTxWarp prst="textNoShape">
              <a:avLst/>
            </a:prstTxWarp>
            <a:spAutoFit/>
          </a:bodyPr>
          <a:lstStyle/>
          <a:p>
            <a:pPr>
              <a:lnSpc>
                <a:spcPct val="102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266" dirty="0">
                <a:latin typeface="Garamond" panose="02020404030301010803" pitchFamily="18" charset="0"/>
              </a:rPr>
              <a:t>PKCS #9: Selected Attribute Types</a:t>
            </a:r>
          </a:p>
        </p:txBody>
      </p:sp>
      <p:sp>
        <p:nvSpPr>
          <p:cNvPr id="17412" name="Rectangle 2">
            <a:extLst>
              <a:ext uri="{FF2B5EF4-FFF2-40B4-BE49-F238E27FC236}">
                <a16:creationId xmlns:a16="http://schemas.microsoft.com/office/drawing/2014/main" id="{B4982658-B41B-0AB0-E062-92BB45C78AC9}"/>
              </a:ext>
            </a:extLst>
          </p:cNvPr>
          <p:cNvSpPr>
            <a:spLocks noGrp="1" noChangeArrowheads="1"/>
          </p:cNvSpPr>
          <p:nvPr>
            <p:ph type="body" idx="1"/>
          </p:nvPr>
        </p:nvSpPr>
        <p:spPr>
          <a:xfrm>
            <a:off x="1055440" y="3068960"/>
            <a:ext cx="10009111" cy="1680396"/>
          </a:xfrm>
        </p:spPr>
        <p:txBody>
          <a:bodyPr vert="horz" wrap="square" lIns="0" tIns="0" rIns="0" bIns="0" numCol="1" anchor="t" anchorCtr="0" compatLnSpc="1">
            <a:prstTxWarp prst="textNoShape">
              <a:avLst/>
            </a:prstTxWarp>
            <a:spAutoFit/>
          </a:bodyPr>
          <a:lstStyle/>
          <a:p>
            <a:pPr algn="just">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latin typeface="Garamond" panose="02020404030301010803" pitchFamily="18" charset="0"/>
              </a:rPr>
              <a:t>This standard defines selected attribute type for use in PKCS #6, 7, 8 and 10</a:t>
            </a:r>
          </a:p>
          <a:p>
            <a:pPr>
              <a:lnSpc>
                <a:spcPct val="124000"/>
              </a:lnSpc>
              <a:buNone/>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endParaRPr lang="en-GB" altLang="en-US" dirty="0">
              <a:latin typeface="Garamond" panose="02020404030301010803"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a:extLst>
              <a:ext uri="{FF2B5EF4-FFF2-40B4-BE49-F238E27FC236}">
                <a16:creationId xmlns:a16="http://schemas.microsoft.com/office/drawing/2014/main" id="{5A409256-F57E-6C71-BB81-46D78294878F}"/>
              </a:ext>
            </a:extLst>
          </p:cNvPr>
          <p:cNvSpPr>
            <a:spLocks noGrp="1" noChangeArrowheads="1"/>
          </p:cNvSpPr>
          <p:nvPr>
            <p:ph type="title"/>
          </p:nvPr>
        </p:nvSpPr>
        <p:spPr>
          <a:xfrm>
            <a:off x="1919536" y="613664"/>
            <a:ext cx="8115275" cy="613694"/>
          </a:xfrm>
        </p:spPr>
        <p:txBody>
          <a:bodyPr vert="horz" wrap="square" lIns="0" tIns="0" rIns="0" bIns="0" numCol="1" anchor="ctr" anchorCtr="0" compatLnSpc="1">
            <a:prstTxWarp prst="textNoShape">
              <a:avLst/>
            </a:prstTxWarp>
            <a:spAutoFit/>
          </a:bodyPr>
          <a:lstStyle/>
          <a:p>
            <a:pPr>
              <a:lnSpc>
                <a:spcPct val="102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992" dirty="0">
                <a:latin typeface="Garamond" panose="02020404030301010803" pitchFamily="18" charset="0"/>
              </a:rPr>
              <a:t> </a:t>
            </a:r>
            <a:r>
              <a:rPr lang="en-GB" altLang="en-US" sz="2903" dirty="0">
                <a:latin typeface="Garamond" panose="02020404030301010803" pitchFamily="18" charset="0"/>
              </a:rPr>
              <a:t>PKCS #10: Certification Request Syntax Standard</a:t>
            </a:r>
          </a:p>
        </p:txBody>
      </p:sp>
      <p:sp>
        <p:nvSpPr>
          <p:cNvPr id="18436" name="Rectangle 2">
            <a:extLst>
              <a:ext uri="{FF2B5EF4-FFF2-40B4-BE49-F238E27FC236}">
                <a16:creationId xmlns:a16="http://schemas.microsoft.com/office/drawing/2014/main" id="{08152E1A-0846-6BDF-6AE0-D5A1083E8560}"/>
              </a:ext>
            </a:extLst>
          </p:cNvPr>
          <p:cNvSpPr>
            <a:spLocks noGrp="1" noChangeArrowheads="1"/>
          </p:cNvSpPr>
          <p:nvPr>
            <p:ph type="body" idx="1"/>
          </p:nvPr>
        </p:nvSpPr>
        <p:spPr>
          <a:xfrm>
            <a:off x="911424" y="1349423"/>
            <a:ext cx="10585176" cy="4547848"/>
          </a:xfrm>
        </p:spPr>
        <p:txBody>
          <a:bodyPr vert="horz" wrap="square" lIns="0" tIns="0" rIns="0" bIns="0" numCol="1" anchor="t" anchorCtr="0" compatLnSpc="1">
            <a:prstTxWarp prst="textNoShape">
              <a:avLst/>
            </a:prstTxWarp>
            <a:spAutoFit/>
          </a:bodyPr>
          <a:lstStyle/>
          <a:p>
            <a:pPr>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 pos="8537387" algn="l"/>
              </a:tabLst>
            </a:pPr>
            <a:r>
              <a:rPr lang="en-GB" altLang="en-US" sz="3266" dirty="0">
                <a:latin typeface="Garamond" panose="02020404030301010803" pitchFamily="18" charset="0"/>
              </a:rPr>
              <a:t>PKCS #10 describes a syntax for certification requests</a:t>
            </a:r>
            <a:r>
              <a:rPr lang="en-GB" altLang="en-US" sz="2903" dirty="0">
                <a:latin typeface="Garamond" panose="02020404030301010803" pitchFamily="18" charset="0"/>
              </a:rPr>
              <a:t>. </a:t>
            </a:r>
            <a:r>
              <a:rPr lang="en-GB" altLang="en-US" sz="2903" dirty="0" err="1">
                <a:solidFill>
                  <a:schemeClr val="accent2"/>
                </a:solidFill>
                <a:latin typeface="Garamond" panose="02020404030301010803" pitchFamily="18" charset="0"/>
              </a:rPr>
              <a:t>Eg</a:t>
            </a:r>
            <a:r>
              <a:rPr lang="en-GB" altLang="en-US" sz="2903" dirty="0">
                <a:solidFill>
                  <a:schemeClr val="accent2"/>
                </a:solidFill>
                <a:latin typeface="Garamond" panose="02020404030301010803" pitchFamily="18" charset="0"/>
              </a:rPr>
              <a:t>:-  .</a:t>
            </a:r>
            <a:r>
              <a:rPr lang="en-GB" altLang="en-US" sz="2903" dirty="0" err="1">
                <a:solidFill>
                  <a:schemeClr val="accent2"/>
                </a:solidFill>
                <a:latin typeface="Garamond" panose="02020404030301010803" pitchFamily="18" charset="0"/>
              </a:rPr>
              <a:t>csr</a:t>
            </a:r>
            <a:r>
              <a:rPr lang="en-GB" altLang="en-US" sz="2903" dirty="0">
                <a:solidFill>
                  <a:schemeClr val="accent2"/>
                </a:solidFill>
                <a:latin typeface="Garamond" panose="02020404030301010803" pitchFamily="18" charset="0"/>
              </a:rPr>
              <a:t> file</a:t>
            </a:r>
          </a:p>
          <a:p>
            <a:pPr lvl="1">
              <a:lnSpc>
                <a:spcPct val="12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 pos="8537387" algn="l"/>
              </a:tabLst>
            </a:pPr>
            <a:r>
              <a:rPr lang="en-GB" altLang="en-US" sz="2540" dirty="0">
                <a:solidFill>
                  <a:srgbClr val="800000"/>
                </a:solidFill>
                <a:latin typeface="Garamond" panose="02020404030301010803" pitchFamily="18" charset="0"/>
              </a:rPr>
              <a:t>Does not specify the forms that the certification authority returns the new certificate</a:t>
            </a:r>
          </a:p>
          <a:p>
            <a:pPr lvl="1">
              <a:lnSpc>
                <a:spcPct val="12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 pos="8537387" algn="l"/>
              </a:tabLst>
            </a:pPr>
            <a:r>
              <a:rPr lang="en-GB" altLang="en-US" sz="2540" dirty="0">
                <a:latin typeface="Garamond" panose="02020404030301010803" pitchFamily="18" charset="0"/>
              </a:rPr>
              <a:t>A certification request consists of a distinguished name, a public key, and optionally a set of attributes, collectively signed by the entity requesting certification. </a:t>
            </a:r>
          </a:p>
          <a:p>
            <a:pPr lvl="1">
              <a:lnSpc>
                <a:spcPct val="12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 pos="8537387" algn="l"/>
              </a:tabLst>
            </a:pPr>
            <a:r>
              <a:rPr lang="en-GB" altLang="en-US" sz="2540" dirty="0">
                <a:latin typeface="Garamond" panose="02020404030301010803" pitchFamily="18" charset="0"/>
              </a:rPr>
              <a:t>Certification requests are sent to a certification authority, who transforms the request to an X.509 public-key certificate.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
            <a:extLst>
              <a:ext uri="{FF2B5EF4-FFF2-40B4-BE49-F238E27FC236}">
                <a16:creationId xmlns:a16="http://schemas.microsoft.com/office/drawing/2014/main" id="{E0521A3E-7429-F796-6758-39A4F2C0FC02}"/>
              </a:ext>
            </a:extLst>
          </p:cNvPr>
          <p:cNvSpPr>
            <a:spLocks noGrp="1" noChangeArrowheads="1"/>
          </p:cNvSpPr>
          <p:nvPr>
            <p:ph type="title"/>
          </p:nvPr>
        </p:nvSpPr>
        <p:spPr>
          <a:xfrm>
            <a:off x="1486781" y="915643"/>
            <a:ext cx="9218437" cy="491930"/>
          </a:xfrm>
        </p:spPr>
        <p:txBody>
          <a:bodyPr vert="horz" wrap="square" lIns="0" tIns="0" rIns="0" bIns="0" numCol="1" anchor="ctr" anchorCtr="0" compatLnSpc="1">
            <a:prstTxWarp prst="textNoShape">
              <a:avLst/>
            </a:prstTxWarp>
            <a:spAutoFit/>
          </a:bodyPr>
          <a:lstStyle/>
          <a:p>
            <a:pPr>
              <a:lnSpc>
                <a:spcPct val="102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200" dirty="0">
                <a:latin typeface="Garamond" panose="02020404030301010803" pitchFamily="18" charset="0"/>
              </a:rPr>
              <a:t>PKCS #11: Cryptographic Token Interface Standard</a:t>
            </a:r>
          </a:p>
        </p:txBody>
      </p:sp>
      <p:sp>
        <p:nvSpPr>
          <p:cNvPr id="19460" name="Rectangle 2">
            <a:extLst>
              <a:ext uri="{FF2B5EF4-FFF2-40B4-BE49-F238E27FC236}">
                <a16:creationId xmlns:a16="http://schemas.microsoft.com/office/drawing/2014/main" id="{6EE8C92C-6B9D-5ECF-1E7B-310099059EC8}"/>
              </a:ext>
            </a:extLst>
          </p:cNvPr>
          <p:cNvSpPr>
            <a:spLocks noGrp="1" noChangeArrowheads="1"/>
          </p:cNvSpPr>
          <p:nvPr>
            <p:ph type="body" idx="1"/>
          </p:nvPr>
        </p:nvSpPr>
        <p:spPr>
          <a:xfrm>
            <a:off x="971729" y="1916832"/>
            <a:ext cx="10441160" cy="3617850"/>
          </a:xfrm>
        </p:spPr>
        <p:txBody>
          <a:bodyPr vert="horz" wrap="square" lIns="0" tIns="0" rIns="0" bIns="0" numCol="1" anchor="t" anchorCtr="0" compatLnSpc="1">
            <a:prstTxWarp prst="textNoShape">
              <a:avLst/>
            </a:prstTxWarp>
            <a:spAutoFit/>
          </a:bodyPr>
          <a:lstStyle/>
          <a:p>
            <a:pPr algn="just">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903" dirty="0">
                <a:latin typeface="Garamond" panose="02020404030301010803" pitchFamily="18" charset="0"/>
              </a:rPr>
              <a:t>PKCS#11 specifies an application programming interface called </a:t>
            </a:r>
            <a:r>
              <a:rPr lang="en-GB" altLang="en-US" sz="2903" dirty="0" err="1">
                <a:solidFill>
                  <a:schemeClr val="accent2"/>
                </a:solidFill>
                <a:latin typeface="Garamond" panose="02020404030301010803" pitchFamily="18" charset="0"/>
              </a:rPr>
              <a:t>Cryptoki</a:t>
            </a:r>
            <a:r>
              <a:rPr lang="en-GB" altLang="en-US" sz="2903" dirty="0">
                <a:latin typeface="Garamond" panose="02020404030301010803" pitchFamily="18" charset="0"/>
              </a:rPr>
              <a:t>, to device which hold cryptographic information and perform cryptographic functions</a:t>
            </a:r>
          </a:p>
          <a:p>
            <a:pPr algn="just">
              <a:lnSpc>
                <a:spcPct val="12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903" dirty="0">
                <a:latin typeface="Garamond" panose="02020404030301010803" pitchFamily="18" charset="0"/>
              </a:rPr>
              <a:t>The primary goal of </a:t>
            </a:r>
            <a:r>
              <a:rPr lang="en-GB" altLang="en-US" sz="2903" dirty="0" err="1">
                <a:latin typeface="Garamond" panose="02020404030301010803" pitchFamily="18" charset="0"/>
              </a:rPr>
              <a:t>cryptoki</a:t>
            </a:r>
            <a:r>
              <a:rPr lang="en-GB" altLang="en-US" sz="2903" dirty="0">
                <a:latin typeface="Garamond" panose="02020404030301010803" pitchFamily="18" charset="0"/>
              </a:rPr>
              <a:t> was a lower level programming interface that abstracts the details of the devices, and presents to the application a common model of the cryptographic device called cryptographic token.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a:extLst>
              <a:ext uri="{FF2B5EF4-FFF2-40B4-BE49-F238E27FC236}">
                <a16:creationId xmlns:a16="http://schemas.microsoft.com/office/drawing/2014/main" id="{DBB03499-4FB9-F7E8-05BD-2D4593083096}"/>
              </a:ext>
            </a:extLst>
          </p:cNvPr>
          <p:cNvSpPr>
            <a:spLocks noGrp="1" noChangeArrowheads="1"/>
          </p:cNvSpPr>
          <p:nvPr>
            <p:ph type="body"/>
          </p:nvPr>
        </p:nvSpPr>
        <p:spPr>
          <a:xfrm>
            <a:off x="755705" y="2132856"/>
            <a:ext cx="10873207" cy="4348306"/>
          </a:xfrm>
        </p:spPr>
        <p:txBody>
          <a:bodyPr vert="horz" wrap="square" lIns="0" tIns="0" rIns="0" bIns="0" numCol="1" anchor="t" anchorCtr="0" compatLnSpc="1">
            <a:prstTxWarp prst="textNoShape">
              <a:avLst/>
            </a:prstTxWarp>
            <a:spAutoFit/>
          </a:bodyPr>
          <a:lstStyle/>
          <a:p>
            <a:pPr marL="342763" indent="-342763" algn="just">
              <a:lnSpc>
                <a:spcPct val="102000"/>
              </a:lnSpc>
              <a:spcBef>
                <a:spcPct val="20000"/>
              </a:spcBef>
              <a:buFontTx/>
              <a:buChar char="•"/>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defRPr/>
            </a:pPr>
            <a:r>
              <a:rPr lang="en-GB" sz="2903" dirty="0">
                <a:latin typeface="Garamond" pitchFamily="18" charset="0"/>
              </a:rPr>
              <a:t>PKCS #12 describes a transfer syntax for personal identity information – </a:t>
            </a:r>
            <a:r>
              <a:rPr lang="en-GB" sz="2903" dirty="0" err="1">
                <a:latin typeface="Garamond" pitchFamily="18" charset="0"/>
              </a:rPr>
              <a:t>Eg</a:t>
            </a:r>
            <a:r>
              <a:rPr lang="en-GB" sz="2903" dirty="0">
                <a:latin typeface="Garamond" pitchFamily="18" charset="0"/>
              </a:rPr>
              <a:t>:-  </a:t>
            </a:r>
            <a:r>
              <a:rPr lang="en-GB" sz="2903" dirty="0">
                <a:solidFill>
                  <a:schemeClr val="accent2"/>
                </a:solidFill>
                <a:latin typeface="Garamond" pitchFamily="18" charset="0"/>
              </a:rPr>
              <a:t>.p12 file, JKS</a:t>
            </a:r>
          </a:p>
          <a:p>
            <a:pPr marL="743133" lvl="1" indent="-286596">
              <a:lnSpc>
                <a:spcPct val="122000"/>
              </a:lnSpc>
              <a:spcBef>
                <a:spcPct val="20000"/>
              </a:spcBef>
              <a:buSzPct val="75000"/>
              <a:buFont typeface="Wingdings" pitchFamily="2" charset="2"/>
              <a:buChar char="§"/>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defRPr/>
            </a:pPr>
            <a:r>
              <a:rPr lang="en-GB" sz="2540" dirty="0">
                <a:solidFill>
                  <a:schemeClr val="tx1"/>
                </a:solidFill>
                <a:latin typeface="Garamond" pitchFamily="18" charset="0"/>
              </a:rPr>
              <a:t>Including private keys, certificates, miscellaneous secrets and extensions.</a:t>
            </a:r>
          </a:p>
          <a:p>
            <a:pPr marL="743133" lvl="1" indent="-286596">
              <a:lnSpc>
                <a:spcPct val="122000"/>
              </a:lnSpc>
              <a:spcBef>
                <a:spcPct val="20000"/>
              </a:spcBef>
              <a:buSzPct val="75000"/>
              <a:buFont typeface="Wingdings" pitchFamily="2" charset="2"/>
              <a:buChar char="§"/>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defRPr/>
            </a:pPr>
            <a:r>
              <a:rPr lang="en-GB" sz="2540" dirty="0">
                <a:solidFill>
                  <a:schemeClr val="tx1"/>
                </a:solidFill>
                <a:latin typeface="Garamond" pitchFamily="18" charset="0"/>
              </a:rPr>
              <a:t>Multiple certificates</a:t>
            </a:r>
          </a:p>
          <a:p>
            <a:pPr marL="342763" indent="-342763" algn="just">
              <a:lnSpc>
                <a:spcPct val="122000"/>
              </a:lnSpc>
              <a:spcBef>
                <a:spcPct val="20000"/>
              </a:spcBef>
              <a:buFontTx/>
              <a:buChar char="•"/>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defRPr/>
            </a:pPr>
            <a:r>
              <a:rPr lang="en-GB" sz="2903" dirty="0">
                <a:latin typeface="Garamond" pitchFamily="18" charset="0"/>
              </a:rPr>
              <a:t>Machines, applications, browsers etc.  that support this standard will allow a user to import, export and exercise a single set of personal identity information</a:t>
            </a:r>
          </a:p>
          <a:p>
            <a:pPr marL="342763" indent="-342763" algn="just">
              <a:lnSpc>
                <a:spcPct val="122000"/>
              </a:lnSpc>
              <a:spcBef>
                <a:spcPct val="20000"/>
              </a:spcBef>
              <a:buFontTx/>
              <a:buChar char="•"/>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defRPr/>
            </a:pPr>
            <a:endParaRPr lang="en-GB" sz="2903" dirty="0">
              <a:latin typeface="Garamond" pitchFamily="18" charset="0"/>
            </a:endParaRPr>
          </a:p>
        </p:txBody>
      </p:sp>
      <p:sp>
        <p:nvSpPr>
          <p:cNvPr id="68610" name="Rectangle 2">
            <a:extLst>
              <a:ext uri="{FF2B5EF4-FFF2-40B4-BE49-F238E27FC236}">
                <a16:creationId xmlns:a16="http://schemas.microsoft.com/office/drawing/2014/main" id="{2BCDFFA9-7F7E-9926-AB4A-AC497B37D18E}"/>
              </a:ext>
            </a:extLst>
          </p:cNvPr>
          <p:cNvSpPr>
            <a:spLocks noGrp="1" noChangeArrowheads="1"/>
          </p:cNvSpPr>
          <p:nvPr>
            <p:ph type="title" idx="1"/>
          </p:nvPr>
        </p:nvSpPr>
        <p:spPr>
          <a:xfrm>
            <a:off x="1858342" y="871454"/>
            <a:ext cx="8475315" cy="994247"/>
          </a:xfrm>
        </p:spPr>
        <p:txBody>
          <a:bodyPr vert="horz" wrap="square" lIns="0" tIns="0" rIns="0" bIns="0" numCol="1" anchor="ctr" anchorCtr="0" compatLnSpc="1">
            <a:prstTxWarp prst="textNoShape">
              <a:avLst/>
            </a:prstTxWarp>
            <a:spAutoFit/>
          </a:bodyPr>
          <a:lstStyle/>
          <a:p>
            <a:pPr marL="0" indent="0" algn="ctr">
              <a:lnSpc>
                <a:spcPct val="102000"/>
              </a:lnSpc>
              <a:spcBef>
                <a:spcPct val="0"/>
              </a:spcBef>
              <a:buNone/>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defRPr/>
            </a:pPr>
            <a:r>
              <a:rPr lang="en-GB" b="1" dirty="0">
                <a:solidFill>
                  <a:schemeClr val="tx1"/>
                </a:solidFill>
                <a:latin typeface="Garamond" pitchFamily="18" charset="0"/>
              </a:rPr>
              <a:t>PKCS #12: Personal Information Exchange Syntax Standard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a:extLst>
              <a:ext uri="{FF2B5EF4-FFF2-40B4-BE49-F238E27FC236}">
                <a16:creationId xmlns:a16="http://schemas.microsoft.com/office/drawing/2014/main" id="{DBB03499-4FB9-F7E8-05BD-2D4593083096}"/>
              </a:ext>
            </a:extLst>
          </p:cNvPr>
          <p:cNvSpPr>
            <a:spLocks noGrp="1" noChangeArrowheads="1"/>
          </p:cNvSpPr>
          <p:nvPr>
            <p:ph type="body"/>
          </p:nvPr>
        </p:nvSpPr>
        <p:spPr>
          <a:xfrm>
            <a:off x="335360" y="3713795"/>
            <a:ext cx="10873207" cy="446276"/>
          </a:xfrm>
        </p:spPr>
        <p:txBody>
          <a:bodyPr vert="horz" wrap="square" lIns="0" tIns="0" rIns="0" bIns="0" numCol="1" anchor="t" anchorCtr="0" compatLnSpc="1">
            <a:prstTxWarp prst="textNoShape">
              <a:avLst/>
            </a:prstTxWarp>
            <a:spAutoFit/>
          </a:bodyPr>
          <a:lstStyle/>
          <a:p>
            <a:pPr>
              <a:lnSpc>
                <a:spcPct val="102000"/>
              </a:lnSpc>
              <a:spcBef>
                <a:spcPct val="20000"/>
              </a:spcBef>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defRPr/>
            </a:pPr>
            <a:r>
              <a:rPr lang="en-GB" sz="2903" dirty="0">
                <a:latin typeface="Garamond" pitchFamily="18" charset="0"/>
              </a:rPr>
              <a:t>Abandoned</a:t>
            </a:r>
          </a:p>
        </p:txBody>
      </p:sp>
      <p:sp>
        <p:nvSpPr>
          <p:cNvPr id="68610" name="Rectangle 2">
            <a:extLst>
              <a:ext uri="{FF2B5EF4-FFF2-40B4-BE49-F238E27FC236}">
                <a16:creationId xmlns:a16="http://schemas.microsoft.com/office/drawing/2014/main" id="{2BCDFFA9-7F7E-9926-AB4A-AC497B37D18E}"/>
              </a:ext>
            </a:extLst>
          </p:cNvPr>
          <p:cNvSpPr>
            <a:spLocks noGrp="1" noChangeArrowheads="1"/>
          </p:cNvSpPr>
          <p:nvPr>
            <p:ph type="title" idx="1"/>
          </p:nvPr>
        </p:nvSpPr>
        <p:spPr>
          <a:xfrm>
            <a:off x="1858342" y="1122612"/>
            <a:ext cx="8475315" cy="491930"/>
          </a:xfrm>
        </p:spPr>
        <p:txBody>
          <a:bodyPr vert="horz" wrap="square" lIns="0" tIns="0" rIns="0" bIns="0" numCol="1" anchor="ctr" anchorCtr="0" compatLnSpc="1">
            <a:prstTxWarp prst="textNoShape">
              <a:avLst/>
            </a:prstTxWarp>
            <a:spAutoFit/>
          </a:bodyPr>
          <a:lstStyle/>
          <a:p>
            <a:pPr marL="0" indent="0" algn="ctr">
              <a:lnSpc>
                <a:spcPct val="102000"/>
              </a:lnSpc>
              <a:spcBef>
                <a:spcPct val="0"/>
              </a:spcBef>
              <a:buNone/>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defRPr/>
            </a:pPr>
            <a:r>
              <a:rPr lang="en-GB" b="1" dirty="0">
                <a:solidFill>
                  <a:schemeClr val="tx1"/>
                </a:solidFill>
                <a:latin typeface="Garamond" pitchFamily="18" charset="0"/>
              </a:rPr>
              <a:t>PKCS #13: Elliptic-curve cryptography Standard	</a:t>
            </a:r>
          </a:p>
        </p:txBody>
      </p:sp>
      <p:sp>
        <p:nvSpPr>
          <p:cNvPr id="4" name="Rectangle 2">
            <a:extLst>
              <a:ext uri="{FF2B5EF4-FFF2-40B4-BE49-F238E27FC236}">
                <a16:creationId xmlns:a16="http://schemas.microsoft.com/office/drawing/2014/main" id="{B9088E70-BAB1-8A5A-F4CC-97A7A2A14E99}"/>
              </a:ext>
            </a:extLst>
          </p:cNvPr>
          <p:cNvSpPr txBox="1">
            <a:spLocks noChangeArrowheads="1"/>
          </p:cNvSpPr>
          <p:nvPr/>
        </p:nvSpPr>
        <p:spPr bwMode="auto">
          <a:xfrm>
            <a:off x="1860530" y="2271266"/>
            <a:ext cx="8475315" cy="491930"/>
          </a:xfrm>
          <a:prstGeom prst="rect">
            <a:avLst/>
          </a:prstGeom>
          <a:noFill/>
          <a:ln w="9525">
            <a:noFill/>
            <a:round/>
            <a:headEnd/>
            <a:tailEnd/>
          </a:ln>
          <a:effectLst/>
        </p:spPr>
        <p:txBody>
          <a:bodyPr vert="horz" wrap="square" lIns="0" tIns="0" rIns="0" bIns="0" numCol="1" anchor="ctr" anchorCtr="0" compatLnSpc="1">
            <a:prstTxWarp prst="textNoShape">
              <a:avLst/>
            </a:prstTxWarp>
            <a:spAutoFit/>
          </a:bodyPr>
          <a:lstStyle>
            <a:lvl1pPr marL="334963" indent="-334963" algn="l" defTabSz="457200" rtl="0" fontAlgn="base">
              <a:lnSpc>
                <a:spcPts val="3500"/>
              </a:lnSpc>
              <a:spcBef>
                <a:spcPts val="800"/>
              </a:spcBef>
              <a:spcAft>
                <a:spcPct val="0"/>
              </a:spcAft>
              <a:buClr>
                <a:srgbClr val="000000"/>
              </a:buClr>
              <a:buSzPct val="100000"/>
              <a:buFont typeface="Arial" pitchFamily="34" charset="0"/>
              <a:buChar char="•"/>
              <a:defRPr sz="3200">
                <a:solidFill>
                  <a:srgbClr val="000000"/>
                </a:solidFill>
                <a:latin typeface="+mn-lt"/>
                <a:ea typeface="+mn-ea"/>
                <a:cs typeface="+mn-cs"/>
              </a:defRPr>
            </a:lvl1pPr>
            <a:lvl2pPr marL="735013" indent="-277813" algn="l" defTabSz="457200" rtl="0" fontAlgn="base">
              <a:lnSpc>
                <a:spcPct val="100000"/>
              </a:lnSpc>
              <a:spcBef>
                <a:spcPts val="700"/>
              </a:spcBef>
              <a:spcAft>
                <a:spcPct val="0"/>
              </a:spcAft>
              <a:buClr>
                <a:srgbClr val="000000"/>
              </a:buClr>
              <a:buSzPct val="100000"/>
              <a:buFont typeface="Arial" pitchFamily="34" charset="0"/>
              <a:buChar char="–"/>
              <a:defRPr sz="2800">
                <a:solidFill>
                  <a:srgbClr val="000000"/>
                </a:solidFill>
                <a:latin typeface="+mn-lt"/>
              </a:defRPr>
            </a:lvl2pPr>
            <a:lvl3pPr marL="1143000" indent="-228600" algn="l" defTabSz="457200" rtl="0" fontAlgn="base">
              <a:lnSpc>
                <a:spcPct val="100000"/>
              </a:lnSpc>
              <a:spcBef>
                <a:spcPts val="600"/>
              </a:spcBef>
              <a:spcAft>
                <a:spcPct val="0"/>
              </a:spcAft>
              <a:buClr>
                <a:srgbClr val="000000"/>
              </a:buClr>
              <a:buSzPct val="100000"/>
              <a:buFont typeface="Arial" pitchFamily="34" charset="0"/>
              <a:buChar char="•"/>
              <a:defRPr sz="2400">
                <a:solidFill>
                  <a:srgbClr val="000000"/>
                </a:solidFill>
                <a:latin typeface="+mn-lt"/>
              </a:defRPr>
            </a:lvl3pPr>
            <a:lvl4pPr marL="1600200" indent="-228600" algn="l" defTabSz="457200" rtl="0" fontAlgn="base">
              <a:lnSpc>
                <a:spcPct val="100000"/>
              </a:lnSpc>
              <a:spcBef>
                <a:spcPts val="500"/>
              </a:spcBef>
              <a:spcAft>
                <a:spcPct val="0"/>
              </a:spcAft>
              <a:buClr>
                <a:srgbClr val="000000"/>
              </a:buClr>
              <a:buSzPct val="100000"/>
              <a:buFont typeface="Arial" pitchFamily="34" charset="0"/>
              <a:buChar char="–"/>
              <a:defRPr sz="2000">
                <a:solidFill>
                  <a:srgbClr val="000000"/>
                </a:solidFill>
                <a:latin typeface="+mn-lt"/>
              </a:defRPr>
            </a:lvl4pPr>
            <a:lvl5pPr marL="2057400" indent="-228600" algn="l" defTabSz="457200" rtl="0" fontAlgn="base">
              <a:lnSpc>
                <a:spcPct val="100000"/>
              </a:lnSpc>
              <a:spcBef>
                <a:spcPts val="500"/>
              </a:spcBef>
              <a:spcAft>
                <a:spcPct val="0"/>
              </a:spcAft>
              <a:buClr>
                <a:srgbClr val="000000"/>
              </a:buClr>
              <a:buSzPct val="100000"/>
              <a:buFont typeface="Arial" pitchFamily="34" charset="0"/>
              <a:buChar char="»"/>
              <a:defRPr sz="2000">
                <a:solidFill>
                  <a:srgbClr val="000000"/>
                </a:solidFill>
                <a:latin typeface="+mn-lt"/>
              </a:defRPr>
            </a:lvl5pPr>
            <a:lvl6pPr marL="2514600" indent="-228600" algn="l" defTabSz="457200" rtl="0" fontAlgn="base">
              <a:lnSpc>
                <a:spcPts val="4725"/>
              </a:lnSpc>
              <a:spcBef>
                <a:spcPts val="500"/>
              </a:spcBef>
              <a:spcAft>
                <a:spcPct val="0"/>
              </a:spcAft>
              <a:buClr>
                <a:srgbClr val="000000"/>
              </a:buClr>
              <a:buSzPct val="100000"/>
              <a:buFont typeface="Arial" pitchFamily="34" charset="0"/>
              <a:buChar char="»"/>
              <a:defRPr sz="2000">
                <a:solidFill>
                  <a:srgbClr val="000000"/>
                </a:solidFill>
                <a:latin typeface="+mn-lt"/>
              </a:defRPr>
            </a:lvl6pPr>
            <a:lvl7pPr marL="2971800" indent="-228600" algn="l" defTabSz="457200" rtl="0" fontAlgn="base">
              <a:lnSpc>
                <a:spcPts val="4725"/>
              </a:lnSpc>
              <a:spcBef>
                <a:spcPts val="500"/>
              </a:spcBef>
              <a:spcAft>
                <a:spcPct val="0"/>
              </a:spcAft>
              <a:buClr>
                <a:srgbClr val="000000"/>
              </a:buClr>
              <a:buSzPct val="100000"/>
              <a:buFont typeface="Arial" pitchFamily="34" charset="0"/>
              <a:buChar char="»"/>
              <a:defRPr sz="2000">
                <a:solidFill>
                  <a:srgbClr val="000000"/>
                </a:solidFill>
                <a:latin typeface="+mn-lt"/>
              </a:defRPr>
            </a:lvl7pPr>
            <a:lvl8pPr marL="3429000" indent="-228600" algn="l" defTabSz="457200" rtl="0" fontAlgn="base">
              <a:lnSpc>
                <a:spcPts val="4725"/>
              </a:lnSpc>
              <a:spcBef>
                <a:spcPts val="500"/>
              </a:spcBef>
              <a:spcAft>
                <a:spcPct val="0"/>
              </a:spcAft>
              <a:buClr>
                <a:srgbClr val="000000"/>
              </a:buClr>
              <a:buSzPct val="100000"/>
              <a:buFont typeface="Arial" pitchFamily="34" charset="0"/>
              <a:buChar char="»"/>
              <a:defRPr sz="2000">
                <a:solidFill>
                  <a:srgbClr val="000000"/>
                </a:solidFill>
                <a:latin typeface="+mn-lt"/>
              </a:defRPr>
            </a:lvl8pPr>
            <a:lvl9pPr marL="3886200" indent="-228600" algn="l" defTabSz="457200" rtl="0" fontAlgn="base">
              <a:lnSpc>
                <a:spcPts val="4725"/>
              </a:lnSpc>
              <a:spcBef>
                <a:spcPts val="500"/>
              </a:spcBef>
              <a:spcAft>
                <a:spcPct val="0"/>
              </a:spcAft>
              <a:buClr>
                <a:srgbClr val="000000"/>
              </a:buClr>
              <a:buSzPct val="100000"/>
              <a:buFont typeface="Arial" pitchFamily="34" charset="0"/>
              <a:buChar char="»"/>
              <a:defRPr sz="2000">
                <a:solidFill>
                  <a:srgbClr val="000000"/>
                </a:solidFill>
                <a:latin typeface="+mn-lt"/>
              </a:defRPr>
            </a:lvl9pPr>
          </a:lstStyle>
          <a:p>
            <a:pPr marL="0" indent="0" algn="ctr">
              <a:lnSpc>
                <a:spcPct val="102000"/>
              </a:lnSpc>
              <a:spcBef>
                <a:spcPct val="0"/>
              </a:spcBef>
              <a:buFont typeface="Arial" pitchFamily="34" charset="0"/>
              <a:buNone/>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defRPr/>
            </a:pPr>
            <a:r>
              <a:rPr lang="en-GB" b="1" kern="0" dirty="0">
                <a:solidFill>
                  <a:schemeClr val="tx1"/>
                </a:solidFill>
                <a:latin typeface="Garamond" pitchFamily="18" charset="0"/>
              </a:rPr>
              <a:t>PKCS #14: Pseudo-random Number Generation	</a:t>
            </a:r>
          </a:p>
        </p:txBody>
      </p:sp>
    </p:spTree>
    <p:extLst>
      <p:ext uri="{BB962C8B-B14F-4D97-AF65-F5344CB8AC3E}">
        <p14:creationId xmlns:p14="http://schemas.microsoft.com/office/powerpoint/2010/main" val="38853894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
            <a:extLst>
              <a:ext uri="{FF2B5EF4-FFF2-40B4-BE49-F238E27FC236}">
                <a16:creationId xmlns:a16="http://schemas.microsoft.com/office/drawing/2014/main" id="{41B61187-AC32-13A3-4D90-53FEC0F55042}"/>
              </a:ext>
            </a:extLst>
          </p:cNvPr>
          <p:cNvSpPr>
            <a:spLocks noGrp="1" noChangeArrowheads="1"/>
          </p:cNvSpPr>
          <p:nvPr>
            <p:ph type="title"/>
          </p:nvPr>
        </p:nvSpPr>
        <p:spPr>
          <a:xfrm>
            <a:off x="1917389" y="1041503"/>
            <a:ext cx="8357222" cy="994247"/>
          </a:xfrm>
        </p:spPr>
        <p:txBody>
          <a:bodyPr vert="horz" wrap="square" lIns="0" tIns="0" rIns="0" bIns="0" numCol="1" anchor="ctr" anchorCtr="0" compatLnSpc="1">
            <a:prstTxWarp prst="textNoShape">
              <a:avLst/>
            </a:prstTxWarp>
            <a:spAutoFit/>
          </a:bodyPr>
          <a:lstStyle/>
          <a:p>
            <a:pPr>
              <a:lnSpc>
                <a:spcPct val="102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200" dirty="0">
                <a:latin typeface="Garamond" panose="02020404030301010803" pitchFamily="18" charset="0"/>
              </a:rPr>
              <a:t>PKCS #15: Cryptographic Token Information Syntax Standard</a:t>
            </a:r>
          </a:p>
        </p:txBody>
      </p:sp>
      <p:sp>
        <p:nvSpPr>
          <p:cNvPr id="21508" name="Rectangle 2">
            <a:extLst>
              <a:ext uri="{FF2B5EF4-FFF2-40B4-BE49-F238E27FC236}">
                <a16:creationId xmlns:a16="http://schemas.microsoft.com/office/drawing/2014/main" id="{1F0D8A58-2B44-74AE-086A-53C7E81914DD}"/>
              </a:ext>
            </a:extLst>
          </p:cNvPr>
          <p:cNvSpPr>
            <a:spLocks noGrp="1" noChangeArrowheads="1"/>
          </p:cNvSpPr>
          <p:nvPr>
            <p:ph type="body" idx="1"/>
          </p:nvPr>
        </p:nvSpPr>
        <p:spPr>
          <a:xfrm>
            <a:off x="911424" y="2348880"/>
            <a:ext cx="10945216" cy="2204065"/>
          </a:xfrm>
        </p:spPr>
        <p:txBody>
          <a:bodyPr vert="horz" wrap="square" lIns="0" tIns="0" rIns="0" bIns="0" numCol="1" anchor="t" anchorCtr="0" compatLnSpc="1">
            <a:prstTxWarp prst="textNoShape">
              <a:avLst/>
            </a:prstTxWarp>
            <a:spAutoFit/>
          </a:bodyPr>
          <a:lstStyle/>
          <a:p>
            <a:pPr algn="just">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latin typeface="Garamond" panose="02020404030301010803" pitchFamily="18" charset="0"/>
              </a:rPr>
              <a:t>Allows users of crypto tokens to identify themselves to applications</a:t>
            </a:r>
          </a:p>
          <a:p>
            <a:pPr algn="just">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latin typeface="Garamond" panose="02020404030301010803" pitchFamily="18" charset="0"/>
              </a:rPr>
              <a:t>Independent of PKCS#11</a:t>
            </a:r>
          </a:p>
          <a:p>
            <a:pPr algn="just">
              <a:lnSpc>
                <a:spcPct val="102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latin typeface="Garamond" panose="02020404030301010803" pitchFamily="18" charset="0"/>
              </a:rPr>
              <a:t>IC-card-related parts moved to ISO/IEC 7816-15</a:t>
            </a:r>
            <a:endParaRPr lang="en-GB" altLang="en-US" sz="2800" dirty="0">
              <a:latin typeface="Garamond" panose="02020404030301010803"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04917B4E-23C8-395D-EFB4-3A4D34192D2D}"/>
              </a:ext>
            </a:extLst>
          </p:cNvPr>
          <p:cNvSpPr>
            <a:spLocks noGrp="1" noChangeArrowheads="1"/>
          </p:cNvSpPr>
          <p:nvPr>
            <p:ph type="title"/>
          </p:nvPr>
        </p:nvSpPr>
        <p:spPr>
          <a:xfrm>
            <a:off x="1703512" y="1053453"/>
            <a:ext cx="9073008" cy="578941"/>
          </a:xfrm>
        </p:spPr>
        <p:txBody>
          <a:bodyPr/>
          <a:lstStyle/>
          <a:p>
            <a:pPr eaLnBrk="1" hangingPunct="1"/>
            <a:r>
              <a:rPr lang="en-US" altLang="en-US" sz="3200" dirty="0">
                <a:latin typeface="Garamond" panose="02020404030301010803" pitchFamily="18" charset="0"/>
                <a:cs typeface="Arial" panose="020B0604020202020204" pitchFamily="34" charset="0"/>
              </a:rPr>
              <a:t>Federal Information Processing Standards ( FIPS)</a:t>
            </a:r>
            <a:r>
              <a:rPr lang="en-US" altLang="en-US" sz="3200" dirty="0">
                <a:latin typeface="Garamond" panose="02020404030301010803" pitchFamily="18" charset="0"/>
              </a:rPr>
              <a:t> </a:t>
            </a:r>
          </a:p>
        </p:txBody>
      </p:sp>
      <p:sp>
        <p:nvSpPr>
          <p:cNvPr id="28676" name="Rectangle 3">
            <a:extLst>
              <a:ext uri="{FF2B5EF4-FFF2-40B4-BE49-F238E27FC236}">
                <a16:creationId xmlns:a16="http://schemas.microsoft.com/office/drawing/2014/main" id="{C22CB01E-E712-3472-C3DD-064F0BC2786B}"/>
              </a:ext>
            </a:extLst>
          </p:cNvPr>
          <p:cNvSpPr>
            <a:spLocks noGrp="1" noChangeArrowheads="1"/>
          </p:cNvSpPr>
          <p:nvPr>
            <p:ph type="body" idx="1"/>
          </p:nvPr>
        </p:nvSpPr>
        <p:spPr>
          <a:xfrm>
            <a:off x="614891" y="1725704"/>
            <a:ext cx="10962217" cy="4082008"/>
          </a:xfrm>
        </p:spPr>
        <p:txBody>
          <a:bodyPr/>
          <a:lstStyle/>
          <a:p>
            <a:pPr algn="just" eaLnBrk="1" hangingPunct="1"/>
            <a:r>
              <a:rPr lang="en-US" altLang="en-US" sz="2903" dirty="0">
                <a:latin typeface="Garamond" panose="02020404030301010803" pitchFamily="18" charset="0"/>
              </a:rPr>
              <a:t>Developed by the National Institute of Standards and Technology (NIST) for Federal computer systems .</a:t>
            </a:r>
          </a:p>
          <a:p>
            <a:pPr eaLnBrk="1" hangingPunct="1"/>
            <a:r>
              <a:rPr lang="en-US" altLang="en-US" sz="2903" b="1" dirty="0">
                <a:latin typeface="Garamond" panose="02020404030301010803" pitchFamily="18" charset="0"/>
              </a:rPr>
              <a:t>Key FIPS Standards</a:t>
            </a:r>
          </a:p>
          <a:p>
            <a:pPr lvl="1" eaLnBrk="1" hangingPunct="1"/>
            <a:r>
              <a:rPr lang="en-US" altLang="en-US" sz="2540" dirty="0">
                <a:latin typeface="Garamond" panose="02020404030301010803" pitchFamily="18" charset="0"/>
              </a:rPr>
              <a:t>140-2 : Standard for Security Requirements for Cryptographic Modules</a:t>
            </a:r>
          </a:p>
          <a:p>
            <a:pPr lvl="1" eaLnBrk="1" hangingPunct="1"/>
            <a:r>
              <a:rPr lang="en-US" altLang="en-US" sz="2540" dirty="0">
                <a:latin typeface="Garamond" panose="02020404030301010803" pitchFamily="18" charset="0"/>
              </a:rPr>
              <a:t>180-1 : Secure Hash Standard SHA-1</a:t>
            </a:r>
          </a:p>
          <a:p>
            <a:pPr lvl="1" eaLnBrk="1" hangingPunct="1"/>
            <a:r>
              <a:rPr lang="en-US" altLang="en-US" sz="2540" dirty="0">
                <a:latin typeface="Garamond" panose="02020404030301010803" pitchFamily="18" charset="0"/>
              </a:rPr>
              <a:t>180-2  :Updated Secure Hash Standard SHA-1 plus SHA-256, SHA-384, SHA-512</a:t>
            </a:r>
          </a:p>
          <a:p>
            <a:pPr lvl="1" eaLnBrk="1" hangingPunct="1"/>
            <a:r>
              <a:rPr lang="en-US" altLang="en-US" sz="2540" dirty="0">
                <a:latin typeface="Garamond" panose="02020404030301010803" pitchFamily="18" charset="0"/>
              </a:rPr>
              <a:t>186-2  :Digital Signature Standard RSA and DSA</a:t>
            </a:r>
          </a:p>
        </p:txBody>
      </p:sp>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C:\Users\Ranjana\Downloads\file.png"/>
          <p:cNvPicPr>
            <a:picLocks noChangeAspect="1" noChangeArrowheads="1"/>
          </p:cNvPicPr>
          <p:nvPr/>
        </p:nvPicPr>
        <p:blipFill>
          <a:blip r:embed="rId3" cstate="print"/>
          <a:srcRect/>
          <a:stretch>
            <a:fillRect/>
          </a:stretch>
        </p:blipFill>
        <p:spPr bwMode="auto">
          <a:xfrm rot="17621850">
            <a:off x="6386332" y="3647895"/>
            <a:ext cx="519071" cy="519071"/>
          </a:xfrm>
          <a:prstGeom prst="rect">
            <a:avLst/>
          </a:prstGeom>
          <a:noFill/>
        </p:spPr>
      </p:pic>
      <p:pic>
        <p:nvPicPr>
          <p:cNvPr id="38" name="Picture 2" descr="C:\Users\Ranjana\Downloads\file.png"/>
          <p:cNvPicPr>
            <a:picLocks noChangeAspect="1" noChangeArrowheads="1"/>
          </p:cNvPicPr>
          <p:nvPr/>
        </p:nvPicPr>
        <p:blipFill>
          <a:blip r:embed="rId3" cstate="print"/>
          <a:srcRect/>
          <a:stretch>
            <a:fillRect/>
          </a:stretch>
        </p:blipFill>
        <p:spPr bwMode="auto">
          <a:xfrm rot="18562603">
            <a:off x="6976796" y="2666722"/>
            <a:ext cx="519071" cy="519071"/>
          </a:xfrm>
          <a:prstGeom prst="rect">
            <a:avLst/>
          </a:prstGeom>
          <a:noFill/>
        </p:spPr>
      </p:pic>
      <p:pic>
        <p:nvPicPr>
          <p:cNvPr id="35" name="Picture 2" descr="C:\Users\Ranjana\Downloads\file.png"/>
          <p:cNvPicPr>
            <a:picLocks noChangeAspect="1" noChangeArrowheads="1"/>
          </p:cNvPicPr>
          <p:nvPr/>
        </p:nvPicPr>
        <p:blipFill>
          <a:blip r:embed="rId3" cstate="print"/>
          <a:srcRect/>
          <a:stretch>
            <a:fillRect/>
          </a:stretch>
        </p:blipFill>
        <p:spPr bwMode="auto">
          <a:xfrm rot="18456742">
            <a:off x="6271894" y="4176399"/>
            <a:ext cx="519071" cy="519071"/>
          </a:xfrm>
          <a:prstGeom prst="rect">
            <a:avLst/>
          </a:prstGeom>
          <a:noFill/>
        </p:spPr>
      </p:pic>
      <p:sp>
        <p:nvSpPr>
          <p:cNvPr id="2560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ts val="5672"/>
              </a:lnSpc>
              <a:spcBef>
                <a:spcPts val="600"/>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2400">
                <a:solidFill>
                  <a:srgbClr val="000000"/>
                </a:solidFill>
                <a:latin typeface="Garamond" panose="02020404030301010803" pitchFamily="18" charset="0"/>
              </a:defRPr>
            </a:lvl1pPr>
            <a:lvl2pPr marL="557213" indent="-214313">
              <a:lnSpc>
                <a:spcPts val="4960"/>
              </a:lnSpc>
              <a:spcBef>
                <a:spcPts val="525"/>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2100">
                <a:solidFill>
                  <a:srgbClr val="000000"/>
                </a:solidFill>
                <a:latin typeface="Garamond" panose="02020404030301010803" pitchFamily="18" charset="0"/>
              </a:defRPr>
            </a:lvl2pPr>
            <a:lvl3pPr marL="857250" indent="-171450">
              <a:lnSpc>
                <a:spcPts val="4256"/>
              </a:lnSpc>
              <a:spcBef>
                <a:spcPts val="450"/>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800">
                <a:solidFill>
                  <a:srgbClr val="000000"/>
                </a:solidFill>
                <a:latin typeface="Garamond" panose="02020404030301010803" pitchFamily="18" charset="0"/>
              </a:defRPr>
            </a:lvl3pPr>
            <a:lvl4pPr marL="1200150" indent="-171450">
              <a:lnSpc>
                <a:spcPts val="3544"/>
              </a:lnSpc>
              <a:spcBef>
                <a:spcPts val="375"/>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rgbClr val="000000"/>
                </a:solidFill>
                <a:latin typeface="Garamond" panose="02020404030301010803" pitchFamily="18" charset="0"/>
              </a:defRPr>
            </a:lvl4pPr>
            <a:lvl5pPr marL="1543050" indent="-171450">
              <a:lnSpc>
                <a:spcPts val="3544"/>
              </a:lnSpc>
              <a:spcBef>
                <a:spcPts val="375"/>
              </a:spcBef>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rgbClr val="000000"/>
                </a:solidFill>
                <a:latin typeface="Garamond" panose="02020404030301010803" pitchFamily="18" charset="0"/>
              </a:defRPr>
            </a:lvl5pPr>
            <a:lvl6pPr marL="1885950" indent="-171450" defTabSz="342900" eaLnBrk="0" fontAlgn="base" hangingPunct="0">
              <a:lnSpc>
                <a:spcPts val="3544"/>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rgbClr val="000000"/>
                </a:solidFill>
                <a:latin typeface="Garamond" panose="02020404030301010803" pitchFamily="18" charset="0"/>
              </a:defRPr>
            </a:lvl6pPr>
            <a:lvl7pPr marL="2228850" indent="-171450" defTabSz="342900" eaLnBrk="0" fontAlgn="base" hangingPunct="0">
              <a:lnSpc>
                <a:spcPts val="3544"/>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rgbClr val="000000"/>
                </a:solidFill>
                <a:latin typeface="Garamond" panose="02020404030301010803" pitchFamily="18" charset="0"/>
              </a:defRPr>
            </a:lvl7pPr>
            <a:lvl8pPr marL="2571750" indent="-171450" defTabSz="342900" eaLnBrk="0" fontAlgn="base" hangingPunct="0">
              <a:lnSpc>
                <a:spcPts val="3544"/>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rgbClr val="000000"/>
                </a:solidFill>
                <a:latin typeface="Garamond" panose="02020404030301010803" pitchFamily="18" charset="0"/>
              </a:defRPr>
            </a:lvl8pPr>
            <a:lvl9pPr marL="2914650" indent="-171450" defTabSz="342900" eaLnBrk="0" fontAlgn="base" hangingPunct="0">
              <a:lnSpc>
                <a:spcPts val="3544"/>
              </a:lnSpc>
              <a:spcBef>
                <a:spcPts val="375"/>
              </a:spcBef>
              <a:spcAft>
                <a:spcPct val="0"/>
              </a:spcAft>
              <a:buClr>
                <a:srgbClr val="000000"/>
              </a:buClr>
              <a:buSzPct val="100000"/>
              <a:buFont typeface="Arial" panose="020B0604020202020204" pitchFamily="34" charset="0"/>
              <a:buChar cha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sz="1500">
                <a:solidFill>
                  <a:srgbClr val="000000"/>
                </a:solidFill>
                <a:latin typeface="Garamond" panose="02020404030301010803" pitchFamily="18" charset="0"/>
              </a:defRPr>
            </a:lvl9pPr>
          </a:lstStyle>
          <a:p>
            <a:pPr>
              <a:lnSpc>
                <a:spcPct val="100000"/>
              </a:lnSpc>
              <a:spcBef>
                <a:spcPct val="0"/>
              </a:spcBef>
              <a:buFont typeface="Garamond" panose="02020404030301010803" pitchFamily="18" charset="0"/>
              <a:buNone/>
            </a:pPr>
            <a:fld id="{9D60DBD4-0790-4998-8A61-157EB56EA35A}" type="slidenum">
              <a:rPr lang="en-US" altLang="en-US" sz="1050"/>
              <a:pPr>
                <a:lnSpc>
                  <a:spcPct val="100000"/>
                </a:lnSpc>
                <a:spcBef>
                  <a:spcPct val="0"/>
                </a:spcBef>
                <a:buFont typeface="Garamond" panose="02020404030301010803" pitchFamily="18" charset="0"/>
                <a:buNone/>
              </a:pPr>
              <a:t>8</a:t>
            </a:fld>
            <a:endParaRPr lang="en-US" altLang="en-US" sz="1050"/>
          </a:p>
        </p:txBody>
      </p:sp>
      <p:sp>
        <p:nvSpPr>
          <p:cNvPr id="25604" name="Rectangle 3"/>
          <p:cNvSpPr>
            <a:spLocks noGrp="1" noChangeArrowheads="1"/>
          </p:cNvSpPr>
          <p:nvPr>
            <p:ph type="title"/>
          </p:nvPr>
        </p:nvSpPr>
        <p:spPr>
          <a:xfrm>
            <a:off x="2595538" y="823898"/>
            <a:ext cx="8839200" cy="533400"/>
          </a:xfrm>
        </p:spPr>
        <p:txBody>
          <a:bodyPr vert="horz" wrap="square" lIns="61593" tIns="30797" rIns="61593" bIns="30797" numCol="1" rtlCol="0" anchor="ctr" anchorCtr="0" compatLnSpc="1">
            <a:prstTxWarp prst="textNoShape">
              <a:avLst/>
            </a:prstTxWarp>
            <a:noAutofit/>
          </a:bodyPr>
          <a:lstStyle/>
          <a:p>
            <a:pPr>
              <a:lnSpc>
                <a:spcPct val="90000"/>
              </a:lnSpc>
            </a:pPr>
            <a:r>
              <a:rPr lang="en-US" sz="2800" b="1" dirty="0"/>
              <a:t>Attacks on Confidentiality / Secrecy – </a:t>
            </a:r>
            <a:r>
              <a:rPr lang="en-US" altLang="en-US" sz="2800" b="1" dirty="0"/>
              <a:t>Data Theft</a:t>
            </a:r>
          </a:p>
        </p:txBody>
      </p:sp>
      <p:sp>
        <p:nvSpPr>
          <p:cNvPr id="25605" name="Line 4"/>
          <p:cNvSpPr>
            <a:spLocks noChangeShapeType="1"/>
          </p:cNvSpPr>
          <p:nvPr/>
        </p:nvSpPr>
        <p:spPr bwMode="auto">
          <a:xfrm>
            <a:off x="3024166" y="3429000"/>
            <a:ext cx="448866" cy="0"/>
          </a:xfrm>
          <a:prstGeom prst="line">
            <a:avLst/>
          </a:prstGeom>
          <a:noFill/>
          <a:ln w="508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GB" sz="1500"/>
          </a:p>
        </p:txBody>
      </p:sp>
      <p:sp>
        <p:nvSpPr>
          <p:cNvPr id="25606" name="Rectangle 5"/>
          <p:cNvSpPr>
            <a:spLocks noChangeArrowheads="1"/>
          </p:cNvSpPr>
          <p:nvPr/>
        </p:nvSpPr>
        <p:spPr bwMode="auto">
          <a:xfrm>
            <a:off x="7381884" y="4548204"/>
            <a:ext cx="2484834" cy="1238250"/>
          </a:xfrm>
          <a:prstGeom prst="rect">
            <a:avLst/>
          </a:prstGeom>
          <a:noFill/>
          <a:ln w="25400">
            <a:solidFill>
              <a:srgbClr val="FFBE01"/>
            </a:solidFill>
            <a:miter lim="800000"/>
            <a:headEnd/>
            <a:tailEnd/>
          </a:ln>
        </p:spPr>
        <p:txBody>
          <a:bodyPr wrap="none" anchor="ctr"/>
          <a:lstStyle>
            <a:lvl1pPr>
              <a:lnSpc>
                <a:spcPts val="7563"/>
              </a:lnSpc>
              <a:spcBef>
                <a:spcPts val="800"/>
              </a:spcBef>
              <a:buClr>
                <a:srgbClr val="000000"/>
              </a:buClr>
              <a:buSzPct val="100000"/>
              <a:buFont typeface="Arial" panose="020B0604020202020204" pitchFamily="34" charset="0"/>
              <a:buChar char="•"/>
              <a:defRPr sz="3200">
                <a:solidFill>
                  <a:srgbClr val="000000"/>
                </a:solidFill>
                <a:latin typeface="Garamond" panose="02020404030301010803" pitchFamily="18" charset="0"/>
              </a:defRPr>
            </a:lvl1pPr>
            <a:lvl2pPr marL="742950" indent="-285750">
              <a:lnSpc>
                <a:spcPts val="6613"/>
              </a:lnSpc>
              <a:spcBef>
                <a:spcPts val="700"/>
              </a:spcBef>
              <a:buClr>
                <a:srgbClr val="000000"/>
              </a:buClr>
              <a:buSzPct val="100000"/>
              <a:buFont typeface="Arial" panose="020B0604020202020204" pitchFamily="34" charset="0"/>
              <a:buChar char="–"/>
              <a:defRPr sz="2800">
                <a:solidFill>
                  <a:srgbClr val="000000"/>
                </a:solidFill>
                <a:latin typeface="Garamond" panose="02020404030301010803" pitchFamily="18" charset="0"/>
              </a:defRPr>
            </a:lvl2pPr>
            <a:lvl3pPr marL="1143000" indent="-228600">
              <a:lnSpc>
                <a:spcPts val="5675"/>
              </a:lnSpc>
              <a:spcBef>
                <a:spcPts val="600"/>
              </a:spcBef>
              <a:buClr>
                <a:srgbClr val="000000"/>
              </a:buClr>
              <a:buSzPct val="100000"/>
              <a:buFont typeface="Arial" panose="020B0604020202020204" pitchFamily="34" charset="0"/>
              <a:buChar char="•"/>
              <a:defRPr sz="2400">
                <a:solidFill>
                  <a:srgbClr val="000000"/>
                </a:solidFill>
                <a:latin typeface="Garamond" panose="02020404030301010803" pitchFamily="18" charset="0"/>
              </a:defRPr>
            </a:lvl3pPr>
            <a:lvl4pPr marL="1600200" indent="-228600">
              <a:lnSpc>
                <a:spcPts val="4725"/>
              </a:lnSpc>
              <a:spcBef>
                <a:spcPts val="500"/>
              </a:spcBef>
              <a:buClr>
                <a:srgbClr val="000000"/>
              </a:buClr>
              <a:buSzPct val="100000"/>
              <a:buFont typeface="Arial" panose="020B0604020202020204" pitchFamily="34" charset="0"/>
              <a:buChar char="–"/>
              <a:defRPr sz="2000">
                <a:solidFill>
                  <a:srgbClr val="000000"/>
                </a:solidFill>
                <a:latin typeface="Garamond" panose="02020404030301010803" pitchFamily="18" charset="0"/>
              </a:defRPr>
            </a:lvl4pPr>
            <a:lvl5pPr marL="2057400" indent="-228600">
              <a:lnSpc>
                <a:spcPts val="4725"/>
              </a:lnSpc>
              <a:spcBef>
                <a:spcPts val="500"/>
              </a:spcBef>
              <a:buClr>
                <a:srgbClr val="000000"/>
              </a:buClr>
              <a:buSzPct val="100000"/>
              <a:buFont typeface="Arial" panose="020B0604020202020204" pitchFamily="34" charset="0"/>
              <a:buChar char="»"/>
              <a:defRPr sz="2000">
                <a:solidFill>
                  <a:srgbClr val="000000"/>
                </a:solidFill>
                <a:latin typeface="Garamond" panose="02020404030301010803" pitchFamily="18" charset="0"/>
              </a:defRPr>
            </a:lvl5pPr>
            <a:lvl6pPr marL="2514600" indent="-228600" defTabSz="457200" eaLnBrk="0" fontAlgn="base" hangingPunct="0">
              <a:lnSpc>
                <a:spcPts val="4725"/>
              </a:lnSpc>
              <a:spcBef>
                <a:spcPts val="500"/>
              </a:spcBef>
              <a:spcAft>
                <a:spcPct val="0"/>
              </a:spcAft>
              <a:buClr>
                <a:srgbClr val="000000"/>
              </a:buClr>
              <a:buSzPct val="100000"/>
              <a:buFont typeface="Arial" panose="020B0604020202020204" pitchFamily="34" charset="0"/>
              <a:buChar char="»"/>
              <a:defRPr sz="2000">
                <a:solidFill>
                  <a:srgbClr val="000000"/>
                </a:solidFill>
                <a:latin typeface="Garamond" panose="02020404030301010803" pitchFamily="18" charset="0"/>
              </a:defRPr>
            </a:lvl6pPr>
            <a:lvl7pPr marL="2971800" indent="-228600" defTabSz="457200" eaLnBrk="0" fontAlgn="base" hangingPunct="0">
              <a:lnSpc>
                <a:spcPts val="4725"/>
              </a:lnSpc>
              <a:spcBef>
                <a:spcPts val="500"/>
              </a:spcBef>
              <a:spcAft>
                <a:spcPct val="0"/>
              </a:spcAft>
              <a:buClr>
                <a:srgbClr val="000000"/>
              </a:buClr>
              <a:buSzPct val="100000"/>
              <a:buFont typeface="Arial" panose="020B0604020202020204" pitchFamily="34" charset="0"/>
              <a:buChar char="»"/>
              <a:defRPr sz="2000">
                <a:solidFill>
                  <a:srgbClr val="000000"/>
                </a:solidFill>
                <a:latin typeface="Garamond" panose="02020404030301010803" pitchFamily="18" charset="0"/>
              </a:defRPr>
            </a:lvl7pPr>
            <a:lvl8pPr marL="3429000" indent="-228600" defTabSz="457200" eaLnBrk="0" fontAlgn="base" hangingPunct="0">
              <a:lnSpc>
                <a:spcPts val="4725"/>
              </a:lnSpc>
              <a:spcBef>
                <a:spcPts val="500"/>
              </a:spcBef>
              <a:spcAft>
                <a:spcPct val="0"/>
              </a:spcAft>
              <a:buClr>
                <a:srgbClr val="000000"/>
              </a:buClr>
              <a:buSzPct val="100000"/>
              <a:buFont typeface="Arial" panose="020B0604020202020204" pitchFamily="34" charset="0"/>
              <a:buChar char="»"/>
              <a:defRPr sz="2000">
                <a:solidFill>
                  <a:srgbClr val="000000"/>
                </a:solidFill>
                <a:latin typeface="Garamond" panose="02020404030301010803" pitchFamily="18" charset="0"/>
              </a:defRPr>
            </a:lvl8pPr>
            <a:lvl9pPr marL="3886200" indent="-228600" defTabSz="457200" eaLnBrk="0" fontAlgn="base" hangingPunct="0">
              <a:lnSpc>
                <a:spcPts val="4725"/>
              </a:lnSpc>
              <a:spcBef>
                <a:spcPts val="500"/>
              </a:spcBef>
              <a:spcAft>
                <a:spcPct val="0"/>
              </a:spcAft>
              <a:buClr>
                <a:srgbClr val="000000"/>
              </a:buClr>
              <a:buSzPct val="100000"/>
              <a:buFont typeface="Arial" panose="020B0604020202020204" pitchFamily="34" charset="0"/>
              <a:buChar char="»"/>
              <a:defRPr sz="2000">
                <a:solidFill>
                  <a:srgbClr val="000000"/>
                </a:solidFill>
                <a:latin typeface="Garamond" panose="02020404030301010803" pitchFamily="18" charset="0"/>
              </a:defRPr>
            </a:lvl9pPr>
          </a:lstStyle>
          <a:p>
            <a:pPr>
              <a:lnSpc>
                <a:spcPts val="3188"/>
              </a:lnSpc>
              <a:spcBef>
                <a:spcPct val="0"/>
              </a:spcBef>
              <a:buNone/>
            </a:pPr>
            <a:endParaRPr lang="en-IN" altLang="en-US" sz="1350">
              <a:solidFill>
                <a:schemeClr val="bg1"/>
              </a:solidFill>
            </a:endParaRPr>
          </a:p>
        </p:txBody>
      </p:sp>
      <p:sp>
        <p:nvSpPr>
          <p:cNvPr id="25607" name="Rectangle 6"/>
          <p:cNvSpPr>
            <a:spLocks noChangeArrowheads="1"/>
          </p:cNvSpPr>
          <p:nvPr/>
        </p:nvSpPr>
        <p:spPr bwMode="auto">
          <a:xfrm>
            <a:off x="7524760" y="4572008"/>
            <a:ext cx="2483643" cy="118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8288" tIns="34814" rIns="68288" bIns="34814">
            <a:spAutoFit/>
          </a:bodyPr>
          <a:lstStyle>
            <a:lvl1pPr marL="257175" indent="-257175" defTabSz="904875">
              <a:lnSpc>
                <a:spcPts val="7563"/>
              </a:lnSpc>
              <a:spcBef>
                <a:spcPts val="800"/>
              </a:spcBef>
              <a:buClr>
                <a:srgbClr val="000000"/>
              </a:buClr>
              <a:buSzPct val="100000"/>
              <a:buFont typeface="Arial" panose="020B0604020202020204" pitchFamily="34" charset="0"/>
              <a:buChar char="•"/>
              <a:defRPr sz="3200">
                <a:solidFill>
                  <a:srgbClr val="000000"/>
                </a:solidFill>
                <a:latin typeface="Garamond" panose="02020404030301010803" pitchFamily="18" charset="0"/>
              </a:defRPr>
            </a:lvl1pPr>
            <a:lvl2pPr marL="742950" indent="-285750" defTabSz="904875">
              <a:lnSpc>
                <a:spcPts val="6613"/>
              </a:lnSpc>
              <a:spcBef>
                <a:spcPts val="700"/>
              </a:spcBef>
              <a:buClr>
                <a:srgbClr val="000000"/>
              </a:buClr>
              <a:buSzPct val="100000"/>
              <a:buFont typeface="Arial" panose="020B0604020202020204" pitchFamily="34" charset="0"/>
              <a:buChar char="–"/>
              <a:defRPr sz="2800">
                <a:solidFill>
                  <a:srgbClr val="000000"/>
                </a:solidFill>
                <a:latin typeface="Garamond" panose="02020404030301010803" pitchFamily="18" charset="0"/>
              </a:defRPr>
            </a:lvl2pPr>
            <a:lvl3pPr marL="1143000" indent="-228600" defTabSz="904875">
              <a:lnSpc>
                <a:spcPts val="5675"/>
              </a:lnSpc>
              <a:spcBef>
                <a:spcPts val="600"/>
              </a:spcBef>
              <a:buClr>
                <a:srgbClr val="000000"/>
              </a:buClr>
              <a:buSzPct val="100000"/>
              <a:buFont typeface="Arial" panose="020B0604020202020204" pitchFamily="34" charset="0"/>
              <a:buChar char="•"/>
              <a:defRPr sz="2400">
                <a:solidFill>
                  <a:srgbClr val="000000"/>
                </a:solidFill>
                <a:latin typeface="Garamond" panose="02020404030301010803" pitchFamily="18" charset="0"/>
              </a:defRPr>
            </a:lvl3pPr>
            <a:lvl4pPr marL="1600200" indent="-228600" defTabSz="904875">
              <a:lnSpc>
                <a:spcPts val="4725"/>
              </a:lnSpc>
              <a:spcBef>
                <a:spcPts val="500"/>
              </a:spcBef>
              <a:buClr>
                <a:srgbClr val="000000"/>
              </a:buClr>
              <a:buSzPct val="100000"/>
              <a:buFont typeface="Arial" panose="020B0604020202020204" pitchFamily="34" charset="0"/>
              <a:buChar char="–"/>
              <a:defRPr sz="2000">
                <a:solidFill>
                  <a:srgbClr val="000000"/>
                </a:solidFill>
                <a:latin typeface="Garamond" panose="02020404030301010803" pitchFamily="18" charset="0"/>
              </a:defRPr>
            </a:lvl4pPr>
            <a:lvl5pPr marL="2057400" indent="-228600" defTabSz="904875">
              <a:lnSpc>
                <a:spcPts val="4725"/>
              </a:lnSpc>
              <a:spcBef>
                <a:spcPts val="500"/>
              </a:spcBef>
              <a:buClr>
                <a:srgbClr val="000000"/>
              </a:buClr>
              <a:buSzPct val="100000"/>
              <a:buFont typeface="Arial" panose="020B0604020202020204" pitchFamily="34" charset="0"/>
              <a:buChar char="»"/>
              <a:defRPr sz="2000">
                <a:solidFill>
                  <a:srgbClr val="000000"/>
                </a:solidFill>
                <a:latin typeface="Garamond" panose="02020404030301010803" pitchFamily="18" charset="0"/>
              </a:defRPr>
            </a:lvl5pPr>
            <a:lvl6pPr marL="2514600" indent="-228600" defTabSz="904875" eaLnBrk="0" fontAlgn="base" hangingPunct="0">
              <a:lnSpc>
                <a:spcPts val="4725"/>
              </a:lnSpc>
              <a:spcBef>
                <a:spcPts val="500"/>
              </a:spcBef>
              <a:spcAft>
                <a:spcPct val="0"/>
              </a:spcAft>
              <a:buClr>
                <a:srgbClr val="000000"/>
              </a:buClr>
              <a:buSzPct val="100000"/>
              <a:buFont typeface="Arial" panose="020B0604020202020204" pitchFamily="34" charset="0"/>
              <a:buChar char="»"/>
              <a:defRPr sz="2000">
                <a:solidFill>
                  <a:srgbClr val="000000"/>
                </a:solidFill>
                <a:latin typeface="Garamond" panose="02020404030301010803" pitchFamily="18" charset="0"/>
              </a:defRPr>
            </a:lvl6pPr>
            <a:lvl7pPr marL="2971800" indent="-228600" defTabSz="904875" eaLnBrk="0" fontAlgn="base" hangingPunct="0">
              <a:lnSpc>
                <a:spcPts val="4725"/>
              </a:lnSpc>
              <a:spcBef>
                <a:spcPts val="500"/>
              </a:spcBef>
              <a:spcAft>
                <a:spcPct val="0"/>
              </a:spcAft>
              <a:buClr>
                <a:srgbClr val="000000"/>
              </a:buClr>
              <a:buSzPct val="100000"/>
              <a:buFont typeface="Arial" panose="020B0604020202020204" pitchFamily="34" charset="0"/>
              <a:buChar char="»"/>
              <a:defRPr sz="2000">
                <a:solidFill>
                  <a:srgbClr val="000000"/>
                </a:solidFill>
                <a:latin typeface="Garamond" panose="02020404030301010803" pitchFamily="18" charset="0"/>
              </a:defRPr>
            </a:lvl7pPr>
            <a:lvl8pPr marL="3429000" indent="-228600" defTabSz="904875" eaLnBrk="0" fontAlgn="base" hangingPunct="0">
              <a:lnSpc>
                <a:spcPts val="4725"/>
              </a:lnSpc>
              <a:spcBef>
                <a:spcPts val="500"/>
              </a:spcBef>
              <a:spcAft>
                <a:spcPct val="0"/>
              </a:spcAft>
              <a:buClr>
                <a:srgbClr val="000000"/>
              </a:buClr>
              <a:buSzPct val="100000"/>
              <a:buFont typeface="Arial" panose="020B0604020202020204" pitchFamily="34" charset="0"/>
              <a:buChar char="»"/>
              <a:defRPr sz="2000">
                <a:solidFill>
                  <a:srgbClr val="000000"/>
                </a:solidFill>
                <a:latin typeface="Garamond" panose="02020404030301010803" pitchFamily="18" charset="0"/>
              </a:defRPr>
            </a:lvl8pPr>
            <a:lvl9pPr marL="3886200" indent="-228600" defTabSz="904875" eaLnBrk="0" fontAlgn="base" hangingPunct="0">
              <a:lnSpc>
                <a:spcPts val="4725"/>
              </a:lnSpc>
              <a:spcBef>
                <a:spcPts val="500"/>
              </a:spcBef>
              <a:spcAft>
                <a:spcPct val="0"/>
              </a:spcAft>
              <a:buClr>
                <a:srgbClr val="000000"/>
              </a:buClr>
              <a:buSzPct val="100000"/>
              <a:buFont typeface="Arial" panose="020B0604020202020204" pitchFamily="34" charset="0"/>
              <a:buChar char="»"/>
              <a:defRPr sz="2000">
                <a:solidFill>
                  <a:srgbClr val="000000"/>
                </a:solidFill>
                <a:latin typeface="Garamond" panose="02020404030301010803" pitchFamily="18" charset="0"/>
              </a:defRPr>
            </a:lvl9pPr>
          </a:lstStyle>
          <a:p>
            <a:pPr>
              <a:lnSpc>
                <a:spcPct val="95000"/>
              </a:lnSpc>
              <a:spcBef>
                <a:spcPct val="25000"/>
              </a:spcBef>
              <a:buFont typeface="Arial" panose="020B0604020202020204" pitchFamily="34" charset="0"/>
              <a:buNone/>
            </a:pPr>
            <a:r>
              <a:rPr lang="en-US" altLang="en-US" sz="1500" b="1" dirty="0">
                <a:solidFill>
                  <a:sysClr val="windowText" lastClr="000000"/>
                </a:solidFill>
              </a:rPr>
              <a:t>Corporate Business Plan:</a:t>
            </a:r>
          </a:p>
          <a:p>
            <a:pPr>
              <a:lnSpc>
                <a:spcPct val="95000"/>
              </a:lnSpc>
              <a:spcBef>
                <a:spcPct val="25000"/>
              </a:spcBef>
              <a:buFont typeface="Arial" panose="020B0604020202020204" pitchFamily="34" charset="0"/>
              <a:buNone/>
            </a:pPr>
            <a:r>
              <a:rPr lang="en-US" altLang="en-US" sz="1350" b="1" dirty="0">
                <a:solidFill>
                  <a:sysClr val="windowText" lastClr="000000"/>
                </a:solidFill>
              </a:rPr>
              <a:t>• 	Expand into </a:t>
            </a:r>
            <a:r>
              <a:rPr lang="en-US" altLang="en-US" sz="1350" b="1" dirty="0" err="1">
                <a:solidFill>
                  <a:sysClr val="windowText" lastClr="000000"/>
                </a:solidFill>
              </a:rPr>
              <a:t>Gabbar’s</a:t>
            </a:r>
            <a:r>
              <a:rPr lang="en-US" altLang="en-US" sz="1350" b="1" dirty="0">
                <a:solidFill>
                  <a:sysClr val="windowText" lastClr="000000"/>
                </a:solidFill>
              </a:rPr>
              <a:t> </a:t>
            </a:r>
            <a:br>
              <a:rPr lang="en-US" altLang="en-US" sz="1350" b="1" dirty="0">
                <a:solidFill>
                  <a:sysClr val="windowText" lastClr="000000"/>
                </a:solidFill>
              </a:rPr>
            </a:br>
            <a:r>
              <a:rPr lang="en-US" altLang="en-US" sz="1350" b="1" dirty="0">
                <a:solidFill>
                  <a:sysClr val="windowText" lastClr="000000"/>
                </a:solidFill>
              </a:rPr>
              <a:t>core area</a:t>
            </a:r>
          </a:p>
          <a:p>
            <a:pPr>
              <a:lnSpc>
                <a:spcPct val="95000"/>
              </a:lnSpc>
              <a:spcBef>
                <a:spcPct val="25000"/>
              </a:spcBef>
              <a:buFont typeface="Arial" panose="020B0604020202020204" pitchFamily="34" charset="0"/>
              <a:buNone/>
            </a:pPr>
            <a:r>
              <a:rPr lang="en-US" altLang="en-US" sz="1350" b="1" dirty="0">
                <a:solidFill>
                  <a:sysClr val="windowText" lastClr="000000"/>
                </a:solidFill>
              </a:rPr>
              <a:t>• 	Massively discount our</a:t>
            </a:r>
            <a:br>
              <a:rPr lang="en-US" altLang="en-US" sz="1350" b="1" dirty="0">
                <a:solidFill>
                  <a:sysClr val="windowText" lastClr="000000"/>
                </a:solidFill>
              </a:rPr>
            </a:br>
            <a:r>
              <a:rPr lang="en-US" altLang="en-US" sz="1350" b="1" dirty="0">
                <a:solidFill>
                  <a:sysClr val="windowText" lastClr="000000"/>
                </a:solidFill>
              </a:rPr>
              <a:t>products for next quarter</a:t>
            </a:r>
          </a:p>
        </p:txBody>
      </p:sp>
      <p:sp>
        <p:nvSpPr>
          <p:cNvPr id="25608" name="Line 7"/>
          <p:cNvSpPr>
            <a:spLocks noChangeShapeType="1"/>
          </p:cNvSpPr>
          <p:nvPr/>
        </p:nvSpPr>
        <p:spPr bwMode="auto">
          <a:xfrm flipH="1">
            <a:off x="7581922" y="2528888"/>
            <a:ext cx="1278731" cy="0"/>
          </a:xfrm>
          <a:prstGeom prst="line">
            <a:avLst/>
          </a:prstGeom>
          <a:noFill/>
          <a:ln w="508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GB" sz="1500"/>
          </a:p>
        </p:txBody>
      </p:sp>
      <p:pic>
        <p:nvPicPr>
          <p:cNvPr id="25609"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4117" y="2336007"/>
            <a:ext cx="675084" cy="39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10" name="Line 9"/>
          <p:cNvSpPr>
            <a:spLocks noChangeShapeType="1"/>
          </p:cNvSpPr>
          <p:nvPr/>
        </p:nvSpPr>
        <p:spPr bwMode="auto">
          <a:xfrm>
            <a:off x="8860651" y="2081213"/>
            <a:ext cx="0" cy="1733550"/>
          </a:xfrm>
          <a:prstGeom prst="line">
            <a:avLst/>
          </a:prstGeom>
          <a:noFill/>
          <a:ln w="508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GB" sz="1500"/>
          </a:p>
        </p:txBody>
      </p:sp>
      <p:sp>
        <p:nvSpPr>
          <p:cNvPr id="25611" name="Line 10"/>
          <p:cNvSpPr>
            <a:spLocks noChangeShapeType="1"/>
          </p:cNvSpPr>
          <p:nvPr/>
        </p:nvSpPr>
        <p:spPr bwMode="auto">
          <a:xfrm>
            <a:off x="8861845" y="3429000"/>
            <a:ext cx="448865" cy="0"/>
          </a:xfrm>
          <a:prstGeom prst="line">
            <a:avLst/>
          </a:prstGeom>
          <a:noFill/>
          <a:ln w="508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GB" sz="1500"/>
          </a:p>
        </p:txBody>
      </p:sp>
      <p:sp>
        <p:nvSpPr>
          <p:cNvPr id="25612" name="Line 11"/>
          <p:cNvSpPr>
            <a:spLocks noChangeShapeType="1"/>
          </p:cNvSpPr>
          <p:nvPr/>
        </p:nvSpPr>
        <p:spPr bwMode="auto">
          <a:xfrm>
            <a:off x="3474209" y="2081213"/>
            <a:ext cx="0" cy="1733550"/>
          </a:xfrm>
          <a:prstGeom prst="line">
            <a:avLst/>
          </a:prstGeom>
          <a:noFill/>
          <a:ln w="50800">
            <a:solidFill>
              <a:schemeClr val="accent2">
                <a:lumMod val="75000"/>
              </a:schemeClr>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GB" sz="1500"/>
          </a:p>
        </p:txBody>
      </p:sp>
      <p:sp>
        <p:nvSpPr>
          <p:cNvPr id="25613" name="Line 12"/>
          <p:cNvSpPr>
            <a:spLocks noChangeShapeType="1"/>
          </p:cNvSpPr>
          <p:nvPr/>
        </p:nvSpPr>
        <p:spPr bwMode="auto">
          <a:xfrm flipH="1">
            <a:off x="3486129" y="2528888"/>
            <a:ext cx="1110854" cy="0"/>
          </a:xfrm>
          <a:prstGeom prst="line">
            <a:avLst/>
          </a:prstGeom>
          <a:noFill/>
          <a:ln w="508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GB" sz="1500"/>
          </a:p>
        </p:txBody>
      </p:sp>
      <p:pic>
        <p:nvPicPr>
          <p:cNvPr id="25614" name="Picture 1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8777" y="2336007"/>
            <a:ext cx="673894" cy="39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 name="Picture 2" descr="C:\Users\Ranjana\Downloads\89-893676_computer-icons-user-laptop-personal-computer-computer-girl-removebg-preview.png"/>
          <p:cNvPicPr>
            <a:picLocks noChangeAspect="1" noChangeArrowheads="1"/>
          </p:cNvPicPr>
          <p:nvPr/>
        </p:nvPicPr>
        <p:blipFill>
          <a:blip r:embed="rId6" cstate="print"/>
          <a:srcRect/>
          <a:stretch>
            <a:fillRect/>
          </a:stretch>
        </p:blipFill>
        <p:spPr bwMode="auto">
          <a:xfrm>
            <a:off x="1166778" y="2590406"/>
            <a:ext cx="1857388" cy="1835232"/>
          </a:xfrm>
          <a:prstGeom prst="rect">
            <a:avLst/>
          </a:prstGeom>
          <a:noFill/>
        </p:spPr>
      </p:pic>
      <p:pic>
        <p:nvPicPr>
          <p:cNvPr id="21" name="Picture 3" descr="C:\Users\Ranjana\Downloads\74-748374_laptop-user-personal-computer-computer-icons-computer-user-removebg-preview.png"/>
          <p:cNvPicPr>
            <a:picLocks noChangeAspect="1" noChangeArrowheads="1"/>
          </p:cNvPicPr>
          <p:nvPr/>
        </p:nvPicPr>
        <p:blipFill>
          <a:blip r:embed="rId7" cstate="print"/>
          <a:srcRect/>
          <a:stretch>
            <a:fillRect/>
          </a:stretch>
        </p:blipFill>
        <p:spPr bwMode="auto">
          <a:xfrm>
            <a:off x="9167834" y="2571744"/>
            <a:ext cx="2000264" cy="1809762"/>
          </a:xfrm>
          <a:prstGeom prst="rect">
            <a:avLst/>
          </a:prstGeom>
          <a:noFill/>
        </p:spPr>
      </p:pic>
      <p:pic>
        <p:nvPicPr>
          <p:cNvPr id="6146" name="Picture 2" descr="C:\Users\Ranjana\Downloads\file.png"/>
          <p:cNvPicPr>
            <a:picLocks noChangeAspect="1" noChangeArrowheads="1"/>
          </p:cNvPicPr>
          <p:nvPr/>
        </p:nvPicPr>
        <p:blipFill>
          <a:blip r:embed="rId3" cstate="print"/>
          <a:srcRect/>
          <a:stretch>
            <a:fillRect/>
          </a:stretch>
        </p:blipFill>
        <p:spPr bwMode="auto">
          <a:xfrm rot="1201028">
            <a:off x="4740401" y="2644905"/>
            <a:ext cx="519071" cy="519071"/>
          </a:xfrm>
          <a:prstGeom prst="rect">
            <a:avLst/>
          </a:prstGeom>
          <a:noFill/>
        </p:spPr>
      </p:pic>
      <p:pic>
        <p:nvPicPr>
          <p:cNvPr id="25615" name="Picture 14"/>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2926" y="1966914"/>
            <a:ext cx="3429024" cy="113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 name="Picture 2" descr="C:\Users\Ranjana\Downloads\file.png"/>
          <p:cNvPicPr>
            <a:picLocks noChangeAspect="1" noChangeArrowheads="1"/>
          </p:cNvPicPr>
          <p:nvPr/>
        </p:nvPicPr>
        <p:blipFill>
          <a:blip r:embed="rId3" cstate="print"/>
          <a:srcRect/>
          <a:stretch>
            <a:fillRect/>
          </a:stretch>
        </p:blipFill>
        <p:spPr bwMode="auto">
          <a:xfrm rot="2541092">
            <a:off x="5202979" y="2964607"/>
            <a:ext cx="519071" cy="519071"/>
          </a:xfrm>
          <a:prstGeom prst="rect">
            <a:avLst/>
          </a:prstGeom>
          <a:noFill/>
        </p:spPr>
      </p:pic>
      <p:pic>
        <p:nvPicPr>
          <p:cNvPr id="28" name="Picture 2" descr="C:\Users\Ranjana\Downloads\file.png"/>
          <p:cNvPicPr>
            <a:picLocks noChangeAspect="1" noChangeArrowheads="1"/>
          </p:cNvPicPr>
          <p:nvPr/>
        </p:nvPicPr>
        <p:blipFill>
          <a:blip r:embed="rId3" cstate="print"/>
          <a:srcRect/>
          <a:stretch>
            <a:fillRect/>
          </a:stretch>
        </p:blipFill>
        <p:spPr bwMode="auto">
          <a:xfrm rot="3004959">
            <a:off x="5560559" y="3393625"/>
            <a:ext cx="519071" cy="519071"/>
          </a:xfrm>
          <a:prstGeom prst="rect">
            <a:avLst/>
          </a:prstGeom>
          <a:noFill/>
        </p:spPr>
      </p:pic>
      <p:pic>
        <p:nvPicPr>
          <p:cNvPr id="22" name="Picture 6" descr="C:\Users\Ranjana\Downloads\305-3050333_hacker-png-transparent-png-removebg-preview.png"/>
          <p:cNvPicPr>
            <a:picLocks noChangeAspect="1" noChangeArrowheads="1"/>
          </p:cNvPicPr>
          <p:nvPr/>
        </p:nvPicPr>
        <p:blipFill>
          <a:blip r:embed="rId9"/>
          <a:srcRect/>
          <a:stretch>
            <a:fillRect/>
          </a:stretch>
        </p:blipFill>
        <p:spPr bwMode="auto">
          <a:xfrm>
            <a:off x="5024430" y="3643314"/>
            <a:ext cx="2428892" cy="1667597"/>
          </a:xfrm>
          <a:prstGeom prst="rect">
            <a:avLst/>
          </a:prstGeom>
          <a:noFill/>
        </p:spPr>
      </p:pic>
      <p:pic>
        <p:nvPicPr>
          <p:cNvPr id="29" name="Picture 2" descr="C:\Users\Ranjana\Downloads\file.png"/>
          <p:cNvPicPr>
            <a:picLocks noChangeAspect="1" noChangeArrowheads="1"/>
          </p:cNvPicPr>
          <p:nvPr/>
        </p:nvPicPr>
        <p:blipFill>
          <a:blip r:embed="rId3" cstate="print"/>
          <a:srcRect/>
          <a:stretch>
            <a:fillRect/>
          </a:stretch>
        </p:blipFill>
        <p:spPr bwMode="auto">
          <a:xfrm rot="3845742">
            <a:off x="5793161" y="3840542"/>
            <a:ext cx="519071" cy="519071"/>
          </a:xfrm>
          <a:prstGeom prst="rect">
            <a:avLst/>
          </a:prstGeom>
          <a:noFill/>
        </p:spPr>
      </p:pic>
      <p:pic>
        <p:nvPicPr>
          <p:cNvPr id="37" name="Picture 2" descr="C:\Users\Ranjana\Downloads\file.png"/>
          <p:cNvPicPr>
            <a:picLocks noChangeAspect="1" noChangeArrowheads="1"/>
          </p:cNvPicPr>
          <p:nvPr/>
        </p:nvPicPr>
        <p:blipFill>
          <a:blip r:embed="rId3" cstate="print"/>
          <a:srcRect/>
          <a:stretch>
            <a:fillRect/>
          </a:stretch>
        </p:blipFill>
        <p:spPr bwMode="auto">
          <a:xfrm rot="18052040">
            <a:off x="6623543" y="3099287"/>
            <a:ext cx="519071" cy="519071"/>
          </a:xfrm>
          <a:prstGeom prst="rect">
            <a:avLst/>
          </a:prstGeom>
          <a:noFill/>
        </p:spPr>
      </p:pic>
    </p:spTree>
    <p:extLst>
      <p:ext uri="{BB962C8B-B14F-4D97-AF65-F5344CB8AC3E}">
        <p14:creationId xmlns:p14="http://schemas.microsoft.com/office/powerpoint/2010/main" val="143564880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linds(horizontal)">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5605"/>
                                        </p:tgtEl>
                                        <p:attrNameLst>
                                          <p:attrName>style.visibility</p:attrName>
                                        </p:attrNameLst>
                                      </p:cBhvr>
                                      <p:to>
                                        <p:strVal val="visible"/>
                                      </p:to>
                                    </p:set>
                                    <p:animEffect transition="in" filter="dissolve">
                                      <p:cBhvr>
                                        <p:cTn id="15" dur="500"/>
                                        <p:tgtEl>
                                          <p:spTgt spid="2560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5612"/>
                                        </p:tgtEl>
                                        <p:attrNameLst>
                                          <p:attrName>style.visibility</p:attrName>
                                        </p:attrNameLst>
                                      </p:cBhvr>
                                      <p:to>
                                        <p:strVal val="visible"/>
                                      </p:to>
                                    </p:set>
                                    <p:animEffect transition="in" filter="dissolve">
                                      <p:cBhvr>
                                        <p:cTn id="18" dur="500"/>
                                        <p:tgtEl>
                                          <p:spTgt spid="2561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5613"/>
                                        </p:tgtEl>
                                        <p:attrNameLst>
                                          <p:attrName>style.visibility</p:attrName>
                                        </p:attrNameLst>
                                      </p:cBhvr>
                                      <p:to>
                                        <p:strVal val="visible"/>
                                      </p:to>
                                    </p:set>
                                    <p:animEffect transition="in" filter="dissolve">
                                      <p:cBhvr>
                                        <p:cTn id="21" dur="500"/>
                                        <p:tgtEl>
                                          <p:spTgt spid="25613"/>
                                        </p:tgtEl>
                                      </p:cBhvr>
                                    </p:animEffect>
                                  </p:childTnLst>
                                </p:cTn>
                              </p:par>
                              <p:par>
                                <p:cTn id="22" presetID="9" presetClass="entr" presetSubtype="0" fill="hold" nodeType="withEffect">
                                  <p:stCondLst>
                                    <p:cond delay="0"/>
                                  </p:stCondLst>
                                  <p:childTnLst>
                                    <p:set>
                                      <p:cBhvr>
                                        <p:cTn id="23" dur="1" fill="hold">
                                          <p:stCondLst>
                                            <p:cond delay="0"/>
                                          </p:stCondLst>
                                        </p:cTn>
                                        <p:tgtEl>
                                          <p:spTgt spid="25614"/>
                                        </p:tgtEl>
                                        <p:attrNameLst>
                                          <p:attrName>style.visibility</p:attrName>
                                        </p:attrNameLst>
                                      </p:cBhvr>
                                      <p:to>
                                        <p:strVal val="visible"/>
                                      </p:to>
                                    </p:set>
                                    <p:animEffect transition="in" filter="dissolve">
                                      <p:cBhvr>
                                        <p:cTn id="24" dur="500"/>
                                        <p:tgtEl>
                                          <p:spTgt spid="25614"/>
                                        </p:tgtEl>
                                      </p:cBhvr>
                                    </p:animEffect>
                                  </p:childTnLst>
                                </p:cTn>
                              </p:par>
                            </p:childTnLst>
                          </p:cTn>
                        </p:par>
                        <p:par>
                          <p:cTn id="25" fill="hold">
                            <p:stCondLst>
                              <p:cond delay="500"/>
                            </p:stCondLst>
                            <p:childTnLst>
                              <p:par>
                                <p:cTn id="26" presetID="17" presetClass="entr" presetSubtype="10" fill="hold" nodeType="afterEffect">
                                  <p:stCondLst>
                                    <p:cond delay="0"/>
                                  </p:stCondLst>
                                  <p:childTnLst>
                                    <p:set>
                                      <p:cBhvr>
                                        <p:cTn id="27" dur="1" fill="hold">
                                          <p:stCondLst>
                                            <p:cond delay="0"/>
                                          </p:stCondLst>
                                        </p:cTn>
                                        <p:tgtEl>
                                          <p:spTgt spid="25615"/>
                                        </p:tgtEl>
                                        <p:attrNameLst>
                                          <p:attrName>style.visibility</p:attrName>
                                        </p:attrNameLst>
                                      </p:cBhvr>
                                      <p:to>
                                        <p:strVal val="visible"/>
                                      </p:to>
                                    </p:set>
                                    <p:anim calcmode="lin" valueType="num">
                                      <p:cBhvr>
                                        <p:cTn id="28" dur="500" fill="hold"/>
                                        <p:tgtEl>
                                          <p:spTgt spid="25615"/>
                                        </p:tgtEl>
                                        <p:attrNameLst>
                                          <p:attrName>ppt_w</p:attrName>
                                        </p:attrNameLst>
                                      </p:cBhvr>
                                      <p:tavLst>
                                        <p:tav tm="0">
                                          <p:val>
                                            <p:fltVal val="0"/>
                                          </p:val>
                                        </p:tav>
                                        <p:tav tm="100000">
                                          <p:val>
                                            <p:strVal val="#ppt_w"/>
                                          </p:val>
                                        </p:tav>
                                      </p:tavLst>
                                    </p:anim>
                                    <p:anim calcmode="lin" valueType="num">
                                      <p:cBhvr>
                                        <p:cTn id="29" dur="500" fill="hold"/>
                                        <p:tgtEl>
                                          <p:spTgt spid="25615"/>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9" presetClass="entr" presetSubtype="0" fill="hold" nodeType="afterEffect">
                                  <p:stCondLst>
                                    <p:cond delay="0"/>
                                  </p:stCondLst>
                                  <p:childTnLst>
                                    <p:set>
                                      <p:cBhvr>
                                        <p:cTn id="32" dur="1" fill="hold">
                                          <p:stCondLst>
                                            <p:cond delay="0"/>
                                          </p:stCondLst>
                                        </p:cTn>
                                        <p:tgtEl>
                                          <p:spTgt spid="25609"/>
                                        </p:tgtEl>
                                        <p:attrNameLst>
                                          <p:attrName>style.visibility</p:attrName>
                                        </p:attrNameLst>
                                      </p:cBhvr>
                                      <p:to>
                                        <p:strVal val="visible"/>
                                      </p:to>
                                    </p:set>
                                    <p:animEffect transition="in" filter="dissolve">
                                      <p:cBhvr>
                                        <p:cTn id="33" dur="500"/>
                                        <p:tgtEl>
                                          <p:spTgt spid="25609"/>
                                        </p:tgtEl>
                                      </p:cBhvr>
                                    </p:animEffect>
                                  </p:childTnLst>
                                </p:cTn>
                              </p:par>
                            </p:childTnLst>
                          </p:cTn>
                        </p:par>
                        <p:par>
                          <p:cTn id="34" fill="hold">
                            <p:stCondLst>
                              <p:cond delay="1500"/>
                            </p:stCondLst>
                            <p:childTnLst>
                              <p:par>
                                <p:cTn id="35" presetID="9" presetClass="entr" presetSubtype="0" fill="hold" grpId="0" nodeType="afterEffect">
                                  <p:stCondLst>
                                    <p:cond delay="0"/>
                                  </p:stCondLst>
                                  <p:childTnLst>
                                    <p:set>
                                      <p:cBhvr>
                                        <p:cTn id="36" dur="1" fill="hold">
                                          <p:stCondLst>
                                            <p:cond delay="0"/>
                                          </p:stCondLst>
                                        </p:cTn>
                                        <p:tgtEl>
                                          <p:spTgt spid="25608"/>
                                        </p:tgtEl>
                                        <p:attrNameLst>
                                          <p:attrName>style.visibility</p:attrName>
                                        </p:attrNameLst>
                                      </p:cBhvr>
                                      <p:to>
                                        <p:strVal val="visible"/>
                                      </p:to>
                                    </p:set>
                                    <p:animEffect transition="in" filter="dissolve">
                                      <p:cBhvr>
                                        <p:cTn id="37" dur="500"/>
                                        <p:tgtEl>
                                          <p:spTgt spid="25608"/>
                                        </p:tgtEl>
                                      </p:cBhvr>
                                    </p:animEffect>
                                  </p:childTnLst>
                                </p:cTn>
                              </p:par>
                            </p:childTnLst>
                          </p:cTn>
                        </p:par>
                        <p:par>
                          <p:cTn id="38" fill="hold">
                            <p:stCondLst>
                              <p:cond delay="2000"/>
                            </p:stCondLst>
                            <p:childTnLst>
                              <p:par>
                                <p:cTn id="39" presetID="9" presetClass="entr" presetSubtype="0" fill="hold" grpId="0" nodeType="afterEffect">
                                  <p:stCondLst>
                                    <p:cond delay="0"/>
                                  </p:stCondLst>
                                  <p:childTnLst>
                                    <p:set>
                                      <p:cBhvr>
                                        <p:cTn id="40" dur="1" fill="hold">
                                          <p:stCondLst>
                                            <p:cond delay="0"/>
                                          </p:stCondLst>
                                        </p:cTn>
                                        <p:tgtEl>
                                          <p:spTgt spid="25610"/>
                                        </p:tgtEl>
                                        <p:attrNameLst>
                                          <p:attrName>style.visibility</p:attrName>
                                        </p:attrNameLst>
                                      </p:cBhvr>
                                      <p:to>
                                        <p:strVal val="visible"/>
                                      </p:to>
                                    </p:set>
                                    <p:animEffect transition="in" filter="dissolve">
                                      <p:cBhvr>
                                        <p:cTn id="41" dur="500"/>
                                        <p:tgtEl>
                                          <p:spTgt spid="25610"/>
                                        </p:tgtEl>
                                      </p:cBhvr>
                                    </p:animEffect>
                                  </p:childTnLst>
                                </p:cTn>
                              </p:par>
                            </p:childTnLst>
                          </p:cTn>
                        </p:par>
                        <p:par>
                          <p:cTn id="42" fill="hold">
                            <p:stCondLst>
                              <p:cond delay="2500"/>
                            </p:stCondLst>
                            <p:childTnLst>
                              <p:par>
                                <p:cTn id="43" presetID="9" presetClass="entr" presetSubtype="0" fill="hold" grpId="0" nodeType="afterEffect">
                                  <p:stCondLst>
                                    <p:cond delay="0"/>
                                  </p:stCondLst>
                                  <p:childTnLst>
                                    <p:set>
                                      <p:cBhvr>
                                        <p:cTn id="44" dur="1" fill="hold">
                                          <p:stCondLst>
                                            <p:cond delay="0"/>
                                          </p:stCondLst>
                                        </p:cTn>
                                        <p:tgtEl>
                                          <p:spTgt spid="25611"/>
                                        </p:tgtEl>
                                        <p:attrNameLst>
                                          <p:attrName>style.visibility</p:attrName>
                                        </p:attrNameLst>
                                      </p:cBhvr>
                                      <p:to>
                                        <p:strVal val="visible"/>
                                      </p:to>
                                    </p:set>
                                    <p:animEffect transition="in" filter="dissolve">
                                      <p:cBhvr>
                                        <p:cTn id="45" dur="500"/>
                                        <p:tgtEl>
                                          <p:spTgt spid="25611"/>
                                        </p:tgtEl>
                                      </p:cBhvr>
                                    </p:animEffect>
                                  </p:childTnLst>
                                </p:cTn>
                              </p:par>
                            </p:childTnLst>
                          </p:cTn>
                        </p:par>
                        <p:par>
                          <p:cTn id="46" fill="hold">
                            <p:stCondLst>
                              <p:cond delay="3000"/>
                            </p:stCondLst>
                            <p:childTnLst>
                              <p:par>
                                <p:cTn id="47" presetID="9"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childTnLst>
                          </p:cTn>
                        </p:par>
                        <p:par>
                          <p:cTn id="50" fill="hold">
                            <p:stCondLst>
                              <p:cond delay="3500"/>
                            </p:stCondLst>
                            <p:childTnLst>
                              <p:par>
                                <p:cTn id="51" presetID="23" presetClass="entr" presetSubtype="16" fill="hold" nodeType="afterEffect">
                                  <p:stCondLst>
                                    <p:cond delay="0"/>
                                  </p:stCondLst>
                                  <p:childTnLst>
                                    <p:set>
                                      <p:cBhvr>
                                        <p:cTn id="52" dur="1" fill="hold">
                                          <p:stCondLst>
                                            <p:cond delay="0"/>
                                          </p:stCondLst>
                                        </p:cTn>
                                        <p:tgtEl>
                                          <p:spTgt spid="6146"/>
                                        </p:tgtEl>
                                        <p:attrNameLst>
                                          <p:attrName>style.visibility</p:attrName>
                                        </p:attrNameLst>
                                      </p:cBhvr>
                                      <p:to>
                                        <p:strVal val="visible"/>
                                      </p:to>
                                    </p:set>
                                    <p:anim calcmode="lin" valueType="num">
                                      <p:cBhvr>
                                        <p:cTn id="53" dur="500" fill="hold"/>
                                        <p:tgtEl>
                                          <p:spTgt spid="6146"/>
                                        </p:tgtEl>
                                        <p:attrNameLst>
                                          <p:attrName>ppt_w</p:attrName>
                                        </p:attrNameLst>
                                      </p:cBhvr>
                                      <p:tavLst>
                                        <p:tav tm="0">
                                          <p:val>
                                            <p:fltVal val="0"/>
                                          </p:val>
                                        </p:tav>
                                        <p:tav tm="100000">
                                          <p:val>
                                            <p:strVal val="#ppt_w"/>
                                          </p:val>
                                        </p:tav>
                                      </p:tavLst>
                                    </p:anim>
                                    <p:anim calcmode="lin" valueType="num">
                                      <p:cBhvr>
                                        <p:cTn id="54" dur="500" fill="hold"/>
                                        <p:tgtEl>
                                          <p:spTgt spid="6146"/>
                                        </p:tgtEl>
                                        <p:attrNameLst>
                                          <p:attrName>ppt_h</p:attrName>
                                        </p:attrNameLst>
                                      </p:cBhvr>
                                      <p:tavLst>
                                        <p:tav tm="0">
                                          <p:val>
                                            <p:fltVal val="0"/>
                                          </p:val>
                                        </p:tav>
                                        <p:tav tm="100000">
                                          <p:val>
                                            <p:strVal val="#ppt_h"/>
                                          </p:val>
                                        </p:tav>
                                      </p:tavLst>
                                    </p:anim>
                                  </p:childTnLst>
                                </p:cTn>
                              </p:par>
                            </p:childTnLst>
                          </p:cTn>
                        </p:par>
                        <p:par>
                          <p:cTn id="55" fill="hold">
                            <p:stCondLst>
                              <p:cond delay="4000"/>
                            </p:stCondLst>
                            <p:childTnLst>
                              <p:par>
                                <p:cTn id="56" presetID="23" presetClass="entr" presetSubtype="16"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childTnLst>
                                </p:cTn>
                              </p:par>
                            </p:childTnLst>
                          </p:cTn>
                        </p:par>
                        <p:par>
                          <p:cTn id="60" fill="hold">
                            <p:stCondLst>
                              <p:cond delay="4500"/>
                            </p:stCondLst>
                            <p:childTnLst>
                              <p:par>
                                <p:cTn id="61" presetID="23" presetClass="entr" presetSubtype="16"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childTnLst>
                                </p:cTn>
                              </p:par>
                            </p:childTnLst>
                          </p:cTn>
                        </p:par>
                        <p:par>
                          <p:cTn id="65" fill="hold">
                            <p:stCondLst>
                              <p:cond delay="5000"/>
                            </p:stCondLst>
                            <p:childTnLst>
                              <p:par>
                                <p:cTn id="66" presetID="23" presetClass="entr" presetSubtype="16"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childTnLst>
                                </p:cTn>
                              </p:par>
                            </p:childTnLst>
                          </p:cTn>
                        </p:par>
                        <p:par>
                          <p:cTn id="70" fill="hold">
                            <p:stCondLst>
                              <p:cond delay="5500"/>
                            </p:stCondLst>
                            <p:childTnLst>
                              <p:par>
                                <p:cTn id="71" presetID="17" presetClass="entr" presetSubtype="10"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strVal val="#ppt_h"/>
                                          </p:val>
                                        </p:tav>
                                        <p:tav tm="100000">
                                          <p:val>
                                            <p:strVal val="#ppt_h"/>
                                          </p:val>
                                        </p:tav>
                                      </p:tavLst>
                                    </p:anim>
                                  </p:childTnLst>
                                </p:cTn>
                              </p:par>
                              <p:par>
                                <p:cTn id="75" presetID="16" presetClass="entr" presetSubtype="26" fill="hold" grpId="0" nodeType="withEffect">
                                  <p:stCondLst>
                                    <p:cond delay="0"/>
                                  </p:stCondLst>
                                  <p:childTnLst>
                                    <p:set>
                                      <p:cBhvr>
                                        <p:cTn id="76" dur="1" fill="hold">
                                          <p:stCondLst>
                                            <p:cond delay="0"/>
                                          </p:stCondLst>
                                        </p:cTn>
                                        <p:tgtEl>
                                          <p:spTgt spid="25607"/>
                                        </p:tgtEl>
                                        <p:attrNameLst>
                                          <p:attrName>style.visibility</p:attrName>
                                        </p:attrNameLst>
                                      </p:cBhvr>
                                      <p:to>
                                        <p:strVal val="visible"/>
                                      </p:to>
                                    </p:set>
                                    <p:animEffect transition="in" filter="barn(inHorizontal)">
                                      <p:cBhvr>
                                        <p:cTn id="77" dur="500"/>
                                        <p:tgtEl>
                                          <p:spTgt spid="25607"/>
                                        </p:tgtEl>
                                      </p:cBhvr>
                                    </p:animEffect>
                                  </p:childTnLst>
                                </p:cTn>
                              </p:par>
                              <p:par>
                                <p:cTn id="78" presetID="16" presetClass="entr" presetSubtype="26" fill="hold" grpId="0" nodeType="withEffect">
                                  <p:stCondLst>
                                    <p:cond delay="0"/>
                                  </p:stCondLst>
                                  <p:childTnLst>
                                    <p:set>
                                      <p:cBhvr>
                                        <p:cTn id="79" dur="1" fill="hold">
                                          <p:stCondLst>
                                            <p:cond delay="0"/>
                                          </p:stCondLst>
                                        </p:cTn>
                                        <p:tgtEl>
                                          <p:spTgt spid="25606"/>
                                        </p:tgtEl>
                                        <p:attrNameLst>
                                          <p:attrName>style.visibility</p:attrName>
                                        </p:attrNameLst>
                                      </p:cBhvr>
                                      <p:to>
                                        <p:strVal val="visible"/>
                                      </p:to>
                                    </p:set>
                                    <p:animEffect transition="in" filter="barn(inHorizontal)">
                                      <p:cBhvr>
                                        <p:cTn id="80" dur="500"/>
                                        <p:tgtEl>
                                          <p:spTgt spid="25606"/>
                                        </p:tgtEl>
                                      </p:cBhvr>
                                    </p:animEffect>
                                  </p:childTnLst>
                                </p:cTn>
                              </p:par>
                            </p:childTnLst>
                          </p:cTn>
                        </p:par>
                        <p:par>
                          <p:cTn id="81" fill="hold">
                            <p:stCondLst>
                              <p:cond delay="6000"/>
                            </p:stCondLst>
                            <p:childTnLst>
                              <p:par>
                                <p:cTn id="82" presetID="23" presetClass="entr" presetSubtype="16"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childTnLst>
                                </p:cTn>
                              </p:par>
                            </p:childTnLst>
                          </p:cTn>
                        </p:par>
                        <p:par>
                          <p:cTn id="86" fill="hold">
                            <p:stCondLst>
                              <p:cond delay="6500"/>
                            </p:stCondLst>
                            <p:childTnLst>
                              <p:par>
                                <p:cTn id="87" presetID="23" presetClass="entr" presetSubtype="16" fill="hold" nodeType="after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p:cTn id="89" dur="500" fill="hold"/>
                                        <p:tgtEl>
                                          <p:spTgt spid="36"/>
                                        </p:tgtEl>
                                        <p:attrNameLst>
                                          <p:attrName>ppt_w</p:attrName>
                                        </p:attrNameLst>
                                      </p:cBhvr>
                                      <p:tavLst>
                                        <p:tav tm="0">
                                          <p:val>
                                            <p:fltVal val="0"/>
                                          </p:val>
                                        </p:tav>
                                        <p:tav tm="100000">
                                          <p:val>
                                            <p:strVal val="#ppt_w"/>
                                          </p:val>
                                        </p:tav>
                                      </p:tavLst>
                                    </p:anim>
                                    <p:anim calcmode="lin" valueType="num">
                                      <p:cBhvr>
                                        <p:cTn id="90" dur="500" fill="hold"/>
                                        <p:tgtEl>
                                          <p:spTgt spid="36"/>
                                        </p:tgtEl>
                                        <p:attrNameLst>
                                          <p:attrName>ppt_h</p:attrName>
                                        </p:attrNameLst>
                                      </p:cBhvr>
                                      <p:tavLst>
                                        <p:tav tm="0">
                                          <p:val>
                                            <p:fltVal val="0"/>
                                          </p:val>
                                        </p:tav>
                                        <p:tav tm="100000">
                                          <p:val>
                                            <p:strVal val="#ppt_h"/>
                                          </p:val>
                                        </p:tav>
                                      </p:tavLst>
                                    </p:anim>
                                  </p:childTnLst>
                                </p:cTn>
                              </p:par>
                            </p:childTnLst>
                          </p:cTn>
                        </p:par>
                        <p:par>
                          <p:cTn id="91" fill="hold">
                            <p:stCondLst>
                              <p:cond delay="7000"/>
                            </p:stCondLst>
                            <p:childTnLst>
                              <p:par>
                                <p:cTn id="92" presetID="23" presetClass="entr" presetSubtype="16" fill="hold" nodeType="afterEffect">
                                  <p:stCondLst>
                                    <p:cond delay="0"/>
                                  </p:stCondLst>
                                  <p:childTnLst>
                                    <p:set>
                                      <p:cBhvr>
                                        <p:cTn id="93" dur="1" fill="hold">
                                          <p:stCondLst>
                                            <p:cond delay="0"/>
                                          </p:stCondLst>
                                        </p:cTn>
                                        <p:tgtEl>
                                          <p:spTgt spid="37"/>
                                        </p:tgtEl>
                                        <p:attrNameLst>
                                          <p:attrName>style.visibility</p:attrName>
                                        </p:attrNameLst>
                                      </p:cBhvr>
                                      <p:to>
                                        <p:strVal val="visible"/>
                                      </p:to>
                                    </p:set>
                                    <p:anim calcmode="lin" valueType="num">
                                      <p:cBhvr>
                                        <p:cTn id="94" dur="500" fill="hold"/>
                                        <p:tgtEl>
                                          <p:spTgt spid="37"/>
                                        </p:tgtEl>
                                        <p:attrNameLst>
                                          <p:attrName>ppt_w</p:attrName>
                                        </p:attrNameLst>
                                      </p:cBhvr>
                                      <p:tavLst>
                                        <p:tav tm="0">
                                          <p:val>
                                            <p:fltVal val="0"/>
                                          </p:val>
                                        </p:tav>
                                        <p:tav tm="100000">
                                          <p:val>
                                            <p:strVal val="#ppt_w"/>
                                          </p:val>
                                        </p:tav>
                                      </p:tavLst>
                                    </p:anim>
                                    <p:anim calcmode="lin" valueType="num">
                                      <p:cBhvr>
                                        <p:cTn id="95" dur="500" fill="hold"/>
                                        <p:tgtEl>
                                          <p:spTgt spid="37"/>
                                        </p:tgtEl>
                                        <p:attrNameLst>
                                          <p:attrName>ppt_h</p:attrName>
                                        </p:attrNameLst>
                                      </p:cBhvr>
                                      <p:tavLst>
                                        <p:tav tm="0">
                                          <p:val>
                                            <p:fltVal val="0"/>
                                          </p:val>
                                        </p:tav>
                                        <p:tav tm="100000">
                                          <p:val>
                                            <p:strVal val="#ppt_h"/>
                                          </p:val>
                                        </p:tav>
                                      </p:tavLst>
                                    </p:anim>
                                  </p:childTnLst>
                                </p:cTn>
                              </p:par>
                            </p:childTnLst>
                          </p:cTn>
                        </p:par>
                        <p:par>
                          <p:cTn id="96" fill="hold">
                            <p:stCondLst>
                              <p:cond delay="7500"/>
                            </p:stCondLst>
                            <p:childTnLst>
                              <p:par>
                                <p:cTn id="97" presetID="23" presetClass="entr" presetSubtype="16" fill="hold"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p:cTn id="99" dur="500" fill="hold"/>
                                        <p:tgtEl>
                                          <p:spTgt spid="38"/>
                                        </p:tgtEl>
                                        <p:attrNameLst>
                                          <p:attrName>ppt_w</p:attrName>
                                        </p:attrNameLst>
                                      </p:cBhvr>
                                      <p:tavLst>
                                        <p:tav tm="0">
                                          <p:val>
                                            <p:fltVal val="0"/>
                                          </p:val>
                                        </p:tav>
                                        <p:tav tm="100000">
                                          <p:val>
                                            <p:strVal val="#ppt_w"/>
                                          </p:val>
                                        </p:tav>
                                      </p:tavLst>
                                    </p:anim>
                                    <p:anim calcmode="lin" valueType="num">
                                      <p:cBhvr>
                                        <p:cTn id="100"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animBg="1"/>
      <p:bldP spid="25606" grpId="0" animBg="1"/>
      <p:bldP spid="25607" grpId="0"/>
      <p:bldP spid="25608" grpId="0" animBg="1"/>
      <p:bldP spid="25610" grpId="0" animBg="1"/>
      <p:bldP spid="25611" grpId="0" animBg="1"/>
      <p:bldP spid="25612" grpId="0" animBg="1"/>
      <p:bldP spid="256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863D4-1212-E090-5B61-74864850FADA}"/>
              </a:ext>
            </a:extLst>
          </p:cNvPr>
          <p:cNvSpPr>
            <a:spLocks noGrp="1"/>
          </p:cNvSpPr>
          <p:nvPr>
            <p:ph type="title"/>
          </p:nvPr>
        </p:nvSpPr>
        <p:spPr/>
        <p:txBody>
          <a:bodyPr/>
          <a:lstStyle/>
          <a:p>
            <a:endParaRPr lang="en-IN"/>
          </a:p>
        </p:txBody>
      </p:sp>
      <p:pic>
        <p:nvPicPr>
          <p:cNvPr id="7" name="Content Placeholder 6">
            <a:extLst>
              <a:ext uri="{FF2B5EF4-FFF2-40B4-BE49-F238E27FC236}">
                <a16:creationId xmlns:a16="http://schemas.microsoft.com/office/drawing/2014/main" id="{52437E67-F71F-E92E-AB32-AF3F2BDACA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1784" y="2420888"/>
            <a:ext cx="3200400" cy="685800"/>
          </a:xfrm>
        </p:spPr>
      </p:pic>
    </p:spTree>
    <p:extLst>
      <p:ext uri="{BB962C8B-B14F-4D97-AF65-F5344CB8AC3E}">
        <p14:creationId xmlns:p14="http://schemas.microsoft.com/office/powerpoint/2010/main" val="2622597413"/>
      </p:ext>
    </p:extLst>
  </p:cSld>
  <p:clrMapOvr>
    <a:masterClrMapping/>
  </p:clrMapOvr>
  <p:transition spd="med">
    <p:zo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2711624" y="836712"/>
            <a:ext cx="5334000" cy="4386807"/>
          </a:xfrm>
        </p:spPr>
        <p:txBody>
          <a:bodyPr/>
          <a:lstStyle/>
          <a:p>
            <a:pPr algn="ctr">
              <a:lnSpc>
                <a:spcPts val="5300"/>
              </a:lnSpc>
              <a:buNone/>
            </a:pPr>
            <a:endParaRPr lang="en-US" sz="4400" dirty="0">
              <a:solidFill>
                <a:schemeClr val="tx1"/>
              </a:solidFill>
            </a:endParaRPr>
          </a:p>
          <a:p>
            <a:pPr algn="ctr">
              <a:lnSpc>
                <a:spcPts val="5300"/>
              </a:lnSpc>
              <a:buNone/>
            </a:pPr>
            <a:endParaRPr lang="en-US" sz="4400" dirty="0">
              <a:solidFill>
                <a:schemeClr val="tx1"/>
              </a:solidFill>
            </a:endParaRPr>
          </a:p>
          <a:p>
            <a:pPr algn="ctr">
              <a:lnSpc>
                <a:spcPts val="5300"/>
              </a:lnSpc>
              <a:buNone/>
            </a:pPr>
            <a:r>
              <a:rPr lang="en-US" sz="7200" dirty="0">
                <a:solidFill>
                  <a:schemeClr val="tx1"/>
                </a:solidFill>
              </a:rPr>
              <a:t>Queries</a:t>
            </a:r>
          </a:p>
          <a:p>
            <a:pPr algn="ctr">
              <a:lnSpc>
                <a:spcPts val="5300"/>
              </a:lnSpc>
              <a:buNone/>
            </a:pPr>
            <a:endParaRPr lang="en-US" sz="4400" dirty="0">
              <a:solidFill>
                <a:schemeClr val="tx1"/>
              </a:solidFill>
            </a:endParaRPr>
          </a:p>
          <a:p>
            <a:pPr algn="ctr">
              <a:lnSpc>
                <a:spcPts val="5300"/>
              </a:lnSpc>
              <a:buNone/>
            </a:pPr>
            <a:r>
              <a:rPr lang="en-US" dirty="0">
                <a:solidFill>
                  <a:schemeClr val="tx1"/>
                </a:solidFill>
              </a:rPr>
              <a:t>  pki@cdac.in</a:t>
            </a:r>
          </a:p>
        </p:txBody>
      </p:sp>
      <p:pic>
        <p:nvPicPr>
          <p:cNvPr id="6" name="Picture 5">
            <a:extLst>
              <a:ext uri="{FF2B5EF4-FFF2-40B4-BE49-F238E27FC236}">
                <a16:creationId xmlns:a16="http://schemas.microsoft.com/office/drawing/2014/main" id="{82C3CA08-A41B-AFD6-9CBB-FB69CBEF7829}"/>
              </a:ext>
            </a:extLst>
          </p:cNvPr>
          <p:cNvPicPr>
            <a:picLocks noChangeAspect="1"/>
          </p:cNvPicPr>
          <p:nvPr/>
        </p:nvPicPr>
        <p:blipFill>
          <a:blip r:embed="rId3"/>
          <a:stretch>
            <a:fillRect/>
          </a:stretch>
        </p:blipFill>
        <p:spPr>
          <a:xfrm>
            <a:off x="3719736" y="4221088"/>
            <a:ext cx="676096" cy="426367"/>
          </a:xfrm>
          <a:prstGeom prst="rect">
            <a:avLst/>
          </a:prstGeom>
        </p:spPr>
      </p:pic>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Line 2"/>
          <p:cNvSpPr>
            <a:spLocks noChangeShapeType="1"/>
          </p:cNvSpPr>
          <p:nvPr/>
        </p:nvSpPr>
        <p:spPr bwMode="auto">
          <a:xfrm>
            <a:off x="3343275" y="4859338"/>
            <a:ext cx="4940300" cy="0"/>
          </a:xfrm>
          <a:prstGeom prst="line">
            <a:avLst/>
          </a:prstGeom>
          <a:noFill/>
          <a:ln w="50800">
            <a:solidFill>
              <a:srgbClr val="FFFF00"/>
            </a:solidFill>
            <a:round/>
            <a:headEnd/>
            <a:tailEnd/>
          </a:ln>
          <a:effectLst>
            <a:outerShdw dist="17961" dir="2700000" algn="ctr" rotWithShape="0">
              <a:schemeClr val="tx1"/>
            </a:outerShdw>
          </a:effectLst>
        </p:spPr>
        <p:txBody>
          <a:bodyPr/>
          <a:lstStyle/>
          <a:p>
            <a:endParaRPr lang="en-IN"/>
          </a:p>
        </p:txBody>
      </p:sp>
      <p:sp>
        <p:nvSpPr>
          <p:cNvPr id="748548" name="Rectangle 4"/>
          <p:cNvSpPr>
            <a:spLocks noChangeArrowheads="1"/>
          </p:cNvSpPr>
          <p:nvPr/>
        </p:nvSpPr>
        <p:spPr bwMode="auto">
          <a:xfrm>
            <a:off x="7877175" y="5249864"/>
            <a:ext cx="941388" cy="432297"/>
          </a:xfrm>
          <a:prstGeom prst="rect">
            <a:avLst/>
          </a:prstGeom>
          <a:noFill/>
          <a:ln w="12700">
            <a:noFill/>
            <a:miter lim="800000"/>
            <a:headEnd/>
            <a:tailEnd/>
          </a:ln>
          <a:effectLst/>
        </p:spPr>
        <p:txBody>
          <a:bodyPr lIns="91051" tIns="46418" rIns="91051" bIns="46418">
            <a:spAutoFit/>
          </a:bodyPr>
          <a:lstStyle/>
          <a:p>
            <a:pPr algn="ctr" defTabSz="904875" eaLnBrk="0" hangingPunct="0">
              <a:lnSpc>
                <a:spcPct val="100000"/>
              </a:lnSpc>
              <a:buClrTx/>
              <a:buSzTx/>
            </a:pPr>
            <a:r>
              <a:rPr lang="en-US" sz="2200" b="1" dirty="0">
                <a:solidFill>
                  <a:schemeClr val="tx1"/>
                </a:solidFill>
              </a:rPr>
              <a:t>Bank</a:t>
            </a:r>
          </a:p>
        </p:txBody>
      </p:sp>
      <p:sp>
        <p:nvSpPr>
          <p:cNvPr id="748549" name="Rectangle 5"/>
          <p:cNvSpPr>
            <a:spLocks noChangeArrowheads="1"/>
          </p:cNvSpPr>
          <p:nvPr/>
        </p:nvSpPr>
        <p:spPr bwMode="auto">
          <a:xfrm>
            <a:off x="2598738" y="5249864"/>
            <a:ext cx="1524000" cy="432297"/>
          </a:xfrm>
          <a:prstGeom prst="rect">
            <a:avLst/>
          </a:prstGeom>
          <a:noFill/>
          <a:ln w="12700">
            <a:noFill/>
            <a:miter lim="800000"/>
            <a:headEnd/>
            <a:tailEnd/>
          </a:ln>
          <a:effectLst/>
        </p:spPr>
        <p:txBody>
          <a:bodyPr lIns="91051" tIns="46418" rIns="91051" bIns="46418">
            <a:spAutoFit/>
          </a:bodyPr>
          <a:lstStyle/>
          <a:p>
            <a:pPr algn="ctr" defTabSz="904875" eaLnBrk="0" hangingPunct="0">
              <a:lnSpc>
                <a:spcPct val="100000"/>
              </a:lnSpc>
              <a:buClrTx/>
              <a:buSzTx/>
            </a:pPr>
            <a:r>
              <a:rPr lang="en-US" sz="2200" b="1" dirty="0">
                <a:solidFill>
                  <a:schemeClr val="tx1"/>
                </a:solidFill>
              </a:rPr>
              <a:t>Customer</a:t>
            </a:r>
          </a:p>
        </p:txBody>
      </p:sp>
      <p:sp>
        <p:nvSpPr>
          <p:cNvPr id="748550" name="Line 6"/>
          <p:cNvSpPr>
            <a:spLocks noChangeShapeType="1"/>
          </p:cNvSpPr>
          <p:nvPr/>
        </p:nvSpPr>
        <p:spPr bwMode="auto">
          <a:xfrm>
            <a:off x="2524100" y="4092575"/>
            <a:ext cx="1644650" cy="0"/>
          </a:xfrm>
          <a:prstGeom prst="line">
            <a:avLst/>
          </a:prstGeom>
          <a:noFill/>
          <a:ln w="50800">
            <a:solidFill>
              <a:srgbClr val="92D050"/>
            </a:solidFill>
            <a:round/>
            <a:headEnd/>
            <a:tailEnd type="triangle" w="med" len="med"/>
          </a:ln>
          <a:effectLst>
            <a:outerShdw dist="17961" dir="2700000" algn="ctr" rotWithShape="0">
              <a:schemeClr val="tx1"/>
            </a:outerShdw>
          </a:effectLst>
        </p:spPr>
        <p:txBody>
          <a:bodyPr/>
          <a:lstStyle/>
          <a:p>
            <a:endParaRPr lang="en-IN"/>
          </a:p>
        </p:txBody>
      </p:sp>
      <p:sp>
        <p:nvSpPr>
          <p:cNvPr id="748551" name="Rectangle 7"/>
          <p:cNvSpPr>
            <a:spLocks noChangeArrowheads="1"/>
          </p:cNvSpPr>
          <p:nvPr/>
        </p:nvSpPr>
        <p:spPr bwMode="auto">
          <a:xfrm>
            <a:off x="2381224" y="2076762"/>
            <a:ext cx="2225016" cy="709296"/>
          </a:xfrm>
          <a:prstGeom prst="rect">
            <a:avLst/>
          </a:prstGeom>
          <a:noFill/>
          <a:ln w="12700">
            <a:noFill/>
            <a:miter lim="800000"/>
            <a:headEnd/>
            <a:tailEnd/>
          </a:ln>
          <a:effectLst/>
        </p:spPr>
        <p:txBody>
          <a:bodyPr wrap="none" lIns="91051" tIns="46418" rIns="91051" bIns="46418">
            <a:spAutoFit/>
          </a:bodyPr>
          <a:lstStyle/>
          <a:p>
            <a:pPr algn="ctr" defTabSz="904875" eaLnBrk="0" hangingPunct="0">
              <a:lnSpc>
                <a:spcPct val="100000"/>
              </a:lnSpc>
              <a:buClrTx/>
              <a:buSzTx/>
            </a:pPr>
            <a:r>
              <a:rPr lang="en-US" b="1" dirty="0">
                <a:solidFill>
                  <a:schemeClr val="bg2"/>
                </a:solidFill>
              </a:rPr>
              <a:t>Deposit 1,00,000 </a:t>
            </a:r>
          </a:p>
          <a:p>
            <a:pPr algn="ctr" defTabSz="904875" eaLnBrk="0" hangingPunct="0">
              <a:lnSpc>
                <a:spcPct val="100000"/>
              </a:lnSpc>
              <a:buClrTx/>
              <a:buSzTx/>
            </a:pPr>
            <a:r>
              <a:rPr lang="en-US" b="1" dirty="0">
                <a:solidFill>
                  <a:schemeClr val="bg2"/>
                </a:solidFill>
              </a:rPr>
              <a:t>in </a:t>
            </a:r>
            <a:r>
              <a:rPr lang="en-US" b="1" dirty="0" err="1">
                <a:solidFill>
                  <a:schemeClr val="bg2"/>
                </a:solidFill>
              </a:rPr>
              <a:t>Veeru’s</a:t>
            </a:r>
            <a:r>
              <a:rPr lang="en-US" b="1" dirty="0">
                <a:solidFill>
                  <a:schemeClr val="bg2"/>
                </a:solidFill>
              </a:rPr>
              <a:t> Account</a:t>
            </a:r>
          </a:p>
        </p:txBody>
      </p:sp>
      <p:sp>
        <p:nvSpPr>
          <p:cNvPr id="748552" name="Rectangle 8"/>
          <p:cNvSpPr>
            <a:spLocks noChangeArrowheads="1"/>
          </p:cNvSpPr>
          <p:nvPr/>
        </p:nvSpPr>
        <p:spPr bwMode="auto">
          <a:xfrm>
            <a:off x="7286626" y="1981200"/>
            <a:ext cx="3076575" cy="1017072"/>
          </a:xfrm>
          <a:prstGeom prst="rect">
            <a:avLst/>
          </a:prstGeom>
          <a:noFill/>
          <a:ln w="12700">
            <a:noFill/>
            <a:miter lim="800000"/>
            <a:headEnd/>
            <a:tailEnd/>
          </a:ln>
          <a:effectLst/>
        </p:spPr>
        <p:txBody>
          <a:bodyPr lIns="91051" tIns="46418" rIns="91051" bIns="46418">
            <a:spAutoFit/>
          </a:bodyPr>
          <a:lstStyle/>
          <a:p>
            <a:pPr defTabSz="904875" eaLnBrk="0" hangingPunct="0">
              <a:lnSpc>
                <a:spcPct val="100000"/>
              </a:lnSpc>
              <a:buClrTx/>
              <a:buSzTx/>
            </a:pPr>
            <a:r>
              <a:rPr lang="en-US" b="1" dirty="0">
                <a:solidFill>
                  <a:schemeClr val="bg2"/>
                </a:solidFill>
              </a:rPr>
              <a:t>Deposit 1 in </a:t>
            </a:r>
            <a:r>
              <a:rPr lang="en-US" b="1" dirty="0" err="1">
                <a:solidFill>
                  <a:schemeClr val="bg2"/>
                </a:solidFill>
              </a:rPr>
              <a:t>Veeru’s</a:t>
            </a:r>
            <a:r>
              <a:rPr lang="en-US" b="1" dirty="0">
                <a:solidFill>
                  <a:schemeClr val="bg2"/>
                </a:solidFill>
              </a:rPr>
              <a:t> Account and 99,999 in </a:t>
            </a:r>
            <a:r>
              <a:rPr lang="en-US" b="1" dirty="0" err="1">
                <a:solidFill>
                  <a:schemeClr val="bg2"/>
                </a:solidFill>
              </a:rPr>
              <a:t>Gabbar’s</a:t>
            </a:r>
            <a:r>
              <a:rPr lang="en-US" b="1" dirty="0">
                <a:solidFill>
                  <a:schemeClr val="bg2"/>
                </a:solidFill>
              </a:rPr>
              <a:t> Account</a:t>
            </a:r>
          </a:p>
        </p:txBody>
      </p:sp>
      <p:sp>
        <p:nvSpPr>
          <p:cNvPr id="748555" name="Line 11"/>
          <p:cNvSpPr>
            <a:spLocks noChangeShapeType="1"/>
          </p:cNvSpPr>
          <p:nvPr/>
        </p:nvSpPr>
        <p:spPr bwMode="auto">
          <a:xfrm>
            <a:off x="7880374" y="4092575"/>
            <a:ext cx="1644650" cy="0"/>
          </a:xfrm>
          <a:prstGeom prst="line">
            <a:avLst/>
          </a:prstGeom>
          <a:noFill/>
          <a:ln w="50800">
            <a:solidFill>
              <a:srgbClr val="92D050"/>
            </a:solidFill>
            <a:round/>
            <a:headEnd/>
            <a:tailEnd type="triangle" w="med" len="med"/>
          </a:ln>
          <a:effectLst>
            <a:outerShdw dist="17961" dir="2700000" algn="ctr" rotWithShape="0">
              <a:schemeClr val="tx1"/>
            </a:outerShdw>
          </a:effectLst>
        </p:spPr>
        <p:txBody>
          <a:bodyPr/>
          <a:lstStyle/>
          <a:p>
            <a:endParaRPr lang="en-IN"/>
          </a:p>
        </p:txBody>
      </p:sp>
      <p:pic>
        <p:nvPicPr>
          <p:cNvPr id="748556" name="Picture 12"/>
          <p:cNvPicPr>
            <a:picLocks noChangeArrowheads="1"/>
          </p:cNvPicPr>
          <p:nvPr/>
        </p:nvPicPr>
        <p:blipFill>
          <a:blip r:embed="rId3" cstate="print"/>
          <a:srcRect/>
          <a:stretch>
            <a:fillRect/>
          </a:stretch>
        </p:blipFill>
        <p:spPr bwMode="auto">
          <a:xfrm>
            <a:off x="4238612" y="3500438"/>
            <a:ext cx="3368675" cy="2039938"/>
          </a:xfrm>
          <a:prstGeom prst="rect">
            <a:avLst/>
          </a:prstGeom>
          <a:noFill/>
          <a:ln w="12700">
            <a:noFill/>
            <a:miter lim="800000"/>
            <a:headEnd/>
            <a:tailEnd/>
          </a:ln>
          <a:effectLst/>
        </p:spPr>
      </p:pic>
      <p:sp>
        <p:nvSpPr>
          <p:cNvPr id="748557" name="Freeform 13"/>
          <p:cNvSpPr>
            <a:spLocks/>
          </p:cNvSpPr>
          <p:nvPr/>
        </p:nvSpPr>
        <p:spPr bwMode="auto">
          <a:xfrm>
            <a:off x="5803900" y="3086101"/>
            <a:ext cx="204788" cy="1463675"/>
          </a:xfrm>
          <a:custGeom>
            <a:avLst/>
            <a:gdLst/>
            <a:ahLst/>
            <a:cxnLst>
              <a:cxn ang="0">
                <a:pos x="114" y="0"/>
              </a:cxn>
              <a:cxn ang="0">
                <a:pos x="18" y="288"/>
              </a:cxn>
              <a:cxn ang="0">
                <a:pos x="114" y="240"/>
              </a:cxn>
              <a:cxn ang="0">
                <a:pos x="18" y="480"/>
              </a:cxn>
              <a:cxn ang="0">
                <a:pos x="114" y="432"/>
              </a:cxn>
              <a:cxn ang="0">
                <a:pos x="0" y="819"/>
              </a:cxn>
            </a:cxnLst>
            <a:rect l="0" t="0" r="r" b="b"/>
            <a:pathLst>
              <a:path w="115" h="820">
                <a:moveTo>
                  <a:pt x="114" y="0"/>
                </a:moveTo>
                <a:lnTo>
                  <a:pt x="18" y="288"/>
                </a:lnTo>
                <a:lnTo>
                  <a:pt x="114" y="240"/>
                </a:lnTo>
                <a:lnTo>
                  <a:pt x="18" y="480"/>
                </a:lnTo>
                <a:lnTo>
                  <a:pt x="114" y="432"/>
                </a:lnTo>
                <a:lnTo>
                  <a:pt x="0" y="819"/>
                </a:lnTo>
              </a:path>
            </a:pathLst>
          </a:custGeom>
          <a:noFill/>
          <a:ln w="50800" cap="rnd" cmpd="sng">
            <a:solidFill>
              <a:srgbClr val="92D050"/>
            </a:solidFill>
            <a:prstDash val="solid"/>
            <a:round/>
            <a:headEnd type="none" w="med" len="med"/>
            <a:tailEnd type="triangle" w="med" len="med"/>
          </a:ln>
          <a:effectLst>
            <a:outerShdw dist="17961" dir="2700000" algn="ctr" rotWithShape="0">
              <a:schemeClr val="tx1"/>
            </a:outerShdw>
          </a:effectLst>
        </p:spPr>
        <p:txBody>
          <a:bodyPr/>
          <a:lstStyle/>
          <a:p>
            <a:endParaRPr lang="en-IN"/>
          </a:p>
        </p:txBody>
      </p:sp>
      <p:sp>
        <p:nvSpPr>
          <p:cNvPr id="748558" name="Line 14"/>
          <p:cNvSpPr>
            <a:spLocks noChangeShapeType="1"/>
          </p:cNvSpPr>
          <p:nvPr/>
        </p:nvSpPr>
        <p:spPr bwMode="auto">
          <a:xfrm>
            <a:off x="4381500" y="4867091"/>
            <a:ext cx="3162300" cy="0"/>
          </a:xfrm>
          <a:prstGeom prst="line">
            <a:avLst/>
          </a:prstGeom>
          <a:noFill/>
          <a:ln w="50800">
            <a:solidFill>
              <a:schemeClr val="tx2"/>
            </a:solidFill>
            <a:prstDash val="dash"/>
            <a:round/>
            <a:headEnd/>
            <a:tailEnd/>
          </a:ln>
          <a:effectLst>
            <a:outerShdw algn="ctr" rotWithShape="0">
              <a:schemeClr val="tx1"/>
            </a:outerShdw>
          </a:effectLst>
        </p:spPr>
        <p:txBody>
          <a:bodyPr/>
          <a:lstStyle/>
          <a:p>
            <a:endParaRPr lang="en-IN"/>
          </a:p>
        </p:txBody>
      </p:sp>
      <p:sp>
        <p:nvSpPr>
          <p:cNvPr id="748567" name="Text Box 23"/>
          <p:cNvSpPr txBox="1">
            <a:spLocks noChangeArrowheads="1"/>
          </p:cNvSpPr>
          <p:nvPr/>
        </p:nvSpPr>
        <p:spPr bwMode="auto">
          <a:xfrm>
            <a:off x="4267200" y="5791200"/>
            <a:ext cx="3657600" cy="643766"/>
          </a:xfrm>
          <a:prstGeom prst="rect">
            <a:avLst/>
          </a:prstGeom>
          <a:noFill/>
          <a:ln w="9525">
            <a:noFill/>
            <a:miter lim="800000"/>
            <a:headEnd/>
            <a:tailEnd/>
          </a:ln>
          <a:effectLst/>
        </p:spPr>
        <p:txBody>
          <a:bodyPr>
            <a:spAutoFit/>
          </a:bodyPr>
          <a:lstStyle/>
          <a:p>
            <a:pPr>
              <a:spcBef>
                <a:spcPct val="50000"/>
              </a:spcBef>
            </a:pPr>
            <a:r>
              <a:rPr lang="en-US" sz="3200" b="1" dirty="0">
                <a:solidFill>
                  <a:srgbClr val="990033"/>
                </a:solidFill>
              </a:rPr>
              <a:t>Breach of Integrity</a:t>
            </a:r>
          </a:p>
        </p:txBody>
      </p:sp>
      <p:sp>
        <p:nvSpPr>
          <p:cNvPr id="25" name="Title 1"/>
          <p:cNvSpPr>
            <a:spLocks noGrp="1"/>
          </p:cNvSpPr>
          <p:nvPr>
            <p:ph type="title"/>
          </p:nvPr>
        </p:nvSpPr>
        <p:spPr>
          <a:xfrm>
            <a:off x="2667000" y="714356"/>
            <a:ext cx="6672263" cy="533400"/>
          </a:xfrm>
        </p:spPr>
        <p:txBody>
          <a:bodyPr/>
          <a:lstStyle/>
          <a:p>
            <a:pPr algn="ctr"/>
            <a:r>
              <a:rPr lang="en-GB" b="1" dirty="0"/>
              <a:t>Attacks on Integrity – Data Alteration</a:t>
            </a:r>
          </a:p>
        </p:txBody>
      </p:sp>
      <p:pic>
        <p:nvPicPr>
          <p:cNvPr id="7170" name="Picture 2" descr="C:\Users\Ranjana\Downloads\laptop-png-transparent-24-removebg-preview.png"/>
          <p:cNvPicPr>
            <a:picLocks noChangeAspect="1" noChangeArrowheads="1"/>
          </p:cNvPicPr>
          <p:nvPr/>
        </p:nvPicPr>
        <p:blipFill>
          <a:blip r:embed="rId4" cstate="print"/>
          <a:srcRect/>
          <a:stretch>
            <a:fillRect/>
          </a:stretch>
        </p:blipFill>
        <p:spPr bwMode="auto">
          <a:xfrm>
            <a:off x="1918708" y="4314850"/>
            <a:ext cx="1534086" cy="1042976"/>
          </a:xfrm>
          <a:prstGeom prst="rect">
            <a:avLst/>
          </a:prstGeom>
          <a:noFill/>
        </p:spPr>
      </p:pic>
      <p:pic>
        <p:nvPicPr>
          <p:cNvPr id="24" name="Picture 2" descr="C:\Users\Ranjana\Downloads\laptop-png-transparent-24-removebg-preview.png"/>
          <p:cNvPicPr>
            <a:picLocks noChangeAspect="1" noChangeArrowheads="1"/>
          </p:cNvPicPr>
          <p:nvPr/>
        </p:nvPicPr>
        <p:blipFill>
          <a:blip r:embed="rId5" cstate="print"/>
          <a:srcRect/>
          <a:stretch>
            <a:fillRect/>
          </a:stretch>
        </p:blipFill>
        <p:spPr bwMode="auto">
          <a:xfrm flipH="1">
            <a:off x="8201590" y="4386288"/>
            <a:ext cx="1752062" cy="1042976"/>
          </a:xfrm>
          <a:prstGeom prst="rect">
            <a:avLst/>
          </a:prstGeom>
          <a:noFill/>
        </p:spPr>
      </p:pic>
      <p:pic>
        <p:nvPicPr>
          <p:cNvPr id="26" name="Picture 6" descr="C:\Users\Ranjana\Downloads\305-3050333_hacker-png-transparent-png-removebg-preview.png"/>
          <p:cNvPicPr>
            <a:picLocks noChangeAspect="1" noChangeArrowheads="1"/>
          </p:cNvPicPr>
          <p:nvPr/>
        </p:nvPicPr>
        <p:blipFill>
          <a:blip r:embed="rId6"/>
          <a:srcRect/>
          <a:stretch>
            <a:fillRect/>
          </a:stretch>
        </p:blipFill>
        <p:spPr bwMode="auto">
          <a:xfrm>
            <a:off x="4738678" y="1475651"/>
            <a:ext cx="2428892" cy="1667597"/>
          </a:xfrm>
          <a:prstGeom prst="rect">
            <a:avLst/>
          </a:prstGeom>
          <a:noFill/>
        </p:spPr>
      </p:pic>
      <p:pic>
        <p:nvPicPr>
          <p:cNvPr id="7171" name="Picture 3" descr="C:\Users\Ranjana\Downloads\icons8-rupee-64.png"/>
          <p:cNvPicPr>
            <a:picLocks noChangeAspect="1" noChangeArrowheads="1"/>
          </p:cNvPicPr>
          <p:nvPr/>
        </p:nvPicPr>
        <p:blipFill>
          <a:blip r:embed="rId7"/>
          <a:srcRect/>
          <a:stretch>
            <a:fillRect/>
          </a:stretch>
        </p:blipFill>
        <p:spPr bwMode="auto">
          <a:xfrm>
            <a:off x="2738414" y="3000372"/>
            <a:ext cx="928665" cy="928665"/>
          </a:xfrm>
          <a:prstGeom prst="rect">
            <a:avLst/>
          </a:prstGeom>
          <a:noFill/>
        </p:spPr>
      </p:pic>
      <p:pic>
        <p:nvPicPr>
          <p:cNvPr id="27" name="Picture 3" descr="C:\Users\Ranjana\Downloads\icons8-rupee-64.png"/>
          <p:cNvPicPr>
            <a:picLocks noChangeAspect="1" noChangeArrowheads="1"/>
          </p:cNvPicPr>
          <p:nvPr/>
        </p:nvPicPr>
        <p:blipFill>
          <a:blip r:embed="rId7"/>
          <a:srcRect/>
          <a:stretch>
            <a:fillRect/>
          </a:stretch>
        </p:blipFill>
        <p:spPr bwMode="auto">
          <a:xfrm>
            <a:off x="8096264" y="3000372"/>
            <a:ext cx="928665" cy="928665"/>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dissolve">
                                      <p:cBhvr>
                                        <p:cTn id="12" dur="500"/>
                                        <p:tgtEl>
                                          <p:spTgt spid="717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48550"/>
                                        </p:tgtEl>
                                        <p:attrNameLst>
                                          <p:attrName>style.visibility</p:attrName>
                                        </p:attrNameLst>
                                      </p:cBhvr>
                                      <p:to>
                                        <p:strVal val="visible"/>
                                      </p:to>
                                    </p:set>
                                    <p:animEffect transition="in" filter="dissolve">
                                      <p:cBhvr>
                                        <p:cTn id="15" dur="500"/>
                                        <p:tgtEl>
                                          <p:spTgt spid="748550"/>
                                        </p:tgtEl>
                                      </p:cBhvr>
                                    </p:animEffect>
                                  </p:childTnLst>
                                </p:cTn>
                              </p:par>
                              <p:par>
                                <p:cTn id="16" presetID="9" presetClass="entr" presetSubtype="0"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dissolve">
                                      <p:cBhvr>
                                        <p:cTn id="18" dur="500"/>
                                        <p:tgtEl>
                                          <p:spTgt spid="717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48551"/>
                                        </p:tgtEl>
                                        <p:attrNameLst>
                                          <p:attrName>style.visibility</p:attrName>
                                        </p:attrNameLst>
                                      </p:cBhvr>
                                      <p:to>
                                        <p:strVal val="visible"/>
                                      </p:to>
                                    </p:set>
                                    <p:animEffect transition="in" filter="dissolve">
                                      <p:cBhvr>
                                        <p:cTn id="21" dur="500"/>
                                        <p:tgtEl>
                                          <p:spTgt spid="74855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48549"/>
                                        </p:tgtEl>
                                        <p:attrNameLst>
                                          <p:attrName>style.visibility</p:attrName>
                                        </p:attrNameLst>
                                      </p:cBhvr>
                                      <p:to>
                                        <p:strVal val="visible"/>
                                      </p:to>
                                    </p:set>
                                    <p:animEffect transition="in" filter="dissolve">
                                      <p:cBhvr>
                                        <p:cTn id="24" dur="500"/>
                                        <p:tgtEl>
                                          <p:spTgt spid="748549"/>
                                        </p:tgtEl>
                                      </p:cBhvr>
                                    </p:animEffect>
                                  </p:childTnLst>
                                </p:cTn>
                              </p:par>
                            </p:childTnLst>
                          </p:cTn>
                        </p:par>
                        <p:par>
                          <p:cTn id="25" fill="hold">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748546"/>
                                        </p:tgtEl>
                                        <p:attrNameLst>
                                          <p:attrName>style.visibility</p:attrName>
                                        </p:attrNameLst>
                                      </p:cBhvr>
                                      <p:to>
                                        <p:strVal val="visible"/>
                                      </p:to>
                                    </p:set>
                                    <p:animEffect transition="in" filter="checkerboard(across)">
                                      <p:cBhvr>
                                        <p:cTn id="28" dur="500"/>
                                        <p:tgtEl>
                                          <p:spTgt spid="748546"/>
                                        </p:tgtEl>
                                      </p:cBhvr>
                                    </p:animEffect>
                                  </p:childTnLst>
                                </p:cTn>
                              </p:par>
                            </p:childTnLst>
                          </p:cTn>
                        </p:par>
                        <p:par>
                          <p:cTn id="29" fill="hold">
                            <p:stCondLst>
                              <p:cond delay="1000"/>
                            </p:stCondLst>
                            <p:childTnLst>
                              <p:par>
                                <p:cTn id="30" presetID="9"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ssolve">
                                      <p:cBhvr>
                                        <p:cTn id="32" dur="500"/>
                                        <p:tgtEl>
                                          <p:spTgt spid="2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748548"/>
                                        </p:tgtEl>
                                        <p:attrNameLst>
                                          <p:attrName>style.visibility</p:attrName>
                                        </p:attrNameLst>
                                      </p:cBhvr>
                                      <p:to>
                                        <p:strVal val="visible"/>
                                      </p:to>
                                    </p:set>
                                    <p:animEffect transition="in" filter="dissolve">
                                      <p:cBhvr>
                                        <p:cTn id="35" dur="500"/>
                                        <p:tgtEl>
                                          <p:spTgt spid="748548"/>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48555"/>
                                        </p:tgtEl>
                                        <p:attrNameLst>
                                          <p:attrName>style.visibility</p:attrName>
                                        </p:attrNameLst>
                                      </p:cBhvr>
                                      <p:to>
                                        <p:strVal val="visible"/>
                                      </p:to>
                                    </p:set>
                                    <p:animEffect transition="in" filter="dissolve">
                                      <p:cBhvr>
                                        <p:cTn id="38" dur="500"/>
                                        <p:tgtEl>
                                          <p:spTgt spid="748555"/>
                                        </p:tgtEl>
                                      </p:cBhvr>
                                    </p:animEffect>
                                  </p:childTnLst>
                                </p:cTn>
                              </p:par>
                              <p:par>
                                <p:cTn id="39" presetID="9"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ssolve">
                                      <p:cBhvr>
                                        <p:cTn id="41" dur="500"/>
                                        <p:tgtEl>
                                          <p:spTgt spid="27"/>
                                        </p:tgtEl>
                                      </p:cBhvr>
                                    </p:animEffect>
                                  </p:childTnLst>
                                </p:cTn>
                              </p:par>
                            </p:childTnLst>
                          </p:cTn>
                        </p:par>
                        <p:par>
                          <p:cTn id="42" fill="hold">
                            <p:stCondLst>
                              <p:cond delay="1500"/>
                            </p:stCondLst>
                            <p:childTnLst>
                              <p:par>
                                <p:cTn id="43" presetID="12" presetClass="entr" presetSubtype="1"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slide(fromTop)">
                                      <p:cBhvr>
                                        <p:cTn id="45" dur="500"/>
                                        <p:tgtEl>
                                          <p:spTgt spid="26"/>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748557"/>
                                        </p:tgtEl>
                                        <p:attrNameLst>
                                          <p:attrName>style.visibility</p:attrName>
                                        </p:attrNameLst>
                                      </p:cBhvr>
                                      <p:to>
                                        <p:strVal val="visible"/>
                                      </p:to>
                                    </p:set>
                                    <p:animEffect transition="in" filter="slide(fromTop)">
                                      <p:cBhvr>
                                        <p:cTn id="48" dur="500"/>
                                        <p:tgtEl>
                                          <p:spTgt spid="748557"/>
                                        </p:tgtEl>
                                      </p:cBhvr>
                                    </p:animEffect>
                                  </p:childTnLst>
                                </p:cTn>
                              </p:par>
                            </p:childTnLst>
                          </p:cTn>
                        </p:par>
                        <p:par>
                          <p:cTn id="49" fill="hold">
                            <p:stCondLst>
                              <p:cond delay="2000"/>
                            </p:stCondLst>
                            <p:childTnLst>
                              <p:par>
                                <p:cTn id="50" presetID="37" presetClass="entr" presetSubtype="0" fill="hold" nodeType="afterEffect">
                                  <p:stCondLst>
                                    <p:cond delay="0"/>
                                  </p:stCondLst>
                                  <p:childTnLst>
                                    <p:set>
                                      <p:cBhvr>
                                        <p:cTn id="51" dur="1" fill="hold">
                                          <p:stCondLst>
                                            <p:cond delay="0"/>
                                          </p:stCondLst>
                                        </p:cTn>
                                        <p:tgtEl>
                                          <p:spTgt spid="748556"/>
                                        </p:tgtEl>
                                        <p:attrNameLst>
                                          <p:attrName>style.visibility</p:attrName>
                                        </p:attrNameLst>
                                      </p:cBhvr>
                                      <p:to>
                                        <p:strVal val="visible"/>
                                      </p:to>
                                    </p:set>
                                    <p:animEffect transition="in" filter="fade">
                                      <p:cBhvr>
                                        <p:cTn id="52" dur="1000"/>
                                        <p:tgtEl>
                                          <p:spTgt spid="748556"/>
                                        </p:tgtEl>
                                      </p:cBhvr>
                                    </p:animEffect>
                                    <p:anim calcmode="lin" valueType="num">
                                      <p:cBhvr>
                                        <p:cTn id="53" dur="1000" fill="hold"/>
                                        <p:tgtEl>
                                          <p:spTgt spid="748556"/>
                                        </p:tgtEl>
                                        <p:attrNameLst>
                                          <p:attrName>ppt_x</p:attrName>
                                        </p:attrNameLst>
                                      </p:cBhvr>
                                      <p:tavLst>
                                        <p:tav tm="0">
                                          <p:val>
                                            <p:strVal val="#ppt_x"/>
                                          </p:val>
                                        </p:tav>
                                        <p:tav tm="100000">
                                          <p:val>
                                            <p:strVal val="#ppt_x"/>
                                          </p:val>
                                        </p:tav>
                                      </p:tavLst>
                                    </p:anim>
                                    <p:anim calcmode="lin" valueType="num">
                                      <p:cBhvr>
                                        <p:cTn id="54" dur="900" decel="100000" fill="hold"/>
                                        <p:tgtEl>
                                          <p:spTgt spid="748556"/>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748556"/>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748558"/>
                                        </p:tgtEl>
                                        <p:attrNameLst>
                                          <p:attrName>style.visibility</p:attrName>
                                        </p:attrNameLst>
                                      </p:cBhvr>
                                      <p:to>
                                        <p:strVal val="visible"/>
                                      </p:to>
                                    </p:set>
                                    <p:animEffect transition="in" filter="fade">
                                      <p:cBhvr>
                                        <p:cTn id="58" dur="1000"/>
                                        <p:tgtEl>
                                          <p:spTgt spid="748558"/>
                                        </p:tgtEl>
                                      </p:cBhvr>
                                    </p:animEffect>
                                    <p:anim calcmode="lin" valueType="num">
                                      <p:cBhvr>
                                        <p:cTn id="59" dur="1000" fill="hold"/>
                                        <p:tgtEl>
                                          <p:spTgt spid="748558"/>
                                        </p:tgtEl>
                                        <p:attrNameLst>
                                          <p:attrName>ppt_x</p:attrName>
                                        </p:attrNameLst>
                                      </p:cBhvr>
                                      <p:tavLst>
                                        <p:tav tm="0">
                                          <p:val>
                                            <p:strVal val="#ppt_x"/>
                                          </p:val>
                                        </p:tav>
                                        <p:tav tm="100000">
                                          <p:val>
                                            <p:strVal val="#ppt_x"/>
                                          </p:val>
                                        </p:tav>
                                      </p:tavLst>
                                    </p:anim>
                                    <p:anim calcmode="lin" valueType="num">
                                      <p:cBhvr>
                                        <p:cTn id="60" dur="900" decel="100000" fill="hold"/>
                                        <p:tgtEl>
                                          <p:spTgt spid="74855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48558"/>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0"/>
                                  </p:stCondLst>
                                  <p:childTnLst>
                                    <p:set>
                                      <p:cBhvr>
                                        <p:cTn id="63" dur="1" fill="hold">
                                          <p:stCondLst>
                                            <p:cond delay="0"/>
                                          </p:stCondLst>
                                        </p:cTn>
                                        <p:tgtEl>
                                          <p:spTgt spid="748552"/>
                                        </p:tgtEl>
                                        <p:attrNameLst>
                                          <p:attrName>style.visibility</p:attrName>
                                        </p:attrNameLst>
                                      </p:cBhvr>
                                      <p:to>
                                        <p:strVal val="visible"/>
                                      </p:to>
                                    </p:set>
                                    <p:animEffect transition="in" filter="fade">
                                      <p:cBhvr>
                                        <p:cTn id="64" dur="1000"/>
                                        <p:tgtEl>
                                          <p:spTgt spid="748552"/>
                                        </p:tgtEl>
                                      </p:cBhvr>
                                    </p:animEffect>
                                    <p:anim calcmode="lin" valueType="num">
                                      <p:cBhvr>
                                        <p:cTn id="65" dur="1000" fill="hold"/>
                                        <p:tgtEl>
                                          <p:spTgt spid="748552"/>
                                        </p:tgtEl>
                                        <p:attrNameLst>
                                          <p:attrName>ppt_x</p:attrName>
                                        </p:attrNameLst>
                                      </p:cBhvr>
                                      <p:tavLst>
                                        <p:tav tm="0">
                                          <p:val>
                                            <p:strVal val="#ppt_x"/>
                                          </p:val>
                                        </p:tav>
                                        <p:tav tm="100000">
                                          <p:val>
                                            <p:strVal val="#ppt_x"/>
                                          </p:val>
                                        </p:tav>
                                      </p:tavLst>
                                    </p:anim>
                                    <p:anim calcmode="lin" valueType="num">
                                      <p:cBhvr>
                                        <p:cTn id="66" dur="900" decel="100000" fill="hold"/>
                                        <p:tgtEl>
                                          <p:spTgt spid="74855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48552"/>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12" presetClass="entr" presetSubtype="4" fill="hold" grpId="0" nodeType="afterEffect">
                                  <p:stCondLst>
                                    <p:cond delay="0"/>
                                  </p:stCondLst>
                                  <p:childTnLst>
                                    <p:set>
                                      <p:cBhvr>
                                        <p:cTn id="70" dur="1" fill="hold">
                                          <p:stCondLst>
                                            <p:cond delay="0"/>
                                          </p:stCondLst>
                                        </p:cTn>
                                        <p:tgtEl>
                                          <p:spTgt spid="748567"/>
                                        </p:tgtEl>
                                        <p:attrNameLst>
                                          <p:attrName>style.visibility</p:attrName>
                                        </p:attrNameLst>
                                      </p:cBhvr>
                                      <p:to>
                                        <p:strVal val="visible"/>
                                      </p:to>
                                    </p:set>
                                    <p:animEffect transition="in" filter="slide(fromBottom)">
                                      <p:cBhvr>
                                        <p:cTn id="71" dur="500"/>
                                        <p:tgtEl>
                                          <p:spTgt spid="748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6" grpId="0" animBg="1"/>
      <p:bldP spid="748548" grpId="0"/>
      <p:bldP spid="748549" grpId="0"/>
      <p:bldP spid="748550" grpId="0" animBg="1"/>
      <p:bldP spid="748551" grpId="0"/>
      <p:bldP spid="748552" grpId="0"/>
      <p:bldP spid="748555" grpId="0" animBg="1"/>
      <p:bldP spid="748557" grpId="0" animBg="1"/>
      <p:bldP spid="748558" grpId="0" animBg="1"/>
      <p:bldP spid="748567" grpId="0"/>
      <p:bldP spid="2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ts val="4250"/>
          </a:lnSpc>
          <a:spcBef>
            <a:spcPct val="0"/>
          </a:spcBef>
          <a:spcAft>
            <a:spcPct val="0"/>
          </a:spcAft>
          <a:buClr>
            <a:srgbClr val="000000"/>
          </a:buClr>
          <a:buSzPct val="100000"/>
          <a:buFont typeface="Arial" pitchFamily="34" charset="0"/>
          <a:buNone/>
          <a:tabLst/>
          <a:defRPr kumimoji="0" lang="en-GB" sz="2000" b="0" i="0" u="none" strike="noStrike" cap="none" normalizeH="0" baseline="0" smtClean="0">
            <a:ln>
              <a:noFill/>
            </a:ln>
            <a:solidFill>
              <a:schemeClr val="bg1"/>
            </a:solidFill>
            <a:effectLst/>
            <a:latin typeface="Garamond"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ts val="4250"/>
          </a:lnSpc>
          <a:spcBef>
            <a:spcPct val="0"/>
          </a:spcBef>
          <a:spcAft>
            <a:spcPct val="0"/>
          </a:spcAft>
          <a:buClr>
            <a:srgbClr val="000000"/>
          </a:buClr>
          <a:buSzPct val="100000"/>
          <a:buFont typeface="Arial" pitchFamily="34" charset="0"/>
          <a:buNone/>
          <a:tabLst/>
          <a:defRPr kumimoji="0" lang="en-GB" sz="2000" b="0" i="0" u="none" strike="noStrike" cap="none" normalizeH="0" baseline="0" smtClean="0">
            <a:ln>
              <a:noFill/>
            </a:ln>
            <a:solidFill>
              <a:schemeClr val="bg1"/>
            </a:solidFill>
            <a:effectLst/>
            <a:latin typeface="Garamond"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17783</TotalTime>
  <Words>8790</Words>
  <Application>Microsoft Office PowerPoint</Application>
  <PresentationFormat>Widescreen</PresentationFormat>
  <Paragraphs>901</Paragraphs>
  <Slides>81</Slides>
  <Notes>53</Notes>
  <HiddenSlides>7</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81</vt:i4>
      </vt:variant>
    </vt:vector>
  </HeadingPairs>
  <TitlesOfParts>
    <vt:vector size="95" baseType="lpstr">
      <vt:lpstr>SimSun</vt:lpstr>
      <vt:lpstr>Arial</vt:lpstr>
      <vt:lpstr>Arial Black</vt:lpstr>
      <vt:lpstr>Calibri</vt:lpstr>
      <vt:lpstr>Courier New</vt:lpstr>
      <vt:lpstr>Garamond</vt:lpstr>
      <vt:lpstr>Luxi Sans</vt:lpstr>
      <vt:lpstr>Nimbus Roman No9 L</vt:lpstr>
      <vt:lpstr>Segoe UI</vt:lpstr>
      <vt:lpstr>Symbol</vt:lpstr>
      <vt:lpstr>Times New Roman</vt:lpstr>
      <vt:lpstr>Verdana</vt:lpstr>
      <vt:lpstr>Wingdings</vt:lpstr>
      <vt:lpstr>Default Design</vt:lpstr>
      <vt:lpstr>Digital Signature</vt:lpstr>
      <vt:lpstr>Agenda</vt:lpstr>
      <vt:lpstr>Attacks on Physical Documents</vt:lpstr>
      <vt:lpstr>Attacks on Integrity – Physical Documents</vt:lpstr>
      <vt:lpstr>Attacks on Integrity – Physical Documents</vt:lpstr>
      <vt:lpstr>Electronic World</vt:lpstr>
      <vt:lpstr>PowerPoint Presentation</vt:lpstr>
      <vt:lpstr>Attacks on Confidentiality / Secrecy – Data Theft</vt:lpstr>
      <vt:lpstr>Attacks on Integrity – Data Alteration</vt:lpstr>
      <vt:lpstr>Attacks on Authenticity - Spoofing</vt:lpstr>
      <vt:lpstr>Basic Elements of Trust</vt:lpstr>
      <vt:lpstr>PKI Ecosystem of Trust</vt:lpstr>
      <vt:lpstr>Digital Signatures</vt:lpstr>
      <vt:lpstr>Hand Signature</vt:lpstr>
      <vt:lpstr>PowerPoint Presentation</vt:lpstr>
      <vt:lpstr>What is a Digital Signature ?</vt:lpstr>
      <vt:lpstr>Digital Signature</vt:lpstr>
      <vt:lpstr>Challenge – The Secret</vt:lpstr>
      <vt:lpstr>Cryptography</vt:lpstr>
      <vt:lpstr>Caesar Cipher (Shift)</vt:lpstr>
      <vt:lpstr>Keys</vt:lpstr>
      <vt:lpstr>PowerPoint Presentation</vt:lpstr>
      <vt:lpstr>          Asymmetric Key Cryptography</vt:lpstr>
      <vt:lpstr>PowerPoint Presentation</vt:lpstr>
      <vt:lpstr>Keys and Digital Signatures</vt:lpstr>
      <vt:lpstr>        Hash Function</vt:lpstr>
      <vt:lpstr>         Hash - Example</vt:lpstr>
      <vt:lpstr>        Hash – One-way</vt:lpstr>
      <vt:lpstr>       MD5 and SHA</vt:lpstr>
      <vt:lpstr>        Digital Signing – Step 1</vt:lpstr>
      <vt:lpstr>       Digital Signing – Step 2</vt:lpstr>
      <vt:lpstr>         Digital Signing – Step 3</vt:lpstr>
      <vt:lpstr>Digital Signing Process</vt:lpstr>
      <vt:lpstr>Digital Signature Verification</vt:lpstr>
      <vt:lpstr>Digital Signature Verification</vt:lpstr>
      <vt:lpstr>Digital Signatures - Examples</vt:lpstr>
      <vt:lpstr>Digital Signatures - Recap</vt:lpstr>
      <vt:lpstr>Digital Signature Certificate (DSC)</vt:lpstr>
      <vt:lpstr>Why do we need DSC?</vt:lpstr>
      <vt:lpstr>What is Digital Signature Certificate (DSC)?</vt:lpstr>
      <vt:lpstr>Digital Signature Certificate Format – X.509</vt:lpstr>
      <vt:lpstr>        Sample Certificate</vt:lpstr>
      <vt:lpstr>Certifying Authority (CA) ?</vt:lpstr>
      <vt:lpstr>         Certifying Authority (CA)</vt:lpstr>
      <vt:lpstr>CCA</vt:lpstr>
      <vt:lpstr>       Hierarchical Trust Model</vt:lpstr>
      <vt:lpstr>Certificate Chain &amp; Trust Hierarchy</vt:lpstr>
      <vt:lpstr>Certificate Issuance Process</vt:lpstr>
      <vt:lpstr>Certificate Issuance Process</vt:lpstr>
      <vt:lpstr>Crypto Tokens</vt:lpstr>
      <vt:lpstr>Certificate Classes</vt:lpstr>
      <vt:lpstr>Classes of Certificates</vt:lpstr>
      <vt:lpstr>Classes of Certificates</vt:lpstr>
      <vt:lpstr>Types of Certificates</vt:lpstr>
      <vt:lpstr>Types of Certificates</vt:lpstr>
      <vt:lpstr>            Certificate Extensions</vt:lpstr>
      <vt:lpstr>Certificate Lifecycle Management</vt:lpstr>
      <vt:lpstr>CRL – Certification Revocation List</vt:lpstr>
      <vt:lpstr>CRL – Certification Revocation List</vt:lpstr>
      <vt:lpstr>Certificate Validation Methods</vt:lpstr>
      <vt:lpstr>A word of Caution!</vt:lpstr>
      <vt:lpstr>Public Key Cryptography Standards (PKCS)</vt:lpstr>
      <vt:lpstr>PKCS</vt:lpstr>
      <vt:lpstr>Organizations in Public Key Standard</vt:lpstr>
      <vt:lpstr>Vendor Specific Standards</vt:lpstr>
      <vt:lpstr>PKCS – An Overview</vt:lpstr>
      <vt:lpstr>PKCS #1 - RSA Encryption Standard</vt:lpstr>
      <vt:lpstr>PKCS #3: Diffie-Hellman Key Agreement Standard</vt:lpstr>
      <vt:lpstr> PKCS #5: Password-Based Encryption Standard</vt:lpstr>
      <vt:lpstr> PKCS # 6: Extended-Certificate Syntax Standard</vt:lpstr>
      <vt:lpstr>PKCS # 7: Cryptographic Message Syntax Standard ( CMS)</vt:lpstr>
      <vt:lpstr>PKCS #8: Private key information Syntax Standard</vt:lpstr>
      <vt:lpstr>PKCS #9: Selected Attribute Types</vt:lpstr>
      <vt:lpstr> PKCS #10: Certification Request Syntax Standard</vt:lpstr>
      <vt:lpstr>PKCS #11: Cryptographic Token Interface Standard</vt:lpstr>
      <vt:lpstr>PKCS #12: Personal Information Exchange Syntax Standard</vt:lpstr>
      <vt:lpstr>PKCS #13: Elliptic-curve cryptography Standard </vt:lpstr>
      <vt:lpstr>PKCS #15: Cryptographic Token Information Syntax Standard</vt:lpstr>
      <vt:lpstr>Federal Information Processing Standards ( FIPS)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Cryptography</dc:title>
  <dc:creator>Balaji</dc:creator>
  <cp:lastModifiedBy>Anoop Kumar Pandey</cp:lastModifiedBy>
  <cp:revision>1023</cp:revision>
  <dcterms:modified xsi:type="dcterms:W3CDTF">2024-03-05T05:16:40Z</dcterms:modified>
</cp:coreProperties>
</file>